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366" r:id="rId6"/>
    <p:sldId id="367" r:id="rId7"/>
    <p:sldId id="368" r:id="rId8"/>
    <p:sldId id="369" r:id="rId9"/>
    <p:sldId id="402" r:id="rId10"/>
    <p:sldId id="370" r:id="rId11"/>
    <p:sldId id="397" r:id="rId12"/>
    <p:sldId id="396" r:id="rId13"/>
    <p:sldId id="372" r:id="rId14"/>
    <p:sldId id="374" r:id="rId15"/>
    <p:sldId id="375" r:id="rId16"/>
    <p:sldId id="376" r:id="rId17"/>
    <p:sldId id="398" r:id="rId18"/>
    <p:sldId id="377" r:id="rId19"/>
    <p:sldId id="387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99" r:id="rId29"/>
    <p:sldId id="392" r:id="rId30"/>
    <p:sldId id="401" r:id="rId31"/>
    <p:sldId id="390" r:id="rId32"/>
    <p:sldId id="403" r:id="rId3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062FC91-2CA5-4A9C-B25C-C57466033526}">
          <p14:sldIdLst>
            <p14:sldId id="366"/>
            <p14:sldId id="367"/>
            <p14:sldId id="368"/>
            <p14:sldId id="369"/>
            <p14:sldId id="402"/>
            <p14:sldId id="370"/>
            <p14:sldId id="397"/>
            <p14:sldId id="396"/>
            <p14:sldId id="372"/>
            <p14:sldId id="374"/>
            <p14:sldId id="375"/>
            <p14:sldId id="376"/>
            <p14:sldId id="398"/>
            <p14:sldId id="377"/>
            <p14:sldId id="387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99"/>
            <p14:sldId id="392"/>
            <p14:sldId id="401"/>
            <p14:sldId id="390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pos="2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9D1EE-642D-400C-8042-D006C69CC5F9}" name="Olivier Roos" initials="OR" userId="S::roos@weissgrundag.onmicrosoft.com::ee8fa936-0602-4aeb-82c1-0de57f3dbbf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Schmied" initials="" lastIdx="0" clrIdx="0"/>
  <p:cmAuthor id="1" name="Olivier Roos" initials="or" lastIdx="1" clrIdx="1">
    <p:extLst>
      <p:ext uri="{19B8F6BF-5375-455C-9EA6-DF929625EA0E}">
        <p15:presenceInfo xmlns:p15="http://schemas.microsoft.com/office/powerpoint/2012/main" userId="Olivier Ro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DBD7CC"/>
    <a:srgbClr val="E0DFC8"/>
    <a:srgbClr val="076EA3"/>
    <a:srgbClr val="DFE0CB"/>
    <a:srgbClr val="DBD6E8"/>
    <a:srgbClr val="EFEDF5"/>
    <a:srgbClr val="004A77"/>
    <a:srgbClr val="00A6D4"/>
    <a:srgbClr val="B3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7" autoAdjust="0"/>
    <p:restoredTop sz="87058" autoAdjust="0"/>
  </p:normalViewPr>
  <p:slideViewPr>
    <p:cSldViewPr showGuides="1">
      <p:cViewPr varScale="1">
        <p:scale>
          <a:sx n="72" d="100"/>
          <a:sy n="72" d="100"/>
        </p:scale>
        <p:origin x="1646" y="53"/>
      </p:cViewPr>
      <p:guideLst>
        <p:guide orient="horz" pos="2160"/>
        <p:guide pos="2880"/>
        <p:guide pos="816"/>
        <p:guide pos="22"/>
        <p:guide orient="horz" pos="125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4" d="100"/>
          <a:sy n="104" d="100"/>
        </p:scale>
        <p:origin x="3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ivier\Desktop\BAG_NOSO\Mindestanforderungen\Praesentation\HAI%20types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D49-2544-B4E8-E82E0DF5E648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0D49-2544-B4E8-E82E0DF5E648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0D49-2544-B4E8-E82E0DF5E648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0D49-2544-B4E8-E82E0DF5E648}"/>
              </c:ext>
            </c:extLst>
          </c:dPt>
          <c:dPt>
            <c:idx val="4"/>
            <c:bubble3D val="0"/>
            <c:spPr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0D49-2544-B4E8-E82E0DF5E648}"/>
              </c:ext>
            </c:extLst>
          </c:dPt>
          <c:cat>
            <c:strRef>
              <c:f>Tabelle1!$A$1:$A$5</c:f>
              <c:strCache>
                <c:ptCount val="5"/>
                <c:pt idx="0">
                  <c:v>Postoperative wound infections</c:v>
                </c:pt>
                <c:pt idx="1">
                  <c:v>Lower respiratory tract infections</c:v>
                </c:pt>
                <c:pt idx="2">
                  <c:v>Urinary tract infections (frequently associated with bladder catheters) </c:v>
                </c:pt>
                <c:pt idx="3">
                  <c:v>Bloodstream infections (usually assoc.w.intravascular catheters)</c:v>
                </c:pt>
                <c:pt idx="4">
                  <c:v>others</c:v>
                </c:pt>
              </c:strCache>
            </c:strRef>
          </c:cat>
          <c:val>
            <c:numRef>
              <c:f>Tabelle1!$B$1:$B$5</c:f>
              <c:numCache>
                <c:formatCode>0%</c:formatCode>
                <c:ptCount val="5"/>
                <c:pt idx="0">
                  <c:v>0.28999999999999998</c:v>
                </c:pt>
                <c:pt idx="1">
                  <c:v>0.18</c:v>
                </c:pt>
                <c:pt idx="2">
                  <c:v>0.15</c:v>
                </c:pt>
                <c:pt idx="3">
                  <c:v>0.13</c:v>
                </c:pt>
                <c:pt idx="4">
                  <c:v>0.21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A-0D49-2544-B4E8-E82E0DF5E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43CC-2519-41ED-8B1E-1368C207C78E}" type="datetimeFigureOut">
              <a:rPr lang="de-CH" smtClean="0"/>
              <a:t>09.06.2022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8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9CCB4-953C-40B8-A210-1802031B1D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50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9:39:00.7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1 24575,'0'11'0,"1"-2"0,0-3 0,0-2 0,-2-1 0,-1-1 0,-1-1 0,1-1 0,-1 0 0,-4 0 0,2 1 0,-1 1 0,-2-1 0,4 1 0,0-2 0,9 2 0,-2 0 0,4 2 0,-4-1 0,-1 3 0,0-2 0,-2 3 0,0-5 0,0 5 0,0 0 0,0 4 0,2-3 0,-1-2 0,1-3 0,-1 3 0,-1 2 0,0 3 0,0-4 0,0 0 0,0-4 0,0-1 0,-1 1 0,-1 0 0,1 0 0,-2 0 0,2 1 0,-2-1 0,1 1 0,1 2 0,1 2 0,-1-1 0,0 0 0,0-5 0,0 2 0,1-1 0,-2 2 0,1-1 0,1-1 0,0-1 0,1-5 0,2 0 0,-1-4 0,-1 2 0,-1 0 0,1-1 0,1 2 0,-1-1 0,0-2 0,1 2 0,-2-2 0,1 0 0,-1-2 0,0-2 0,1 3 0,1 1 0,-1-1 0,1 1 0,-2-4 0,-2 4 0,1 0 0,-1 4 0,1-3 0,0 2 0,0-3 0,1 4 0,-1-3 0,2 3 0,-3-2 0,0 2 0,1 0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9:39:00.7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54 599 24575,'-2'-13'0,"1"1"0,1 1 0,0 0 0,0 0 0,0 0 0,0 0 0,0 6 0,0-1 0,0 2 0,0-3 0,0-4 0,-1 4 0,1 0 0,-2 4 0,2 1 0,0-1 0,0 0 0,0 0 0,0 1 0,0-1 0,0 0 0,0 0 0,0 1 0,-1-1 0,0 0 0,-1 0 0,1 1 0,1-1 0,0 0 0,0 0 0,0 1 0,0-1 0,0-4 0,0 0 0,0-4 0,0 0 0,0 0 0,0 0 0,0 0 0,0 4 0,0 0 0,0 4 0,0-3 0,0-1 0,0-1 0,0 2 0,0 3 0,0-3 0,0 2 0,0-3 0,0 5 0,0-5 0,0 4 0,0-4 0,0 4 0,0-3 0,0-1 0,0-4 0,0 0 0,0 0 0,0 0 0,0 0 0,0-1 0,0 1 0,0 0 0,0 0 0,0 0 0,1 4 0,-1 1 0,2 3 0,-1 0 0,-1 0 0,1 1 0,-1-5 0,0 0 0,0-4 0,0 0 0,0 0 0,0 0 0,-1 3 0,0 2 0,-1 3 0,1 0 0,1 1 0,-2-2 0,1 1 0,-2-1 0,0 1 0,1 0 0,-1 2 0,-1-2 0,1 2 0,-3-2 0,2 0 0,0 0 0,0 1 0,2 0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9:39:00.7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1 24575,'3'5'0,"0"-1"0,-1 0 0,0-1 0,-2 0 0,-2-1 0,-4-1 0,2-1 0,-2 0 0,3 0 0,1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6464"/>
            <a:ext cx="49853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CH"/>
              <a:t>Cliquez sur le bouton, pour modifier la forme du texte du discours.</a:t>
            </a:r>
          </a:p>
          <a:p>
            <a:pPr lvl="1"/>
            <a:r>
              <a:rPr lang="de-DE" altLang="de-CH"/>
              <a:t>Zweite Ebene</a:t>
            </a:r>
          </a:p>
          <a:p>
            <a:pPr lvl="2"/>
            <a:r>
              <a:rPr lang="de-DE" altLang="de-CH"/>
              <a:t>Dritte Ebene</a:t>
            </a:r>
          </a:p>
          <a:p>
            <a:pPr lvl="3"/>
            <a:r>
              <a:rPr lang="de-DE" altLang="de-CH"/>
              <a:t>Vierte Ebene</a:t>
            </a:r>
          </a:p>
          <a:p>
            <a:pPr lvl="4"/>
            <a:r>
              <a:rPr lang="de-DE" altLang="de-CH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C8A0F5-DCD8-4B30-AB5E-A455A003E161}" type="slidenum">
              <a:rPr lang="de-DE" altLang="de-CH"/>
              <a:t>‹Nr.›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795848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0578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15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65532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024550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https://thumbs.dreamstime.com/b/teamwork-line-icon-flat-style-leadership-symbol-teamwork-line-icon-flat-style-team-gear-symbol-arrows-isolated-156516953.jpg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19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03947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https://thumbs.dreamstime.com/z/personal-hand-hygiene-washing-hands-frequently-disease-prevention-health-care-line-style-icon-vector-illustration-personal-184620884.jpg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15833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https://img.myloview.com/stickers/business-report-with-eye-data-monitoring-icon-700-247266021.jpg </a:t>
            </a:r>
            <a:endParaRPr lang="en-US" sz="1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22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4102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24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643990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https://blog.hubspot.com/marketing/teamwork-quotes </a:t>
            </a:r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687081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https://www.swissnoso.ch/forschung-entwicklung/strukturelle-mindestanfoderungen-hai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27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30951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https://www.newscientist.com/article/2109519-one-in-20-european-patients-catch-an-infection-while-in-hospital/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L'Europe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connaît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chaque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année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des millions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d'infections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associées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aux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soins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,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tuent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milliers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personnes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. 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toute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première étude sur les infections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nosocomiales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dans les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hôpitaux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européens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révélé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que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l'impact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combiné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ces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infections sur 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santé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deux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fois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supérieur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à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celui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 32 infections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contractées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en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dehors des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hôpitaux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notamment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la grippe, le VIH et 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tuberculose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4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6772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Weiner-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Lastinger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Lindsey M., et al. "The impact of coronavirus disease 2019 (COVID-19) on healthcare-associated infections in 2020: A summary of data reported to the National Healthcare Safety Network."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Infection Control &amp; Hospital Epidemiology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(2021): 1-14. https://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www.cambridge.org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/core/journals/infection-control-and-hospital-epidemiology/article/impact-of-coronavirus-disease-2019-covid19-on-healthcareassociated-infections-in-2020-a-summary-of-data-reported-to-the-national-healthcare-safety-network/8197F323F4840D233A0C62F4726287E1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5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36259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Zingg &amp; Metsini et al, Eurosurveillance 2019. National point </a:t>
            </a:r>
            <a:r>
              <a:rPr lang="en-US"/>
              <a:t>prevalence survey on healthcareassociated infections in acute care hospitals, Switzerland, 2017</a:t>
            </a:r>
            <a:r>
              <a:rPr lang="de-DE"/>
              <a:t> </a:t>
            </a:r>
            <a:br>
              <a:rPr lang="de-DE"/>
            </a:br>
            <a:r>
              <a:rPr lang="de-DE"/>
              <a:t>https://www.eurosurveillance.org/docserver/fulltext/eurosurveillance/24/32/eurosurv-24-32-2.pdf?expires=1639759035&amp;id=id&amp;accname=guest&amp;checksum=EE9D26B32D4215352C1726CA3B5671B6 </a:t>
            </a:r>
          </a:p>
          <a:p>
            <a:endParaRPr lang="de-DE" dirty="0"/>
          </a:p>
          <a:p>
            <a:r>
              <a:rPr lang="de-DE" dirty="0" err="1"/>
              <a:t>Estimations </a:t>
            </a:r>
            <a:r>
              <a:rPr lang="de-DE" dirty="0"/>
              <a:t>du </a:t>
            </a:r>
            <a:r>
              <a:rPr lang="de-DE" dirty="0" err="1"/>
              <a:t>coût et de la mortalité des </a:t>
            </a:r>
            <a:r>
              <a:rPr lang="de-DE" dirty="0"/>
              <a:t>infections nosocomiales : Swiss Point </a:t>
            </a:r>
            <a:r>
              <a:rPr lang="de-DE" dirty="0" err="1"/>
              <a:t>Prevalence </a:t>
            </a:r>
            <a:r>
              <a:rPr lang="de-DE" dirty="0"/>
              <a:t>Study 2017, </a:t>
            </a:r>
            <a:r>
              <a:rPr lang="de-DE" dirty="0" err="1"/>
              <a:t>coûts et mortalité </a:t>
            </a:r>
            <a:r>
              <a:rPr lang="de-DE" dirty="0"/>
              <a:t>(PDF, 1 MB, 31.08.2020) </a:t>
            </a:r>
          </a:p>
          <a:p>
            <a:r>
              <a:rPr lang="de-DE"/>
              <a:t>https://www.bag.admin.ch/bag/en/home/strategie-und-politik/nationale-gesundheitsstrategien/strategie-noso--spital--und-pflegeheiminfektionen/noso-in-den-spitaelern/grundlagen/schaetzung-zu-kosten-und-sterblichkeit-von-hai.html </a:t>
            </a:r>
          </a:p>
          <a:p>
            <a:endParaRPr lang="de-DE"/>
          </a:p>
          <a:p>
            <a:r>
              <a:rPr lang="de-CH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Schreiber PW, Sax H, Wolfensberger A, Clack L, Kuster SP. La proportion évitable des infections associées aux soins de santé 2005-2016 : examen systématique et méta-analyse. Contrôle des infections et épidémiologie hospitalière. 2018 Nov;39(11):1277-95. </a:t>
            </a:r>
            <a:r>
              <a:rPr lang="de-DE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https://www.zora.uzh.ch/id/eprint/157672/1/preventable_proportion_of_healthcareassociated_infections_20052016_systematic_review_and_metaanalysis.pdf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84083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Zingg &amp; Metsini et al, Eurosurveillance 2019. National point </a:t>
            </a:r>
            <a:r>
              <a:rPr lang="en-US"/>
              <a:t>prevalence survey on healthcareassociated infections in acute care hospitals, Switzerland, 2017</a:t>
            </a:r>
            <a:r>
              <a:rPr lang="de-DE"/>
              <a:t> </a:t>
            </a:r>
            <a:br>
              <a:rPr lang="de-DE"/>
            </a:br>
            <a:r>
              <a:rPr lang="de-DE"/>
              <a:t>https://www.eurosurveillance.org/docserver/fulltext/eurosurveillance/24/32/eurosurv-24-32-2.pdf?expires=1639759035&amp;id=id&amp;accname=guest&amp;checksum=EE9D26B32D4215352C1726CA3B5671B6 </a:t>
            </a:r>
          </a:p>
          <a:p>
            <a:endParaRPr lang="de-DE" dirty="0"/>
          </a:p>
          <a:p>
            <a:r>
              <a:rPr lang="de-DE" dirty="0" err="1"/>
              <a:t>Estimations </a:t>
            </a:r>
            <a:r>
              <a:rPr lang="de-DE" dirty="0"/>
              <a:t>du </a:t>
            </a:r>
            <a:r>
              <a:rPr lang="de-DE" dirty="0" err="1"/>
              <a:t>coût et de la mortalité des </a:t>
            </a:r>
            <a:r>
              <a:rPr lang="de-DE" dirty="0"/>
              <a:t>infections nosocomiales : Swiss Point </a:t>
            </a:r>
            <a:r>
              <a:rPr lang="de-DE" dirty="0" err="1"/>
              <a:t>Prevalence </a:t>
            </a:r>
            <a:r>
              <a:rPr lang="de-DE" dirty="0"/>
              <a:t>Study 2017, </a:t>
            </a:r>
            <a:r>
              <a:rPr lang="de-DE" dirty="0" err="1"/>
              <a:t>coûts et mortalité </a:t>
            </a:r>
            <a:r>
              <a:rPr lang="de-DE" dirty="0"/>
              <a:t>(PDF, 1 MB, 31.08.2020) </a:t>
            </a:r>
          </a:p>
          <a:p>
            <a:r>
              <a:rPr lang="de-DE" dirty="0"/>
              <a:t>https://www.bag.admin.ch/bag/en/home/strategie-und-politik/nationale-gesundheitsstrategien/strategie-noso--spital--und-pflegeheiminfektionen/noso-in-den-spitaelern/grundlagen/schaetzung-zu-kosten-und-sterblichkeit-von-hai.html </a:t>
            </a:r>
          </a:p>
          <a:p>
            <a:endParaRPr lang="de-DE" dirty="0"/>
          </a:p>
          <a:p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Schreiber PW, Sax H, Wolfensberger A,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Clack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L,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Kuster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SP. La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proportion évitable des infections associées aux soins de santé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2005-2016 :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examen systématique et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méta-analyse. Lutte contre les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infections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épidémiologie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hospitalière. 2018 Nov;39(11):1277-95.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https://www.zora.uzh.ch/id/eprint/157672/1/preventable_proportion_of_healthcareassociated_infections_20052016_systematic_review_and_metaanalysis.pdf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7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16621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8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74807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Zingg </a:t>
            </a:r>
            <a:r>
              <a:rPr lang="en-US" dirty="0"/>
              <a:t>W, Holmes A, </a:t>
            </a:r>
            <a:r>
              <a:rPr lang="en-US" dirty="0" err="1"/>
              <a:t>Dettenkofer </a:t>
            </a:r>
            <a:r>
              <a:rPr lang="en-US" dirty="0"/>
              <a:t>M, </a:t>
            </a:r>
            <a:r>
              <a:rPr lang="en-US" dirty="0" err="1"/>
              <a:t>Goetting </a:t>
            </a:r>
            <a:r>
              <a:rPr lang="en-US" dirty="0"/>
              <a:t>T, </a:t>
            </a:r>
            <a:r>
              <a:rPr lang="en-US" dirty="0" err="1"/>
              <a:t>Secci </a:t>
            </a:r>
            <a:r>
              <a:rPr lang="en-US" dirty="0"/>
              <a:t>F, Clack L, </a:t>
            </a:r>
            <a:r>
              <a:rPr lang="en-US" dirty="0" err="1"/>
              <a:t>Allegranzi </a:t>
            </a:r>
            <a:r>
              <a:rPr lang="en-US" dirty="0"/>
              <a:t>B, </a:t>
            </a:r>
            <a:r>
              <a:rPr lang="en-US" dirty="0" err="1"/>
              <a:t>Magiorakos </a:t>
            </a:r>
            <a:r>
              <a:rPr lang="en-US" dirty="0"/>
              <a:t>AP, </a:t>
            </a:r>
            <a:r>
              <a:rPr lang="en-US" dirty="0" err="1"/>
              <a:t>Pittet </a:t>
            </a:r>
            <a:r>
              <a:rPr lang="en-US" dirty="0"/>
              <a:t>D. Hospital </a:t>
            </a:r>
            <a:r>
              <a:rPr lang="en-US" dirty="0" err="1"/>
              <a:t>organisation</a:t>
            </a:r>
            <a:r>
              <a:rPr lang="en-US" dirty="0"/>
              <a:t>, management, and structure for prevention of health-care-associated infection : a systematic review and expert consensus. The Lancet Infectious Diseases. 2015 Feb 1;15(2):212-24.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DOI: 10.1016/S1473-3099(14)70854-0</a:t>
            </a:r>
            <a:endParaRPr lang="en-US" u="none" dirty="0">
              <a:solidFill>
                <a:srgbClr val="0070C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10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50481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Storr </a:t>
            </a:r>
            <a:r>
              <a:rPr lang="en-US" dirty="0"/>
              <a:t>J, Twyman A, </a:t>
            </a:r>
            <a:r>
              <a:rPr lang="en-US" dirty="0" err="1"/>
              <a:t>Zingg </a:t>
            </a:r>
            <a:r>
              <a:rPr lang="en-US" dirty="0"/>
              <a:t>W, </a:t>
            </a:r>
            <a:r>
              <a:rPr lang="en-US" dirty="0" err="1"/>
              <a:t>Damani </a:t>
            </a:r>
            <a:r>
              <a:rPr lang="en-US" dirty="0"/>
              <a:t>N, Kilpatrick C, Reilly J, Price L, Egger M, Grayson ML, Kelley E, </a:t>
            </a:r>
            <a:r>
              <a:rPr lang="en-US" dirty="0" err="1"/>
              <a:t>Allegranzi </a:t>
            </a:r>
            <a:r>
              <a:rPr lang="en-US" dirty="0"/>
              <a:t>B. Core components for effective infection prevention and control </a:t>
            </a:r>
            <a:r>
              <a:rPr lang="en-US" dirty="0" err="1"/>
              <a:t>programmes </a:t>
            </a:r>
            <a:r>
              <a:rPr lang="en-US" dirty="0"/>
              <a:t>: new WHO evidence-based recommendations. Résistance aux antimicrobiens et lutte contre les infections. 2017 Dec;6(1):1-8.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https://link.springer.com/article/10.1186/s13756-016-0149-9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34178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12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60186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F32C3F3-3476-F742-8118-BDF05E12A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20" y="391350"/>
            <a:ext cx="1539720" cy="504000"/>
          </a:xfrm>
          <a:prstGeom prst="rect">
            <a:avLst/>
          </a:prstGeom>
        </p:spPr>
      </p:pic>
      <p:sp>
        <p:nvSpPr>
          <p:cNvPr id="412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2270125"/>
            <a:ext cx="7597775" cy="2378075"/>
          </a:xfrm>
        </p:spPr>
        <p:txBody>
          <a:bodyPr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95388" y="5157788"/>
            <a:ext cx="7589837" cy="1108075"/>
          </a:xfrm>
        </p:spPr>
        <p:txBody>
          <a:bodyPr/>
          <a:lstStyle>
            <a:lvl1pPr marL="0" indent="0">
              <a:lnSpc>
                <a:spcPts val="4000"/>
              </a:lnSpc>
              <a:defRPr sz="32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E72652-9F0E-4728-B74D-D7430D85635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6575" y="1150938"/>
            <a:ext cx="1898650" cy="29559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87450" y="1150938"/>
            <a:ext cx="5546725" cy="29559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C468D3-6489-4FBB-864B-05FE8CDFEAD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136F9-B390-EB47-A0AB-1F5FC845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34076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93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0248A-990B-4751-A4A1-355D48FFBE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472B7-FD28-406C-B6C5-E1B9AACB5F7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5388" y="1881188"/>
            <a:ext cx="3717925" cy="222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1188"/>
            <a:ext cx="3719512" cy="222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BD033-EF24-4F20-A0BD-56B40E2E38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548C0-4505-4AA0-BEC4-37B900F3D7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449C66-B9DB-4D85-89A5-719448E0A5A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4CD074-D5E1-47F0-8411-7266697203E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3A2A52-0387-4FAB-A552-D71D462C0FD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81FD7-4C7F-4CB9-AF9A-46290BE6F23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50938"/>
            <a:ext cx="759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388" y="1881188"/>
            <a:ext cx="75898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464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sz="900"/>
            </a:lvl1pPr>
          </a:lstStyle>
          <a:p>
            <a:fld id="{C586186F-6692-4811-96DF-8CB45B2502CA}" type="slidenum">
              <a:rPr lang="de-DE"/>
              <a:t>‹Nr.›</a:t>
            </a:fld>
            <a:endParaRPr lang="de-DE"/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1204913" y="6165850"/>
            <a:ext cx="530225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ts val="1200"/>
              </a:lnSpc>
            </a:pPr>
            <a:r>
              <a:rPr lang="de-CH" altLang="de-CH" sz="900" b="1" dirty="0" err="1"/>
              <a:t>Exigences</a:t>
            </a:r>
            <a:r>
              <a:rPr lang="de-CH" altLang="de-CH" sz="900" b="1" dirty="0"/>
              <a:t> minimales</a:t>
            </a:r>
          </a:p>
          <a:p>
            <a:pPr>
              <a:lnSpc>
                <a:spcPts val="1200"/>
              </a:lnSpc>
            </a:pPr>
            <a:r>
              <a:rPr lang="de-CH" altLang="de-CH" sz="900" dirty="0"/>
              <a:t>1</a:t>
            </a:r>
            <a:r>
              <a:rPr lang="de-CH" altLang="de-CH" sz="900" baseline="30000" dirty="0"/>
              <a:t>er</a:t>
            </a:r>
            <a:r>
              <a:rPr lang="de-CH" altLang="de-CH" sz="900" dirty="0"/>
              <a:t> </a:t>
            </a:r>
            <a:r>
              <a:rPr lang="de-CH" altLang="de-CH" sz="900" dirty="0" err="1"/>
              <a:t>avril</a:t>
            </a:r>
            <a:r>
              <a:rPr lang="de-CH" altLang="de-CH" sz="900" dirty="0"/>
              <a:t> </a:t>
            </a:r>
            <a:r>
              <a:rPr lang="de-CH" altLang="de-CH" sz="900" baseline="0" dirty="0"/>
              <a:t>2022</a:t>
            </a:r>
            <a:endParaRPr lang="de-DE" altLang="de-CH" sz="900" dirty="0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1F7C1CD-66F7-164E-BDDB-6F3CCD39ED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20" y="391350"/>
            <a:ext cx="1539720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5738" indent="-18573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58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533400" indent="-18573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701675" indent="-16668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9144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13716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18288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22860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27432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5"/>
          <p:cNvSpPr txBox="1">
            <a:spLocks noChangeArrowheads="1"/>
          </p:cNvSpPr>
          <p:nvPr/>
        </p:nvSpPr>
        <p:spPr bwMode="auto">
          <a:xfrm>
            <a:off x="2825524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2017</a:t>
            </a:r>
          </a:p>
        </p:txBody>
      </p:sp>
      <p:sp>
        <p:nvSpPr>
          <p:cNvPr id="1050" name="Text Box 27"/>
          <p:cNvSpPr txBox="1">
            <a:spLocks noChangeArrowheads="1"/>
          </p:cNvSpPr>
          <p:nvPr/>
        </p:nvSpPr>
        <p:spPr bwMode="auto">
          <a:xfrm>
            <a:off x="4420538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2018</a:t>
            </a:r>
          </a:p>
        </p:txBody>
      </p:sp>
      <p:sp>
        <p:nvSpPr>
          <p:cNvPr id="1052" name="Text Box 29"/>
          <p:cNvSpPr txBox="1">
            <a:spLocks noChangeArrowheads="1"/>
          </p:cNvSpPr>
          <p:nvPr/>
        </p:nvSpPr>
        <p:spPr bwMode="auto">
          <a:xfrm>
            <a:off x="5998213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2019</a:t>
            </a:r>
          </a:p>
        </p:txBody>
      </p:sp>
      <p:sp>
        <p:nvSpPr>
          <p:cNvPr id="1054" name="Text Box 31"/>
          <p:cNvSpPr txBox="1">
            <a:spLocks noChangeArrowheads="1"/>
          </p:cNvSpPr>
          <p:nvPr/>
        </p:nvSpPr>
        <p:spPr bwMode="auto">
          <a:xfrm>
            <a:off x="7575888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2020</a:t>
            </a:r>
          </a:p>
        </p:txBody>
      </p:sp>
      <p:sp>
        <p:nvSpPr>
          <p:cNvPr id="1068" name="Text Box 47"/>
          <p:cNvSpPr txBox="1">
            <a:spLocks noChangeArrowheads="1"/>
          </p:cNvSpPr>
          <p:nvPr/>
        </p:nvSpPr>
        <p:spPr bwMode="auto">
          <a:xfrm>
            <a:off x="1260466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2016</a:t>
            </a:r>
          </a:p>
        </p:txBody>
      </p:sp>
      <p:sp>
        <p:nvSpPr>
          <p:cNvPr id="32" name="Line 9">
            <a:extLst>
              <a:ext uri="{FF2B5EF4-FFF2-40B4-BE49-F238E27FC236}">
                <a16:creationId xmlns:a16="http://schemas.microsoft.com/office/drawing/2014/main" id="{DFA5AE8B-D959-9344-8CF4-50284303A4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18661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62C41D6E-1ECF-0143-AC05-645707B56DB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44098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23">
            <a:extLst>
              <a:ext uri="{FF2B5EF4-FFF2-40B4-BE49-F238E27FC236}">
                <a16:creationId xmlns:a16="http://schemas.microsoft.com/office/drawing/2014/main" id="{20245610-8D5B-7D45-B0E4-9786BDF972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59633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6">
            <a:extLst>
              <a:ext uri="{FF2B5EF4-FFF2-40B4-BE49-F238E27FC236}">
                <a16:creationId xmlns:a16="http://schemas.microsoft.com/office/drawing/2014/main" id="{06CB02EF-3078-5646-97EA-D09398514D3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863311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43">
            <a:extLst>
              <a:ext uri="{FF2B5EF4-FFF2-40B4-BE49-F238E27FC236}">
                <a16:creationId xmlns:a16="http://schemas.microsoft.com/office/drawing/2014/main" id="{A4CF2D25-BA45-9F43-BCB8-2B191C23B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8563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4" name="Picture 25" descr="Logo_CMYK_pos">
            <a:extLst>
              <a:ext uri="{FF2B5EF4-FFF2-40B4-BE49-F238E27FC236}">
                <a16:creationId xmlns:a16="http://schemas.microsoft.com/office/drawing/2014/main" id="{9A6ABA23-F427-FA40-9E83-87FC8ACB85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3">
            <a:extLst>
              <a:ext uri="{FF2B5EF4-FFF2-40B4-BE49-F238E27FC236}">
                <a16:creationId xmlns:a16="http://schemas.microsoft.com/office/drawing/2014/main" id="{EC9A0CAA-F31C-DD48-838F-3308BFC2D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4050" y="327025"/>
            <a:ext cx="4321175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8000"/>
              </a:lnSpc>
            </a:pPr>
            <a:r>
              <a:rPr lang="de-DE" sz="800" dirty="0"/>
              <a:t>Eidgenössisches Departement des Innern EDI</a:t>
            </a:r>
          </a:p>
          <a:p>
            <a:pPr>
              <a:lnSpc>
                <a:spcPct val="108000"/>
              </a:lnSpc>
            </a:pPr>
            <a:r>
              <a:rPr lang="de-DE" sz="800" b="1" dirty="0"/>
              <a:t>Office fédéral de la santé publique (Bundesamt für Gesundheit) BAG</a:t>
            </a:r>
          </a:p>
          <a:p>
            <a:pPr>
              <a:lnSpc>
                <a:spcPct val="108000"/>
              </a:lnSpc>
            </a:pPr>
            <a:r>
              <a:rPr lang="de-DE" sz="800" dirty="0"/>
              <a:t>Direktionsbereich Öffentliche </a:t>
            </a:r>
            <a:r>
              <a:rPr lang="de-DE" sz="800" baseline="0" dirty="0"/>
              <a:t>Gesundheit (</a:t>
            </a:r>
            <a:r>
              <a:rPr lang="de-DE" sz="800" dirty="0"/>
              <a:t>Direction de la </a:t>
            </a:r>
            <a:r>
              <a:rPr lang="de-DE" sz="800" baseline="0" dirty="0"/>
              <a:t>santé publique)</a:t>
            </a:r>
            <a:endParaRPr lang="en-US" sz="800" dirty="0"/>
          </a:p>
        </p:txBody>
      </p:sp>
      <p:pic>
        <p:nvPicPr>
          <p:cNvPr id="16" name="Inhaltsplatzhalter 12">
            <a:extLst>
              <a:ext uri="{FF2B5EF4-FFF2-40B4-BE49-F238E27FC236}">
                <a16:creationId xmlns:a16="http://schemas.microsoft.com/office/drawing/2014/main" id="{91157E04-16D9-8D4E-8DCD-D49D9DF8B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9" t="23780" r="34896" b="48931"/>
          <a:stretch/>
        </p:blipFill>
        <p:spPr>
          <a:xfrm>
            <a:off x="7214841" y="327025"/>
            <a:ext cx="1570384" cy="5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4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20.png"/><Relationship Id="rId4" Type="http://schemas.openxmlformats.org/officeDocument/2006/relationships/customXml" Target="../ink/ink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ssnoso.ch/fr/recherche-developpement/strukturelle-mindestanfoderungen-ha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D6503-23A8-F94C-91F4-759C5C83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705030" cy="3908762"/>
          </a:xfrm>
        </p:spPr>
        <p:txBody>
          <a:bodyPr/>
          <a:lstStyle/>
          <a:p>
            <a:r>
              <a:rPr lang="it-CH" sz="3200" dirty="0">
                <a:cs typeface="Calibri Light"/>
              </a:rPr>
              <a:t>Exigences structurelles minimales</a:t>
            </a:r>
            <a:br>
              <a:rPr lang="it-CH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pour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la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prévention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et le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contrôle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b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des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infections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associées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aux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soins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(IAS)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dans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les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hôpitaux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suisses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b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de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soins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aigus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2000" b="0" dirty="0">
                <a:solidFill>
                  <a:schemeClr val="tx2"/>
                </a:solidFill>
                <a:cs typeface="Calibri Light"/>
              </a:rPr>
              <a:t>Nom</a:t>
            </a:r>
            <a:br>
              <a:rPr lang="de-DE" sz="2000" b="0" dirty="0">
                <a:solidFill>
                  <a:schemeClr val="tx2"/>
                </a:solidFill>
                <a:cs typeface="Calibri Light"/>
              </a:rPr>
            </a:br>
            <a:r>
              <a:rPr lang="de-DE" sz="2000" b="0" dirty="0">
                <a:solidFill>
                  <a:schemeClr val="tx2"/>
                </a:solidFill>
                <a:cs typeface="Calibri Light"/>
              </a:rPr>
              <a:t>Lieu, Date</a:t>
            </a:r>
            <a:endParaRPr lang="de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2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5BCBD-6979-BC47-B339-528F6B59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830997"/>
          </a:xfrm>
        </p:spPr>
        <p:txBody>
          <a:bodyPr/>
          <a:lstStyle/>
          <a:p>
            <a:r>
              <a:rPr lang="de-DE" dirty="0" err="1"/>
              <a:t>Recommandations</a:t>
            </a:r>
            <a:r>
              <a:rPr lang="de-DE" dirty="0"/>
              <a:t> </a:t>
            </a:r>
            <a:r>
              <a:rPr lang="de-DE" dirty="0" err="1"/>
              <a:t>européennes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groupe</a:t>
            </a:r>
            <a:r>
              <a:rPr lang="de-DE" dirty="0"/>
              <a:t> </a:t>
            </a:r>
            <a:r>
              <a:rPr lang="de-DE" dirty="0" err="1"/>
              <a:t>d'experts</a:t>
            </a:r>
            <a:r>
              <a:rPr lang="de-DE" dirty="0"/>
              <a:t> ECDC-SIGHT)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E16A63-67D5-4244-9C1E-96F209834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10</a:t>
            </a:fld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4B6AC0F-A096-EE47-B575-BEBB9D3AFBE1}"/>
              </a:ext>
            </a:extLst>
          </p:cNvPr>
          <p:cNvGrpSpPr/>
          <p:nvPr/>
        </p:nvGrpSpPr>
        <p:grpSpPr>
          <a:xfrm>
            <a:off x="1094458" y="2046155"/>
            <a:ext cx="7149950" cy="3744416"/>
            <a:chOff x="1094458" y="2046155"/>
            <a:chExt cx="7149950" cy="3744416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A2E4D926-251F-6047-8114-1A337A4B154B}"/>
                </a:ext>
              </a:extLst>
            </p:cNvPr>
            <p:cNvGrpSpPr/>
            <p:nvPr/>
          </p:nvGrpSpPr>
          <p:grpSpPr>
            <a:xfrm>
              <a:off x="1094458" y="2046155"/>
              <a:ext cx="7149950" cy="3744416"/>
              <a:chOff x="1094458" y="2046155"/>
              <a:chExt cx="7149950" cy="374441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29590CB1-38EA-EE45-A2D1-62B162AC37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2912"/>
              <a:stretch/>
            </p:blipFill>
            <p:spPr>
              <a:xfrm>
                <a:off x="1094458" y="2046155"/>
                <a:ext cx="7149950" cy="3744416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9" name="Freihand 18">
                    <a:extLst>
                      <a:ext uri="{FF2B5EF4-FFF2-40B4-BE49-F238E27FC236}">
                        <a16:creationId xmlns:a16="http://schemas.microsoft.com/office/drawing/2014/main" id="{F4D63DBA-F6B9-F34E-9027-45A98DA8BEB7}"/>
                      </a:ext>
                    </a:extLst>
                  </p14:cNvPr>
                  <p14:cNvContentPartPr/>
                  <p14:nvPr/>
                </p14:nvContentPartPr>
                <p14:xfrm>
                  <a:off x="4766320" y="2668573"/>
                  <a:ext cx="16560" cy="83880"/>
                </p14:xfrm>
              </p:contentPart>
            </mc:Choice>
            <mc:Fallback xmlns="">
              <p:pic>
                <p:nvPicPr>
                  <p:cNvPr id="19" name="Freihand 18">
                    <a:extLst>
                      <a:ext uri="{FF2B5EF4-FFF2-40B4-BE49-F238E27FC236}">
                        <a16:creationId xmlns:a16="http://schemas.microsoft.com/office/drawing/2014/main" id="{F4D63DBA-F6B9-F34E-9027-45A98DA8BEB7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7320" y="2659933"/>
                    <a:ext cx="3420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0" name="Freihand 19">
                    <a:extLst>
                      <a:ext uri="{FF2B5EF4-FFF2-40B4-BE49-F238E27FC236}">
                        <a16:creationId xmlns:a16="http://schemas.microsoft.com/office/drawing/2014/main" id="{84C27D79-3FCC-CF4B-8EE6-79B431B89341}"/>
                      </a:ext>
                    </a:extLst>
                  </p14:cNvPr>
                  <p14:cNvContentPartPr/>
                  <p14:nvPr/>
                </p14:nvContentPartPr>
                <p14:xfrm>
                  <a:off x="4755520" y="2658133"/>
                  <a:ext cx="19440" cy="215640"/>
                </p14:xfrm>
              </p:contentPart>
            </mc:Choice>
            <mc:Fallback xmlns="">
              <p:pic>
                <p:nvPicPr>
                  <p:cNvPr id="20" name="Freihand 19">
                    <a:extLst>
                      <a:ext uri="{FF2B5EF4-FFF2-40B4-BE49-F238E27FC236}">
                        <a16:creationId xmlns:a16="http://schemas.microsoft.com/office/drawing/2014/main" id="{84C27D79-3FCC-CF4B-8EE6-79B431B8934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746880" y="2649493"/>
                    <a:ext cx="3708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2B44AA36-899C-D043-B3AD-66B5E0C1F67F}"/>
                      </a:ext>
                    </a:extLst>
                  </p14:cNvPr>
                  <p14:cNvContentPartPr/>
                  <p14:nvPr/>
                </p14:nvContentPartPr>
                <p14:xfrm>
                  <a:off x="4758400" y="2882413"/>
                  <a:ext cx="9000" cy="8280"/>
                </p14:xfrm>
              </p:contentPart>
            </mc:Choice>
            <mc:Fallback xmlns=""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id="{2B44AA36-899C-D043-B3AD-66B5E0C1F67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749400" y="2873773"/>
                    <a:ext cx="266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1133005-462B-494C-BD9E-85C224CC7172}"/>
                </a:ext>
              </a:extLst>
            </p:cNvPr>
            <p:cNvSpPr txBox="1"/>
            <p:nvPr/>
          </p:nvSpPr>
          <p:spPr>
            <a:xfrm rot="20392354">
              <a:off x="2819027" y="4324401"/>
              <a:ext cx="3603837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10 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éléments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clés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48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5BCBD-6979-BC47-B339-528F6B59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Recommandations</a:t>
            </a:r>
            <a:r>
              <a:rPr lang="de-DE" dirty="0"/>
              <a:t> de l'OMS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E16A63-67D5-4244-9C1E-96F209834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11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95CD746-EA3F-5341-A4BF-7D7F3F606B5B}"/>
              </a:ext>
            </a:extLst>
          </p:cNvPr>
          <p:cNvGrpSpPr/>
          <p:nvPr/>
        </p:nvGrpSpPr>
        <p:grpSpPr>
          <a:xfrm>
            <a:off x="999796" y="1844824"/>
            <a:ext cx="7172604" cy="4176464"/>
            <a:chOff x="999796" y="1844824"/>
            <a:chExt cx="7172604" cy="417646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4E63C98-73F0-D643-8B0D-AA79E172B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796" y="1844824"/>
              <a:ext cx="7172604" cy="4176464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DD275DE-C9E4-4D4B-971A-7C72D9489D37}"/>
                </a:ext>
              </a:extLst>
            </p:cNvPr>
            <p:cNvSpPr txBox="1"/>
            <p:nvPr/>
          </p:nvSpPr>
          <p:spPr>
            <a:xfrm rot="20392354">
              <a:off x="2887083" y="4932212"/>
              <a:ext cx="3369833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8 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composants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essentiels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4049E-C69C-2D41-9C2A-AA4CD174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830997"/>
          </a:xfrm>
        </p:spPr>
        <p:txBody>
          <a:bodyPr/>
          <a:lstStyle/>
          <a:p>
            <a:r>
              <a:rPr lang="en-US" dirty="0"/>
              <a:t>La voie vers des </a:t>
            </a:r>
            <a:r>
              <a:rPr lang="it-CH" dirty="0"/>
              <a:t>e</a:t>
            </a:r>
            <a:r>
              <a:rPr lang="it-CH" b="1" dirty="0"/>
              <a:t>xigences structurelles minimales </a:t>
            </a:r>
            <a:r>
              <a:rPr lang="en-US" dirty="0" err="1"/>
              <a:t>en</a:t>
            </a:r>
            <a:r>
              <a:rPr lang="en-US" dirty="0"/>
              <a:t> Suisse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B50D14-94A4-F04D-A00E-1543A86B2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80495F-7EB7-EE4C-BD24-F7752500FF75}"/>
              </a:ext>
            </a:extLst>
          </p:cNvPr>
          <p:cNvSpPr txBox="1"/>
          <p:nvPr/>
        </p:nvSpPr>
        <p:spPr>
          <a:xfrm>
            <a:off x="1187450" y="2125305"/>
            <a:ext cx="6264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/>
              <a:t>Loi</a:t>
            </a:r>
            <a:r>
              <a:rPr lang="en-US" sz="2000" dirty="0"/>
              <a:t> sur les épidémies (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vigueur</a:t>
            </a:r>
            <a:r>
              <a:rPr lang="en-US" sz="2000" dirty="0"/>
              <a:t> </a:t>
            </a:r>
            <a:r>
              <a:rPr lang="en-US" sz="2000" dirty="0" err="1"/>
              <a:t>depuis</a:t>
            </a:r>
            <a:r>
              <a:rPr lang="en-US" sz="2000" dirty="0"/>
              <a:t> 2016)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/>
              <a:t>Stratégie</a:t>
            </a:r>
            <a:r>
              <a:rPr lang="en-US" sz="2000" dirty="0"/>
              <a:t> NOSO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/>
              <a:t>Groupe d'experts : </a:t>
            </a:r>
            <a:r>
              <a:rPr lang="en-US" sz="2000" dirty="0" err="1"/>
              <a:t>Swissnoso</a:t>
            </a:r>
            <a:r>
              <a:rPr lang="en-US" sz="2000" dirty="0"/>
              <a:t> et principales parties prenantes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DDC80BD-2072-C043-98FD-82CD4BD23442}"/>
              </a:ext>
            </a:extLst>
          </p:cNvPr>
          <p:cNvGrpSpPr/>
          <p:nvPr/>
        </p:nvGrpSpPr>
        <p:grpSpPr>
          <a:xfrm>
            <a:off x="1010664" y="3486229"/>
            <a:ext cx="8025832" cy="2751083"/>
            <a:chOff x="1010664" y="3486229"/>
            <a:chExt cx="8025832" cy="2751083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D7E0980-573C-5149-BF54-5A94DC17D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2682">
              <a:off x="1010664" y="3486229"/>
              <a:ext cx="6521754" cy="2023845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CE1F65C-169B-CF4C-B41F-7876A70B886F}"/>
                </a:ext>
              </a:extLst>
            </p:cNvPr>
            <p:cNvSpPr txBox="1"/>
            <p:nvPr/>
          </p:nvSpPr>
          <p:spPr>
            <a:xfrm>
              <a:off x="1864805" y="5698703"/>
              <a:ext cx="1483059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ECDC-Sight </a:t>
              </a:r>
              <a:r>
                <a:rPr lang="en-US" sz="1600" dirty="0"/>
                <a:t>2015</a:t>
              </a:r>
              <a:endParaRPr lang="en-US" sz="1600" b="1" dirty="0"/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F7A45FA5-0AE3-DB48-B3F6-B5CA6863EC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2877" y="4941168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7C1D2DD-6873-324B-B7A8-B4AF0004A11B}"/>
                </a:ext>
              </a:extLst>
            </p:cNvPr>
            <p:cNvSpPr txBox="1"/>
            <p:nvPr/>
          </p:nvSpPr>
          <p:spPr>
            <a:xfrm>
              <a:off x="3275856" y="5152135"/>
              <a:ext cx="914900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OMS</a:t>
              </a:r>
            </a:p>
            <a:p>
              <a:r>
                <a:rPr lang="en-US" sz="1600" dirty="0"/>
                <a:t>2017</a:t>
              </a:r>
              <a:endParaRPr lang="en-US" sz="1600" b="1" dirty="0"/>
            </a:p>
          </p:txBody>
        </p: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DA3A074F-E85D-1A44-BF3E-D52DEBBEC7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43701" y="4403123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AA04D0B-F287-F440-A510-0D5F07853687}"/>
                </a:ext>
              </a:extLst>
            </p:cNvPr>
            <p:cNvSpPr txBox="1"/>
            <p:nvPr/>
          </p:nvSpPr>
          <p:spPr>
            <a:xfrm>
              <a:off x="3980418" y="4793873"/>
              <a:ext cx="1483059" cy="78483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Premier draft Swissnoso</a:t>
              </a:r>
            </a:p>
            <a:p>
              <a:r>
                <a:rPr lang="en-US" sz="1600" dirty="0"/>
                <a:t>2018</a:t>
              </a:r>
              <a:endParaRPr lang="en-US" sz="1600" b="1" dirty="0"/>
            </a:p>
          </p:txBody>
        </p: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62BECFFE-25E8-5441-9037-5DB7DA46A9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9678" y="4066931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E9DBC6C-AE51-8443-A0CD-A1B9F07F9E74}"/>
                </a:ext>
              </a:extLst>
            </p:cNvPr>
            <p:cNvSpPr txBox="1"/>
            <p:nvPr/>
          </p:nvSpPr>
          <p:spPr>
            <a:xfrm>
              <a:off x="5436096" y="4725144"/>
              <a:ext cx="1638161" cy="1031051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Consultation</a:t>
              </a:r>
            </a:p>
            <a:p>
              <a:r>
                <a:rPr lang="en-US" sz="1600" b="1" dirty="0"/>
                <a:t>des parties prenantes</a:t>
              </a:r>
            </a:p>
            <a:p>
              <a:r>
                <a:rPr lang="en-US" sz="1600" dirty="0"/>
                <a:t>2019</a:t>
              </a:r>
              <a:endParaRPr lang="en-US" sz="1600" b="1" dirty="0"/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A535C8C1-E006-2E4F-9E00-E7E482E806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52120" y="3948946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634DF5F-3FE8-6049-9F94-D21D6866C356}"/>
                </a:ext>
              </a:extLst>
            </p:cNvPr>
            <p:cNvSpPr txBox="1"/>
            <p:nvPr/>
          </p:nvSpPr>
          <p:spPr>
            <a:xfrm>
              <a:off x="7398335" y="3645024"/>
              <a:ext cx="1638161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Publication</a:t>
              </a:r>
            </a:p>
            <a:p>
              <a:r>
                <a:rPr lang="en-US" sz="1600" dirty="0"/>
                <a:t>Janvier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40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54884A-3393-014A-A2AD-08A8B16A5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941">
            <a:off x="6072864" y="2147351"/>
            <a:ext cx="2661394" cy="376620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EDE1E0-2E98-D94B-A550-2001352C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r>
              <a:rPr lang="de-DE" dirty="0"/>
              <a:t>Une </a:t>
            </a:r>
            <a:r>
              <a:rPr lang="de-DE" dirty="0" err="1"/>
              <a:t>étape importante pour la Suisse </a:t>
            </a:r>
            <a:r>
              <a:rPr lang="de-DE" dirty="0"/>
              <a:t>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EF551E-C69A-8A47-AC4E-FB1CEC2F5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13</a:t>
            </a:fld>
            <a:endParaRPr lang="de-DE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F5D761E-6AC3-D64E-9EED-2379F6EAC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5360">
            <a:off x="1296619" y="2134831"/>
            <a:ext cx="2627595" cy="3718378"/>
          </a:xfr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832E1FA-4EF1-FA40-A546-D12457A70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063" y="1844824"/>
            <a:ext cx="2630539" cy="37183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90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2554545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it-CH" sz="3200" dirty="0"/>
              <a:t>Exigences structurelles minimales </a:t>
            </a:r>
            <a:r>
              <a:rPr lang="en-US" sz="3200" dirty="0"/>
              <a:t>- </a:t>
            </a:r>
            <a:br>
              <a:rPr lang="en-US" sz="3200" dirty="0"/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que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peuvent-elles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amener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76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B32B-CE57-CC4F-99D9-36F43456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830997"/>
          </a:xfrm>
        </p:spPr>
        <p:txBody>
          <a:bodyPr/>
          <a:lstStyle/>
          <a:p>
            <a:r>
              <a:rPr lang="de-DE" dirty="0"/>
              <a:t>Surveillance, </a:t>
            </a:r>
            <a:r>
              <a:rPr lang="de-DE" dirty="0" err="1"/>
              <a:t>prévention</a:t>
            </a:r>
            <a:r>
              <a:rPr lang="de-DE" dirty="0"/>
              <a:t> et </a:t>
            </a:r>
            <a:r>
              <a:rPr lang="de-DE" dirty="0" err="1"/>
              <a:t>contrôle</a:t>
            </a:r>
            <a:r>
              <a:rPr lang="de-DE" dirty="0"/>
              <a:t> </a:t>
            </a:r>
            <a:r>
              <a:rPr lang="de-DE" dirty="0" err="1"/>
              <a:t>efficaces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des </a:t>
            </a:r>
            <a:r>
              <a:rPr lang="de-DE" dirty="0" err="1"/>
              <a:t>infections</a:t>
            </a:r>
            <a:r>
              <a:rPr lang="de-DE" dirty="0"/>
              <a:t> </a:t>
            </a:r>
            <a:r>
              <a:rPr lang="de-DE" dirty="0" err="1"/>
              <a:t>associées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soins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670800" cy="178510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Fondés</a:t>
            </a:r>
            <a:r>
              <a:rPr lang="en-US" dirty="0">
                <a:ea typeface="+mn-lt"/>
                <a:cs typeface="+mn-lt"/>
              </a:rPr>
              <a:t> sur </a:t>
            </a:r>
            <a:r>
              <a:rPr lang="en-US" dirty="0" err="1">
                <a:ea typeface="+mn-lt"/>
                <a:cs typeface="+mn-lt"/>
              </a:rPr>
              <a:t>l’evidence</a:t>
            </a:r>
            <a:r>
              <a:rPr lang="en-US" dirty="0">
                <a:ea typeface="+mn-lt"/>
                <a:cs typeface="+mn-lt"/>
              </a:rPr>
              <a:t> et la science (ECDC, OMS)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Approuvés</a:t>
            </a:r>
            <a:r>
              <a:rPr lang="en-US" dirty="0">
                <a:ea typeface="+mn-lt"/>
                <a:cs typeface="+mn-lt"/>
              </a:rPr>
              <a:t> par </a:t>
            </a:r>
            <a:r>
              <a:rPr lang="en-US" dirty="0" err="1">
                <a:ea typeface="+mn-lt"/>
                <a:cs typeface="+mn-lt"/>
              </a:rPr>
              <a:t>l'OFSP</a:t>
            </a:r>
            <a:r>
              <a:rPr lang="en-US" dirty="0">
                <a:ea typeface="+mn-lt"/>
                <a:cs typeface="+mn-lt"/>
              </a:rPr>
              <a:t> et par les parties prenantes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Soutien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ferme</a:t>
            </a:r>
            <a:r>
              <a:rPr lang="en-US" dirty="0">
                <a:ea typeface="+mn-lt"/>
                <a:cs typeface="+mn-lt"/>
              </a:rPr>
              <a:t> du cadre </a:t>
            </a:r>
            <a:r>
              <a:rPr lang="en-US" dirty="0" err="1">
                <a:ea typeface="+mn-lt"/>
                <a:cs typeface="+mn-lt"/>
              </a:rPr>
              <a:t>stratégique</a:t>
            </a:r>
            <a:r>
              <a:rPr lang="en-US" dirty="0">
                <a:ea typeface="+mn-lt"/>
                <a:cs typeface="+mn-lt"/>
              </a:rPr>
              <a:t> NOSO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99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B32B-CE57-CC4F-99D9-36F43456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Sept </a:t>
            </a:r>
            <a:r>
              <a:rPr lang="de-DE" dirty="0" err="1"/>
              <a:t>éléments clés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2785378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1. </a:t>
            </a:r>
            <a:r>
              <a:rPr lang="en-US" dirty="0" err="1">
                <a:ea typeface="+mn-lt"/>
                <a:cs typeface="+mn-lt"/>
              </a:rPr>
              <a:t>Recommandations</a:t>
            </a:r>
            <a:r>
              <a:rPr lang="en-US" dirty="0">
                <a:ea typeface="+mn-lt"/>
                <a:cs typeface="+mn-lt"/>
              </a:rPr>
              <a:t> et directives</a:t>
            </a:r>
            <a:endParaRPr lang="en-US" dirty="0"/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2. Matériel et </a:t>
            </a:r>
            <a:r>
              <a:rPr lang="en-US" dirty="0" err="1">
                <a:ea typeface="+mn-lt"/>
                <a:cs typeface="+mn-lt"/>
              </a:rPr>
              <a:t>équipements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3. </a:t>
            </a:r>
            <a:r>
              <a:rPr lang="en-US" dirty="0" err="1">
                <a:ea typeface="+mn-lt"/>
                <a:cs typeface="+mn-lt"/>
              </a:rPr>
              <a:t>Organisation</a:t>
            </a:r>
            <a:r>
              <a:rPr lang="en-US" dirty="0">
                <a:ea typeface="+mn-lt"/>
                <a:cs typeface="+mn-lt"/>
              </a:rPr>
              <a:t> de la PCI* et dotation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personnel</a:t>
            </a: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4. Formation et </a:t>
            </a:r>
            <a:r>
              <a:rPr lang="en-US" dirty="0" err="1">
                <a:ea typeface="+mn-lt"/>
                <a:cs typeface="+mn-lt"/>
              </a:rPr>
              <a:t>apprentissage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axés</a:t>
            </a:r>
            <a:r>
              <a:rPr lang="en-US" dirty="0">
                <a:ea typeface="+mn-lt"/>
                <a:cs typeface="+mn-lt"/>
              </a:rPr>
              <a:t> sur les </a:t>
            </a:r>
            <a:r>
              <a:rPr lang="en-US" dirty="0" err="1">
                <a:ea typeface="+mn-lt"/>
                <a:cs typeface="+mn-lt"/>
              </a:rPr>
              <a:t>tâches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5. Audits et monitoring</a:t>
            </a: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6. Surveillance et épidémies</a:t>
            </a: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7. Interventions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16</a:t>
            </a:fld>
            <a:endParaRPr lang="de-DE"/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9FD13D76-58B0-024C-87E1-0C522247A42B}"/>
              </a:ext>
            </a:extLst>
          </p:cNvPr>
          <p:cNvSpPr txBox="1"/>
          <p:nvPr/>
        </p:nvSpPr>
        <p:spPr>
          <a:xfrm>
            <a:off x="1182290" y="5744289"/>
            <a:ext cx="555029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Segoe UI"/>
              </a:rPr>
              <a:t>* (</a:t>
            </a:r>
            <a:r>
              <a:rPr lang="en-US" sz="1400" dirty="0" err="1">
                <a:cs typeface="Segoe UI"/>
              </a:rPr>
              <a:t>Equipe</a:t>
            </a:r>
            <a:r>
              <a:rPr lang="en-US" sz="1400" dirty="0">
                <a:cs typeface="Segoe UI"/>
              </a:rPr>
              <a:t>) de la prevention et du </a:t>
            </a:r>
            <a:r>
              <a:rPr lang="en-US" sz="1400" dirty="0" err="1">
                <a:cs typeface="Segoe UI"/>
              </a:rPr>
              <a:t>contrôle</a:t>
            </a:r>
            <a:r>
              <a:rPr lang="en-US" sz="1400" dirty="0">
                <a:cs typeface="Segoe UI"/>
              </a:rPr>
              <a:t> de </a:t>
            </a:r>
            <a:r>
              <a:rPr lang="en-US" sz="1400" dirty="0" err="1">
                <a:cs typeface="Segoe UI"/>
              </a:rPr>
              <a:t>l’infection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533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1. </a:t>
            </a:r>
            <a:r>
              <a:rPr lang="en-US" dirty="0" err="1">
                <a:ea typeface="+mn-lt"/>
                <a:cs typeface="+mn-lt"/>
              </a:rPr>
              <a:t>Recommandations</a:t>
            </a:r>
            <a:r>
              <a:rPr lang="en-US" dirty="0">
                <a:ea typeface="+mn-lt"/>
                <a:cs typeface="+mn-lt"/>
              </a:rPr>
              <a:t> et directives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86177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Conseils fondés sur des données probantes</a:t>
            </a:r>
            <a:endParaRPr lang="en-US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Soutien de la direction de l'hôpital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94757C-B116-D740-AAEF-D3C444D561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429000"/>
            <a:ext cx="1800000" cy="180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13483">
            <a:off x="1957376" y="3833745"/>
            <a:ext cx="2313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  <a:t>Les directives PCI doivent être facilement accessibles</a:t>
            </a:r>
          </a:p>
        </p:txBody>
      </p:sp>
    </p:spTree>
    <p:extLst>
      <p:ext uri="{BB962C8B-B14F-4D97-AF65-F5344CB8AC3E}">
        <p14:creationId xmlns:p14="http://schemas.microsoft.com/office/powerpoint/2010/main" val="115883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2. Matériel et </a:t>
            </a:r>
            <a:r>
              <a:rPr lang="en-US" dirty="0" err="1">
                <a:ea typeface="+mn-lt"/>
                <a:cs typeface="+mn-lt"/>
              </a:rPr>
              <a:t>équipements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631216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Utilisation</a:t>
            </a:r>
            <a:r>
              <a:rPr lang="en-US" dirty="0">
                <a:ea typeface="+mn-lt"/>
                <a:cs typeface="+mn-lt"/>
              </a:rPr>
              <a:t> et promotion de </a:t>
            </a:r>
            <a:r>
              <a:rPr lang="en-US" dirty="0" err="1">
                <a:ea typeface="+mn-lt"/>
                <a:cs typeface="+mn-lt"/>
              </a:rPr>
              <a:t>l’hygiène</a:t>
            </a:r>
            <a:r>
              <a:rPr lang="en-US" dirty="0">
                <a:ea typeface="+mn-lt"/>
                <a:cs typeface="+mn-lt"/>
              </a:rPr>
              <a:t> des mains par solution </a:t>
            </a:r>
            <a:r>
              <a:rPr lang="en-US" dirty="0" err="1">
                <a:ea typeface="+mn-lt"/>
                <a:cs typeface="+mn-lt"/>
              </a:rPr>
              <a:t>hydroalcoolique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Équipement</a:t>
            </a:r>
            <a:r>
              <a:rPr lang="en-US" dirty="0">
                <a:ea typeface="+mn-lt"/>
                <a:cs typeface="+mn-lt"/>
              </a:rPr>
              <a:t> de protection </a:t>
            </a:r>
            <a:r>
              <a:rPr lang="en-US" dirty="0" err="1">
                <a:ea typeface="+mn-lt"/>
                <a:cs typeface="+mn-lt"/>
              </a:rPr>
              <a:t>individuelle</a:t>
            </a:r>
            <a:r>
              <a:rPr lang="en-US" dirty="0">
                <a:ea typeface="+mn-lt"/>
                <a:cs typeface="+mn-lt"/>
              </a:rPr>
              <a:t> (EPI)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Gestion des </a:t>
            </a:r>
            <a:r>
              <a:rPr lang="en-US" dirty="0" err="1">
                <a:ea typeface="+mn-lt"/>
                <a:cs typeface="+mn-lt"/>
              </a:rPr>
              <a:t>déchets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5469">
            <a:off x="2216708" y="3920828"/>
            <a:ext cx="2114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Ink Free" panose="03080402000500000000" pitchFamily="66" charset="0"/>
              </a:rPr>
              <a:t>L’accès</a:t>
            </a:r>
            <a:r>
              <a:rPr lang="en-US" sz="2000" b="1" dirty="0">
                <a:latin typeface="Ink Free" panose="03080402000500000000" pitchFamily="66" charset="0"/>
              </a:rPr>
              <a:t> facile aux EPI </a:t>
            </a:r>
            <a:r>
              <a:rPr lang="en-US" sz="2000" b="1" dirty="0" err="1">
                <a:latin typeface="Ink Free" panose="03080402000500000000" pitchFamily="66" charset="0"/>
              </a:rPr>
              <a:t>favorise</a:t>
            </a:r>
            <a:r>
              <a:rPr lang="en-US" sz="2000" b="1" dirty="0">
                <a:latin typeface="Ink Free" panose="03080402000500000000" pitchFamily="66" charset="0"/>
              </a:rPr>
              <a:t> les bonnes </a:t>
            </a:r>
            <a:r>
              <a:rPr lang="en-US" sz="2000" b="1" dirty="0" err="1">
                <a:latin typeface="Ink Free" panose="03080402000500000000" pitchFamily="66" charset="0"/>
              </a:rPr>
              <a:t>pratiques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d'hygiène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5C20391-5937-C64A-9AD4-DF4025B3A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4395632" y="3610549"/>
            <a:ext cx="1944216" cy="19440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950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3. </a:t>
            </a:r>
            <a:r>
              <a:rPr lang="en-US" dirty="0" err="1">
                <a:ea typeface="+mn-lt"/>
                <a:cs typeface="+mn-lt"/>
              </a:rPr>
              <a:t>Organisation</a:t>
            </a:r>
            <a:r>
              <a:rPr lang="en-US" dirty="0">
                <a:ea typeface="+mn-lt"/>
                <a:cs typeface="+mn-lt"/>
              </a:rPr>
              <a:t> de la </a:t>
            </a:r>
            <a:r>
              <a:rPr lang="en-US" dirty="0" err="1">
                <a:ea typeface="+mn-lt"/>
                <a:cs typeface="+mn-lt"/>
              </a:rPr>
              <a:t>prévention</a:t>
            </a:r>
            <a:r>
              <a:rPr lang="en-US" dirty="0">
                <a:ea typeface="+mn-lt"/>
                <a:cs typeface="+mn-lt"/>
              </a:rPr>
              <a:t> et du </a:t>
            </a:r>
            <a:r>
              <a:rPr lang="en-US" dirty="0" err="1">
                <a:ea typeface="+mn-lt"/>
                <a:cs typeface="+mn-lt"/>
              </a:rPr>
              <a:t>contrôle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l’infection</a:t>
            </a:r>
            <a:r>
              <a:rPr lang="en-US" dirty="0">
                <a:ea typeface="+mn-lt"/>
                <a:cs typeface="+mn-lt"/>
              </a:rPr>
              <a:t> (PCI) et </a:t>
            </a:r>
            <a:r>
              <a:rPr lang="en-US" dirty="0" err="1">
                <a:ea typeface="+mn-lt"/>
                <a:cs typeface="+mn-lt"/>
              </a:rPr>
              <a:t>ressources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humaines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Commission PCI </a:t>
            </a:r>
            <a:r>
              <a:rPr lang="en-US" dirty="0" err="1">
                <a:ea typeface="+mn-lt"/>
                <a:cs typeface="+mn-lt"/>
              </a:rPr>
              <a:t>multidisciplinaire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Équipe</a:t>
            </a:r>
            <a:r>
              <a:rPr lang="en-US" dirty="0">
                <a:ea typeface="+mn-lt"/>
                <a:cs typeface="+mn-lt"/>
              </a:rPr>
              <a:t> PCI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Effectifs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suffisants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6635">
            <a:off x="2586290" y="3908632"/>
            <a:ext cx="233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Un </a:t>
            </a:r>
            <a:r>
              <a:rPr lang="en-US" sz="2000" b="1" dirty="0" err="1">
                <a:latin typeface="Ink Free" panose="03080402000500000000" pitchFamily="66" charset="0"/>
              </a:rPr>
              <a:t>soutien</a:t>
            </a:r>
            <a:r>
              <a:rPr lang="en-US" sz="2000" b="1" dirty="0">
                <a:latin typeface="Ink Free" panose="03080402000500000000" pitchFamily="66" charset="0"/>
              </a:rPr>
              <a:t> PCI </a:t>
            </a:r>
            <a:r>
              <a:rPr lang="en-US" sz="2000" b="1" dirty="0" err="1">
                <a:latin typeface="Ink Free" panose="03080402000500000000" pitchFamily="66" charset="0"/>
              </a:rPr>
              <a:t>suffisant</a:t>
            </a:r>
            <a:r>
              <a:rPr lang="en-US" sz="2000" b="1" dirty="0">
                <a:latin typeface="Ink Free" panose="03080402000500000000" pitchFamily="66" charset="0"/>
              </a:rPr>
              <a:t> augmente</a:t>
            </a:r>
            <a:br>
              <a:rPr lang="en-US" sz="2000" b="1" dirty="0">
                <a:latin typeface="Ink Free" panose="03080402000500000000" pitchFamily="66" charset="0"/>
              </a:rPr>
            </a:br>
            <a:r>
              <a:rPr lang="en-US" sz="2000" b="1" dirty="0">
                <a:latin typeface="Ink Free" panose="03080402000500000000" pitchFamily="66" charset="0"/>
              </a:rPr>
              <a:t>la sécurité des patients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FC5887-EA22-4149-A268-F7283167FE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588" y="3429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B74FF87-1D6A-A564-A78A-FC8B18631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46" y="2007244"/>
            <a:ext cx="1668524" cy="7163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178D40-8F63-7647-B805-BC7F9107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</a:t>
            </a:r>
            <a:r>
              <a:rPr lang="de-DE" dirty="0"/>
              <a:t> large </a:t>
            </a:r>
            <a:r>
              <a:rPr lang="de-DE" dirty="0" err="1"/>
              <a:t>soutien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exigences</a:t>
            </a:r>
            <a:r>
              <a:rPr lang="de-DE" dirty="0"/>
              <a:t> minimales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AD7C67-B808-5941-A12F-A492E6C63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3DFFFF7-DA51-2045-83B7-5954C0F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176" y="2011063"/>
            <a:ext cx="2286000" cy="685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A825102-857E-F04D-B907-FDFF08A5B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520" y="2007244"/>
            <a:ext cx="1637928" cy="6858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B7A6019-5128-FF4D-8BE5-138A00A326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67" y="3237172"/>
            <a:ext cx="2088575" cy="92778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4B60AB9-E032-F647-982F-1EB7736C1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184" y="3200658"/>
            <a:ext cx="2286000" cy="6858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01C3E2C-AB1C-B043-BE2B-796698552C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426" y="3221295"/>
            <a:ext cx="1726006" cy="457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F1F88D-88C6-FE46-88A7-3734F901B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67" y="4436962"/>
            <a:ext cx="2286000" cy="6858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93C0972-CF04-AA4B-A756-DD584032A6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961" y="4289771"/>
            <a:ext cx="1520751" cy="6858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B4D6504-6400-DD46-8AAB-2D00AC8900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788" y="4296072"/>
            <a:ext cx="1763742" cy="69691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4709699-4476-0F42-8E08-92F9695B2B3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621" y="5394767"/>
            <a:ext cx="2088403" cy="62652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1F05692-BC5D-904D-AC5C-397E093D2C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460" y="5216010"/>
            <a:ext cx="2286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4. Formation et </a:t>
            </a:r>
            <a:r>
              <a:rPr lang="en-US" dirty="0" err="1">
                <a:ea typeface="+mn-lt"/>
                <a:cs typeface="+mn-lt"/>
              </a:rPr>
              <a:t>apprentissage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axés</a:t>
            </a:r>
            <a:r>
              <a:rPr lang="en-US" dirty="0">
                <a:ea typeface="+mn-lt"/>
                <a:cs typeface="+mn-lt"/>
              </a:rPr>
              <a:t> sur les tâches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Formation aux précautions à prendre en </a:t>
            </a:r>
            <a:r>
              <a:rPr lang="en-US" dirty="0" err="1">
                <a:ea typeface="+mn-lt"/>
                <a:cs typeface="+mn-lt"/>
              </a:rPr>
              <a:t>matière</a:t>
            </a:r>
            <a:r>
              <a:rPr lang="en-US" dirty="0">
                <a:ea typeface="+mn-lt"/>
                <a:cs typeface="+mn-lt"/>
              </a:rPr>
              <a:t> de PCI pour tout le personnel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20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1384">
            <a:off x="1844876" y="3550195"/>
            <a:ext cx="2319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Une formation </a:t>
            </a:r>
            <a:r>
              <a:rPr lang="en-US" sz="2000" b="1" dirty="0" err="1">
                <a:latin typeface="Ink Free" panose="03080402000500000000" pitchFamily="66" charset="0"/>
              </a:rPr>
              <a:t>régulière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sensibilise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mieux</a:t>
            </a:r>
            <a:r>
              <a:rPr lang="en-US" sz="2000" b="1" dirty="0">
                <a:latin typeface="Ink Free" panose="03080402000500000000" pitchFamily="66" charset="0"/>
              </a:rPr>
              <a:t> à la PCI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6A3B8B-4CD7-3649-9A82-159FF2C24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99695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5. Audits et monitoring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86177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Objectifs, audits et rapports PCI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Surveillance de l'hygiène des mains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40126">
            <a:off x="5280840" y="3692569"/>
            <a:ext cx="290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Ink Free" panose="03080402000500000000" pitchFamily="66" charset="0"/>
              </a:rPr>
              <a:t>L'hygiène des mains du personnel ... encore des progrès à faire ?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CBD8E3-777F-4A42-B788-0D5B02DC6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429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9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6. Surveillance et épidémies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938992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Suivi et rapports PCI (ex: module «SSI surveillance», </a:t>
            </a:r>
            <a:r>
              <a:rPr lang="en-US" dirty="0" err="1">
                <a:ea typeface="+mn-lt"/>
                <a:cs typeface="+mn-lt"/>
              </a:rPr>
              <a:t>enquêtes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prévalence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ponctuelle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Contrôle</a:t>
            </a:r>
            <a:r>
              <a:rPr lang="en-US" dirty="0">
                <a:ea typeface="+mn-lt"/>
                <a:cs typeface="+mn-lt"/>
              </a:rPr>
              <a:t> des épidémies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Dépistage</a:t>
            </a:r>
            <a:r>
              <a:rPr lang="en-US" dirty="0">
                <a:ea typeface="+mn-lt"/>
                <a:cs typeface="+mn-lt"/>
              </a:rPr>
              <a:t> des agents </a:t>
            </a:r>
            <a:r>
              <a:rPr lang="en-US" dirty="0" err="1">
                <a:ea typeface="+mn-lt"/>
                <a:cs typeface="+mn-lt"/>
              </a:rPr>
              <a:t>pathogènes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multirésistants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dirty="0" err="1">
                <a:ea typeface="+mn-lt"/>
                <a:cs typeface="+mn-lt"/>
              </a:rPr>
              <a:t>autres</a:t>
            </a:r>
            <a:r>
              <a:rPr lang="en-US" dirty="0">
                <a:ea typeface="+mn-lt"/>
                <a:cs typeface="+mn-lt"/>
              </a:rPr>
              <a:t> agents </a:t>
            </a:r>
            <a:r>
              <a:rPr lang="en-US" dirty="0" err="1">
                <a:ea typeface="+mn-lt"/>
                <a:cs typeface="+mn-lt"/>
              </a:rPr>
              <a:t>pathogènes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pertinents</a:t>
            </a:r>
            <a:r>
              <a:rPr lang="en-US" dirty="0">
                <a:ea typeface="+mn-lt"/>
                <a:cs typeface="+mn-lt"/>
              </a:rPr>
              <a:t> 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41014">
            <a:off x="2942391" y="4134249"/>
            <a:ext cx="2836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Un bon “reporting” et une bonne communication augmentent la confiance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35348D-D248-BC44-A78F-D99887F1C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588" y="349495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7. Interventions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400110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Mise en </a:t>
            </a:r>
            <a:r>
              <a:rPr lang="en-US" dirty="0" err="1">
                <a:ea typeface="+mn-lt"/>
                <a:cs typeface="+mn-lt"/>
              </a:rPr>
              <a:t>œuvre</a:t>
            </a:r>
            <a:r>
              <a:rPr lang="en-US" dirty="0">
                <a:ea typeface="+mn-lt"/>
                <a:cs typeface="+mn-lt"/>
              </a:rPr>
              <a:t> d’un </a:t>
            </a:r>
            <a:r>
              <a:rPr lang="en-US" dirty="0" err="1">
                <a:ea typeface="+mn-lt"/>
                <a:cs typeface="+mn-lt"/>
              </a:rPr>
              <a:t>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plusieurs</a:t>
            </a:r>
            <a:r>
              <a:rPr lang="en-US" dirty="0">
                <a:ea typeface="+mn-lt"/>
                <a:cs typeface="+mn-lt"/>
              </a:rPr>
              <a:t> modules </a:t>
            </a:r>
            <a:r>
              <a:rPr lang="en-US" dirty="0" err="1">
                <a:ea typeface="+mn-lt"/>
                <a:cs typeface="+mn-lt"/>
              </a:rPr>
              <a:t>d'intervention</a:t>
            </a:r>
            <a:r>
              <a:rPr lang="en-US" dirty="0">
                <a:ea typeface="+mn-lt"/>
                <a:cs typeface="+mn-lt"/>
              </a:rPr>
              <a:t> PCI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3765">
            <a:off x="1256860" y="3519978"/>
            <a:ext cx="313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Le </a:t>
            </a:r>
            <a:r>
              <a:rPr lang="en-US" sz="2000" b="1" dirty="0" err="1">
                <a:latin typeface="Ink Free" panose="03080402000500000000" pitchFamily="66" charset="0"/>
              </a:rPr>
              <a:t>faisceau</a:t>
            </a:r>
            <a:r>
              <a:rPr lang="en-US" sz="2000" b="1" dirty="0">
                <a:latin typeface="Ink Free" panose="03080402000500000000" pitchFamily="66" charset="0"/>
              </a:rPr>
              <a:t> “SSI intervention” </a:t>
            </a:r>
            <a:r>
              <a:rPr lang="en-US" sz="2000" b="1" dirty="0" err="1">
                <a:latin typeface="Ink Free" panose="03080402000500000000" pitchFamily="66" charset="0"/>
              </a:rPr>
              <a:t>peut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réduire</a:t>
            </a:r>
            <a:r>
              <a:rPr lang="en-US" sz="2000" b="1" dirty="0">
                <a:latin typeface="Ink Free" panose="03080402000500000000" pitchFamily="66" charset="0"/>
              </a:rPr>
              <a:t> les </a:t>
            </a:r>
            <a:r>
              <a:rPr lang="en-US" sz="2000" b="1" dirty="0" err="1">
                <a:latin typeface="Ink Free" panose="03080402000500000000" pitchFamily="66" charset="0"/>
              </a:rPr>
              <a:t>taux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d’infections</a:t>
            </a:r>
            <a:r>
              <a:rPr lang="en-US" sz="2000" b="1" dirty="0">
                <a:latin typeface="Ink Free" panose="03080402000500000000" pitchFamily="66" charset="0"/>
              </a:rPr>
              <a:t> du site chirurgical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E3AE70-4F08-2744-9784-9995F497B3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584" y="300135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59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852" y="4509120"/>
            <a:ext cx="3685336" cy="1477328"/>
          </a:xfrm>
        </p:spPr>
        <p:txBody>
          <a:bodyPr/>
          <a:lstStyle/>
          <a:p>
            <a:pPr marL="0" indent="0"/>
            <a:r>
              <a:rPr lang="en-US" sz="1800" b="1" dirty="0">
                <a:ea typeface="+mn-lt"/>
                <a:cs typeface="+mn-lt"/>
              </a:rPr>
              <a:t>PCI efficace dans les hôpitaux</a:t>
            </a:r>
          </a:p>
          <a:p>
            <a:pPr marL="0" indent="0"/>
            <a:r>
              <a:rPr lang="en-US" sz="1800" b="1" dirty="0">
                <a:ea typeface="+mn-lt"/>
                <a:cs typeface="+mn-lt"/>
              </a:rPr>
              <a:t>amélioration de la prise de décision</a:t>
            </a:r>
          </a:p>
          <a:p>
            <a:pPr marL="0" indent="0"/>
            <a:r>
              <a:rPr lang="en-US" sz="1800" b="1" dirty="0" err="1">
                <a:ea typeface="+mn-lt"/>
                <a:cs typeface="+mn-lt"/>
              </a:rPr>
              <a:t>meilleure</a:t>
            </a:r>
            <a:r>
              <a:rPr lang="en-US" sz="1800" b="1" dirty="0">
                <a:ea typeface="+mn-lt"/>
                <a:cs typeface="+mn-lt"/>
              </a:rPr>
              <a:t> qualité des soins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24</a:t>
            </a:fld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0466CBE-28A3-5944-B3C0-51EDAE72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677D97E-55BC-3747-8306-FF6C37F4E481}"/>
              </a:ext>
            </a:extLst>
          </p:cNvPr>
          <p:cNvCxnSpPr/>
          <p:nvPr/>
        </p:nvCxnSpPr>
        <p:spPr bwMode="auto">
          <a:xfrm>
            <a:off x="4441043" y="4712444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D8BF41F-4993-C644-BAEE-7EC06A7A074D}"/>
              </a:ext>
            </a:extLst>
          </p:cNvPr>
          <p:cNvCxnSpPr/>
          <p:nvPr/>
        </p:nvCxnSpPr>
        <p:spPr bwMode="auto">
          <a:xfrm>
            <a:off x="4441043" y="5157192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0A32DC0-616E-F246-B7A0-E04370FFFA01}"/>
              </a:ext>
            </a:extLst>
          </p:cNvPr>
          <p:cNvCxnSpPr/>
          <p:nvPr/>
        </p:nvCxnSpPr>
        <p:spPr bwMode="auto">
          <a:xfrm>
            <a:off x="4441043" y="5805264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C11D23B-700A-F64D-B4B8-A9C065A912FB}"/>
              </a:ext>
            </a:extLst>
          </p:cNvPr>
          <p:cNvGrpSpPr/>
          <p:nvPr/>
        </p:nvGrpSpPr>
        <p:grpSpPr>
          <a:xfrm>
            <a:off x="1192672" y="1457984"/>
            <a:ext cx="5158500" cy="2821939"/>
            <a:chOff x="1296619" y="1844824"/>
            <a:chExt cx="7437639" cy="4068734"/>
          </a:xfrm>
        </p:grpSpPr>
        <p:pic>
          <p:nvPicPr>
            <p:cNvPr id="15" name="Grafik 1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DEF66DD-8102-5441-87FF-10E01506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8941">
              <a:off x="6072864" y="2147351"/>
              <a:ext cx="2661394" cy="3766207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nhaltsplatzhalter 13">
              <a:extLst>
                <a:ext uri="{FF2B5EF4-FFF2-40B4-BE49-F238E27FC236}">
                  <a16:creationId xmlns:a16="http://schemas.microsoft.com/office/drawing/2014/main" id="{7EF9133B-2EA6-E444-9C76-68A76926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105360">
              <a:off x="1296619" y="2134831"/>
              <a:ext cx="2627595" cy="3718378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5950DB8-461F-C54E-8BE1-49C603074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063" y="1844824"/>
              <a:ext cx="2630539" cy="371837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1872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6DFB9-C435-614A-B7FC-79CB2D9D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Facteurs de réussite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0B444D-05F5-D444-A96A-8CD21F055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4401205"/>
          </a:xfrm>
        </p:spPr>
        <p:txBody>
          <a:bodyPr/>
          <a:lstStyle/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Approbation et </a:t>
            </a:r>
            <a:r>
              <a:rPr lang="de-DE" dirty="0" err="1"/>
              <a:t>priorisation</a:t>
            </a:r>
            <a:r>
              <a:rPr lang="de-DE" dirty="0"/>
              <a:t> de la </a:t>
            </a:r>
            <a:r>
              <a:rPr lang="de-DE" dirty="0" err="1"/>
              <a:t>part</a:t>
            </a:r>
            <a:r>
              <a:rPr lang="de-DE" dirty="0"/>
              <a:t> de la direction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 err="1"/>
              <a:t>Organisation : 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/>
              <a:t>Commission </a:t>
            </a:r>
            <a:r>
              <a:rPr lang="de-DE" dirty="0"/>
              <a:t>PCI (</a:t>
            </a:r>
            <a:r>
              <a:rPr lang="de-DE" dirty="0" err="1"/>
              <a:t>directeur</a:t>
            </a:r>
            <a:r>
              <a:rPr lang="de-DE" dirty="0"/>
              <a:t> </a:t>
            </a:r>
            <a:r>
              <a:rPr lang="de-DE" dirty="0" err="1"/>
              <a:t>général</a:t>
            </a:r>
            <a:r>
              <a:rPr lang="de-DE" dirty="0"/>
              <a:t>, </a:t>
            </a:r>
            <a:r>
              <a:rPr lang="de-DE" dirty="0" err="1"/>
              <a:t>directeur</a:t>
            </a:r>
            <a:r>
              <a:rPr lang="de-DE" dirty="0"/>
              <a:t> </a:t>
            </a:r>
            <a:r>
              <a:rPr lang="de-DE" dirty="0" err="1"/>
              <a:t>médical</a:t>
            </a:r>
            <a:r>
              <a:rPr lang="de-DE" dirty="0"/>
              <a:t>, </a:t>
            </a:r>
            <a:r>
              <a:rPr lang="de-DE" dirty="0" err="1"/>
              <a:t>directeur</a:t>
            </a:r>
            <a:r>
              <a:rPr lang="de-DE" dirty="0"/>
              <a:t> des </a:t>
            </a:r>
            <a:r>
              <a:rPr lang="de-DE" dirty="0" err="1"/>
              <a:t>soins</a:t>
            </a:r>
            <a:r>
              <a:rPr lang="de-DE" dirty="0"/>
              <a:t>)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 dirty="0" err="1"/>
              <a:t>Structure et responsabilités </a:t>
            </a:r>
            <a:r>
              <a:rPr lang="de-DE" dirty="0"/>
              <a:t>claires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 dirty="0" err="1"/>
              <a:t>Processus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</a:t>
            </a:r>
            <a:r>
              <a:rPr lang="de-DE" dirty="0" err="1"/>
              <a:t>agendas</a:t>
            </a:r>
            <a:r>
              <a:rPr lang="de-DE" dirty="0"/>
              <a:t>/</a:t>
            </a:r>
            <a:r>
              <a:rPr lang="de-DE" dirty="0" err="1"/>
              <a:t>délais</a:t>
            </a:r>
            <a:endParaRPr lang="de-DE" dirty="0"/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Appropriation </a:t>
            </a:r>
            <a:r>
              <a:rPr lang="de-DE" dirty="0" err="1"/>
              <a:t>et leadership</a:t>
            </a:r>
            <a:endParaRPr lang="de-DE" dirty="0"/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 err="1"/>
              <a:t>Collaboration </a:t>
            </a:r>
            <a:r>
              <a:rPr lang="de-DE" dirty="0"/>
              <a:t>interprofessionnelle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 err="1"/>
              <a:t>Culture de l'</a:t>
            </a:r>
            <a:r>
              <a:rPr lang="de-DE" dirty="0"/>
              <a:t>évaluation </a:t>
            </a:r>
            <a:r>
              <a:rPr lang="de-DE" dirty="0" err="1"/>
              <a:t>et du retour d'information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F967DF-77EB-D646-BB43-08624B649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468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26</a:t>
            </a:fld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6245C64-DD97-4D5A-AA69-8292884F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081" y="4615186"/>
            <a:ext cx="7589837" cy="1600438"/>
          </a:xfrm>
        </p:spPr>
        <p:txBody>
          <a:bodyPr/>
          <a:lstStyle/>
          <a:p>
            <a:pPr algn="ctr"/>
            <a:r>
              <a:rPr lang="en-US" sz="2800" b="1">
                <a:latin typeface="Ink Free" panose="03080402000500000000" pitchFamily="66" charset="0"/>
              </a:rPr>
              <a:t>Si tout le monde avance ensemble, </a:t>
            </a:r>
            <a:br>
              <a:rPr lang="en-US" sz="2800" b="1">
                <a:latin typeface="Ink Free" panose="03080402000500000000" pitchFamily="66" charset="0"/>
              </a:rPr>
            </a:br>
            <a:r>
              <a:rPr lang="en-US" sz="2800" b="1">
                <a:latin typeface="Ink Free" panose="03080402000500000000" pitchFamily="66" charset="0"/>
              </a:rPr>
              <a:t>alors le succès s'occupe de lui-même.</a:t>
            </a:r>
          </a:p>
          <a:p>
            <a:pPr algn="ctr"/>
            <a:r>
              <a:rPr lang="en-US" sz="2800" b="1">
                <a:latin typeface="Ink Free" panose="03080402000500000000" pitchFamily="66" charset="0"/>
              </a:rPr>
              <a:t>Henry Ford</a:t>
            </a:r>
            <a:endParaRPr lang="de-DE" sz="2800" b="1" dirty="0">
              <a:latin typeface="Ink Free" panose="03080402000500000000" pitchFamily="66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C34E948-A706-EB40-B92D-EB1A81655B1B}"/>
              </a:ext>
            </a:extLst>
          </p:cNvPr>
          <p:cNvGrpSpPr/>
          <p:nvPr/>
        </p:nvGrpSpPr>
        <p:grpSpPr>
          <a:xfrm>
            <a:off x="3779912" y="1556792"/>
            <a:ext cx="4319727" cy="2363091"/>
            <a:chOff x="1296619" y="1844824"/>
            <a:chExt cx="7437639" cy="4068734"/>
          </a:xfrm>
        </p:grpSpPr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C3925508-4BA3-5247-9060-BB4F2C8F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8941">
              <a:off x="6072864" y="2147351"/>
              <a:ext cx="2661394" cy="3766207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nhaltsplatzhalter 13">
              <a:extLst>
                <a:ext uri="{FF2B5EF4-FFF2-40B4-BE49-F238E27FC236}">
                  <a16:creationId xmlns:a16="http://schemas.microsoft.com/office/drawing/2014/main" id="{7D61232A-8F1E-604D-BA0E-A3E282EBB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105360">
              <a:off x="1296619" y="2134831"/>
              <a:ext cx="2627595" cy="3718378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6010879-9250-F140-90FC-24436A527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063" y="1844824"/>
              <a:ext cx="2630539" cy="371837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055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0D33D-AAFA-7749-9A6B-F2802073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Plus d'informations sur le </a:t>
            </a:r>
            <a:r>
              <a:rPr lang="de-DE" dirty="0" err="1"/>
              <a:t>site de Swissnoso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550D17-5079-454A-AD9C-87236094A1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5036EF-C357-446A-8DEA-19161B194DC4}"/>
              </a:ext>
            </a:extLst>
          </p:cNvPr>
          <p:cNvSpPr txBox="1"/>
          <p:nvPr/>
        </p:nvSpPr>
        <p:spPr>
          <a:xfrm>
            <a:off x="1205248" y="5399285"/>
            <a:ext cx="7759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hlinkClick r:id="rId3"/>
              </a:rPr>
              <a:t>https://www.swissnoso.ch/fr/recherche-developpement/strukturelle-mindestanfoderungen-hai</a:t>
            </a:r>
            <a:r>
              <a:rPr lang="de-DE" sz="1400" dirty="0"/>
              <a:t> </a:t>
            </a:r>
          </a:p>
        </p:txBody>
      </p:sp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8F1D263B-4969-314B-88A1-C3B457289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353"/>
          <a:stretch/>
        </p:blipFill>
        <p:spPr>
          <a:xfrm>
            <a:off x="1311994" y="1916832"/>
            <a:ext cx="6520011" cy="34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27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A7137-F4FB-484C-8681-C37B6E163DEC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87451" y="2270125"/>
            <a:ext cx="6696918" cy="1631216"/>
          </a:xfrm>
        </p:spPr>
        <p:txBody>
          <a:bodyPr/>
          <a:lstStyle/>
          <a:p>
            <a:pPr algn="ctr"/>
            <a:br>
              <a:rPr lang="de-DE" sz="540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5400">
                <a:solidFill>
                  <a:schemeClr val="accent1">
                    <a:lumMod val="50000"/>
                  </a:schemeClr>
                </a:solidFill>
              </a:rPr>
              <a:t>Merci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0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3046988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Quand</a:t>
            </a:r>
            <a:r>
              <a:rPr lang="en-US" sz="3200" dirty="0"/>
              <a:t> </a:t>
            </a:r>
            <a:r>
              <a:rPr lang="en-US" sz="3200" dirty="0" err="1"/>
              <a:t>vous</a:t>
            </a:r>
            <a:r>
              <a:rPr lang="en-US" sz="3200" dirty="0"/>
              <a:t> </a:t>
            </a:r>
            <a:r>
              <a:rPr lang="en-US" sz="3200" dirty="0" err="1"/>
              <a:t>êtes-vous</a:t>
            </a:r>
            <a:r>
              <a:rPr lang="en-US" sz="3200" dirty="0"/>
              <a:t> </a:t>
            </a:r>
            <a:r>
              <a:rPr lang="en-US" sz="3200" dirty="0" err="1"/>
              <a:t>préoccupé</a:t>
            </a:r>
            <a:r>
              <a:rPr lang="en-US" sz="3200" dirty="0"/>
              <a:t>(e) pour la </a:t>
            </a:r>
            <a:r>
              <a:rPr lang="en-US" sz="3200" dirty="0" err="1"/>
              <a:t>dernière</a:t>
            </a:r>
            <a:r>
              <a:rPr lang="en-US" sz="3200" dirty="0"/>
              <a:t> </a:t>
            </a:r>
            <a:r>
              <a:rPr lang="en-US" sz="3200" dirty="0" err="1"/>
              <a:t>fois</a:t>
            </a:r>
            <a:r>
              <a:rPr lang="en-US" sz="3200" dirty="0"/>
              <a:t> des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infections associées aux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soins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(IAS) ?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02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B5AF91F-9FDA-6D4B-B013-FB4988C41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D074-D5E1-47F0-8411-7266697203E6}" type="slidenum">
              <a:rPr lang="de-DE" smtClean="0"/>
              <a:t>4</a:t>
            </a:fld>
            <a:endParaRPr lang="de-DE" dirty="0"/>
          </a:p>
        </p:txBody>
      </p:sp>
      <p:pic>
        <p:nvPicPr>
          <p:cNvPr id="5" name="Grafik 4" descr="Ein Bild, das Text, Person, Screenshot enthält.&#10;&#10;Automatisch generierte Beschreibung">
            <a:extLst>
              <a:ext uri="{FF2B5EF4-FFF2-40B4-BE49-F238E27FC236}">
                <a16:creationId xmlns:a16="http://schemas.microsoft.com/office/drawing/2014/main" id="{769042B3-DFE3-8842-A60A-C086C0266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1136"/>
          <a:stretch/>
        </p:blipFill>
        <p:spPr>
          <a:xfrm>
            <a:off x="2411760" y="1052736"/>
            <a:ext cx="4752528" cy="51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2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2776B-9E05-C944-8CC5-D5255A62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769441"/>
          </a:xfrm>
        </p:spPr>
        <p:txBody>
          <a:bodyPr/>
          <a:lstStyle/>
          <a:p>
            <a:r>
              <a:rPr lang="de-DE" sz="2200" dirty="0"/>
              <a:t>COVID-19 a </a:t>
            </a:r>
            <a:r>
              <a:rPr lang="de-DE" sz="2200" dirty="0" err="1"/>
              <a:t>souligné</a:t>
            </a:r>
            <a:r>
              <a:rPr lang="de-DE" sz="2200" dirty="0"/>
              <a:t> </a:t>
            </a:r>
            <a:r>
              <a:rPr lang="de-DE" sz="2200" dirty="0" err="1"/>
              <a:t>l'importance</a:t>
            </a:r>
            <a:r>
              <a:rPr lang="de-DE" sz="2200" dirty="0"/>
              <a:t> </a:t>
            </a:r>
            <a:r>
              <a:rPr lang="de-DE" sz="2200" dirty="0" err="1"/>
              <a:t>d‘exigences</a:t>
            </a:r>
            <a:r>
              <a:rPr lang="de-DE" sz="2200" dirty="0"/>
              <a:t> </a:t>
            </a:r>
            <a:r>
              <a:rPr lang="de-DE" sz="2200" dirty="0" err="1"/>
              <a:t>élevées</a:t>
            </a:r>
            <a:r>
              <a:rPr lang="de-DE" sz="2200" dirty="0"/>
              <a:t> </a:t>
            </a:r>
            <a:r>
              <a:rPr lang="de-DE" sz="2200" dirty="0" err="1"/>
              <a:t>pour</a:t>
            </a:r>
            <a:r>
              <a:rPr lang="de-DE" sz="2200" dirty="0"/>
              <a:t> la </a:t>
            </a:r>
            <a:r>
              <a:rPr lang="de-DE" sz="2200" dirty="0" err="1"/>
              <a:t>prévention</a:t>
            </a:r>
            <a:r>
              <a:rPr lang="de-DE" sz="2200" dirty="0"/>
              <a:t> et le </a:t>
            </a:r>
            <a:r>
              <a:rPr lang="de-DE" sz="2200" dirty="0" err="1"/>
              <a:t>contrôle</a:t>
            </a:r>
            <a:r>
              <a:rPr lang="de-DE" sz="2200" dirty="0"/>
              <a:t> des IAS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04A82EF-4949-4CCA-A253-21C7B997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166345"/>
          </a:xfrm>
        </p:spPr>
        <p:txBody>
          <a:bodyPr/>
          <a:lstStyle/>
          <a:p>
            <a:pPr marL="11113" indent="0">
              <a:lnSpc>
                <a:spcPct val="120000"/>
              </a:lnSpc>
              <a:spcBef>
                <a:spcPts val="600"/>
              </a:spcBef>
            </a:pPr>
            <a:r>
              <a:rPr lang="fr-CH" dirty="0"/>
              <a:t>Plusieurs facteurs, tels que la pandémie COVID-19, peuvent contrecarrer la prévention et le contrôle des IAS et entraîner leur augmentation.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12A9D6-F5E9-DB45-9586-04BD647D1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E18989-D83D-D84B-9B82-77F94AA41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142818"/>
            <a:ext cx="5879794" cy="2564243"/>
          </a:xfrm>
          <a:prstGeom prst="rect">
            <a:avLst/>
          </a:prstGeom>
        </p:spPr>
      </p:pic>
      <p:sp>
        <p:nvSpPr>
          <p:cNvPr id="7" name="TextBox 29">
            <a:extLst>
              <a:ext uri="{FF2B5EF4-FFF2-40B4-BE49-F238E27FC236}">
                <a16:creationId xmlns:a16="http://schemas.microsoft.com/office/drawing/2014/main" id="{D2728B67-38F1-7A4C-8AE3-BE3762F736BF}"/>
              </a:ext>
            </a:extLst>
          </p:cNvPr>
          <p:cNvSpPr txBox="1"/>
          <p:nvPr/>
        </p:nvSpPr>
        <p:spPr>
          <a:xfrm>
            <a:off x="5724128" y="5726453"/>
            <a:ext cx="25845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Weiner-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Lastinger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2021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AB7B391-30BE-45C2-8F6E-0415C8606D9E}"/>
              </a:ext>
            </a:extLst>
          </p:cNvPr>
          <p:cNvCxnSpPr/>
          <p:nvPr/>
        </p:nvCxnSpPr>
        <p:spPr bwMode="auto">
          <a:xfrm flipH="1" flipV="1">
            <a:off x="6409765" y="5567082"/>
            <a:ext cx="34443" cy="2438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7F87825-D1B8-4B3F-B1F1-02941A874091}"/>
              </a:ext>
            </a:extLst>
          </p:cNvPr>
          <p:cNvSpPr txBox="1"/>
          <p:nvPr/>
        </p:nvSpPr>
        <p:spPr>
          <a:xfrm rot="21213483">
            <a:off x="7313401" y="3742908"/>
            <a:ext cx="18279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augmentation </a:t>
            </a: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substantielle</a:t>
            </a:r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 des </a:t>
            </a:r>
            <a:b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bactériémies</a:t>
            </a:r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b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sur </a:t>
            </a: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cathéters</a:t>
            </a:r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centraux</a:t>
            </a:r>
            <a:endParaRPr lang="en-US" sz="1800" b="1" dirty="0">
              <a:latin typeface="Ink Free" panose="020F0502020204030204" pitchFamily="34" charset="0"/>
              <a:cs typeface="Ink Free" panose="020F050202020403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45513A-6FCE-C64F-89F1-0CBC7645BC42}"/>
              </a:ext>
            </a:extLst>
          </p:cNvPr>
          <p:cNvSpPr/>
          <p:nvPr/>
        </p:nvSpPr>
        <p:spPr bwMode="auto">
          <a:xfrm>
            <a:off x="3683353" y="3466325"/>
            <a:ext cx="867219" cy="2240736"/>
          </a:xfrm>
          <a:prstGeom prst="rect">
            <a:avLst/>
          </a:prstGeom>
          <a:solidFill>
            <a:schemeClr val="bg1">
              <a:lumMod val="75000"/>
              <a:alpha val="8048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414B40C-1009-1846-94D0-00BCF182AB1C}"/>
              </a:ext>
            </a:extLst>
          </p:cNvPr>
          <p:cNvSpPr>
            <a:spLocks/>
          </p:cNvSpPr>
          <p:nvPr/>
        </p:nvSpPr>
        <p:spPr bwMode="auto">
          <a:xfrm>
            <a:off x="4550572" y="5066261"/>
            <a:ext cx="2624622" cy="640800"/>
          </a:xfrm>
          <a:prstGeom prst="rect">
            <a:avLst/>
          </a:prstGeom>
          <a:solidFill>
            <a:schemeClr val="bg1">
              <a:lumMod val="75000"/>
              <a:alpha val="8048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85521044-1BE2-FB40-B702-7AC5D8B9E435}"/>
              </a:ext>
            </a:extLst>
          </p:cNvPr>
          <p:cNvCxnSpPr>
            <a:cxnSpLocks/>
          </p:cNvCxnSpPr>
          <p:nvPr/>
        </p:nvCxnSpPr>
        <p:spPr bwMode="auto">
          <a:xfrm flipH="1">
            <a:off x="7264862" y="3645024"/>
            <a:ext cx="61598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88176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FC9E0-6C27-344C-8033-41532D8D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IAS en Suisse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B13687-3D5B-BE46-92EB-8A99C0FF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2985433"/>
          </a:xfrm>
        </p:spPr>
        <p:txBody>
          <a:bodyPr/>
          <a:lstStyle/>
          <a:p>
            <a:r>
              <a:rPr lang="de-DE" b="1" dirty="0"/>
              <a:t>5,9 % des patients </a:t>
            </a:r>
            <a:r>
              <a:rPr lang="de-DE" b="1" dirty="0" err="1"/>
              <a:t>hospitalisés</a:t>
            </a:r>
            <a:r>
              <a:rPr lang="de-DE" b="1" dirty="0"/>
              <a:t> </a:t>
            </a:r>
            <a:r>
              <a:rPr lang="de-DE" b="1" dirty="0" err="1"/>
              <a:t>sont</a:t>
            </a:r>
            <a:r>
              <a:rPr lang="de-DE" b="1" dirty="0"/>
              <a:t> </a:t>
            </a:r>
            <a:r>
              <a:rPr lang="de-DE" b="1" dirty="0" err="1"/>
              <a:t>touchés</a:t>
            </a:r>
            <a:endParaRPr lang="de-DE" b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kern="1200" dirty="0">
                <a:latin typeface="Arial" charset="0"/>
                <a:ea typeface="+mn-ea"/>
                <a:cs typeface="+mn-cs"/>
              </a:rPr>
              <a:t>Environ 70 000 </a:t>
            </a:r>
            <a:r>
              <a:rPr lang="de-DE" kern="1200" dirty="0" err="1">
                <a:latin typeface="Arial" charset="0"/>
                <a:ea typeface="+mn-ea"/>
                <a:cs typeface="+mn-cs"/>
              </a:rPr>
              <a:t>cas</a:t>
            </a:r>
            <a:r>
              <a:rPr lang="de-DE" kern="1200" dirty="0">
                <a:latin typeface="Arial" charset="0"/>
                <a:ea typeface="+mn-ea"/>
                <a:cs typeface="+mn-cs"/>
              </a:rPr>
              <a:t>/an</a:t>
            </a:r>
            <a:r>
              <a:rPr lang="de-DE" kern="1200" baseline="30000" dirty="0">
                <a:latin typeface="Arial" charset="0"/>
                <a:ea typeface="+mn-ea"/>
                <a:cs typeface="+mn-cs"/>
              </a:rPr>
              <a:t>1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kern="1200" dirty="0" err="1">
                <a:latin typeface="Arial" charset="0"/>
                <a:ea typeface="+mn-ea"/>
                <a:cs typeface="+mn-cs"/>
              </a:rPr>
              <a:t>Coûts</a:t>
            </a:r>
            <a:r>
              <a:rPr lang="de-DE" kern="1200" dirty="0">
                <a:latin typeface="Arial" charset="0"/>
                <a:ea typeface="+mn-ea"/>
                <a:cs typeface="+mn-cs"/>
              </a:rPr>
              <a:t> </a:t>
            </a:r>
            <a:r>
              <a:rPr lang="de-DE" kern="1200" dirty="0" err="1">
                <a:latin typeface="Arial" charset="0"/>
                <a:ea typeface="+mn-ea"/>
                <a:cs typeface="+mn-cs"/>
              </a:rPr>
              <a:t>annuels</a:t>
            </a:r>
            <a:r>
              <a:rPr lang="de-DE" kern="1200" dirty="0">
                <a:latin typeface="Arial" charset="0"/>
                <a:ea typeface="+mn-ea"/>
                <a:cs typeface="+mn-cs"/>
              </a:rPr>
              <a:t> </a:t>
            </a:r>
            <a:r>
              <a:rPr lang="de-DE" dirty="0"/>
              <a:t>700–800 </a:t>
            </a:r>
            <a:r>
              <a:rPr lang="de-DE" dirty="0" err="1"/>
              <a:t>millions</a:t>
            </a:r>
            <a:r>
              <a:rPr lang="de-DE" dirty="0"/>
              <a:t> CHF (12 000 CHF par IAS)</a:t>
            </a:r>
            <a:r>
              <a:rPr lang="de-DE" baseline="30000" dirty="0"/>
              <a:t>2</a:t>
            </a:r>
            <a:br>
              <a:rPr lang="de-DE" dirty="0"/>
            </a:br>
            <a:endParaRPr lang="de-DE" dirty="0"/>
          </a:p>
          <a:p>
            <a:pPr marL="0" indent="0"/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35 à 55 % des IAS </a:t>
            </a:r>
            <a:r>
              <a:rPr lang="en-US" sz="3200" b="1" dirty="0" err="1">
                <a:solidFill>
                  <a:srgbClr val="FF0000"/>
                </a:solidFill>
              </a:rPr>
              <a:t>sont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évitables</a:t>
            </a:r>
            <a:r>
              <a:rPr lang="en-US" sz="3200" b="1" dirty="0">
                <a:solidFill>
                  <a:srgbClr val="FF0000"/>
                </a:solidFill>
              </a:rPr>
              <a:t> ! </a:t>
            </a:r>
            <a:br>
              <a:rPr lang="en-US" dirty="0">
                <a:solidFill>
                  <a:schemeClr val="bg2"/>
                </a:solidFill>
              </a:rPr>
            </a:b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F5878D-8B7B-C04A-AAC8-2F911EB89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6</a:t>
            </a:fld>
            <a:endParaRPr lang="de-DE"/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90B91A8B-ADFF-D042-AEEB-BDB325479B06}"/>
              </a:ext>
            </a:extLst>
          </p:cNvPr>
          <p:cNvSpPr txBox="1"/>
          <p:nvPr/>
        </p:nvSpPr>
        <p:spPr>
          <a:xfrm>
            <a:off x="7689628" y="4077072"/>
            <a:ext cx="4107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aseline="30000" dirty="0">
                <a:solidFill>
                  <a:srgbClr val="FF2600"/>
                </a:solidFill>
              </a:rPr>
              <a:t>3</a:t>
            </a:r>
            <a:endParaRPr lang="en-US" sz="2000" dirty="0">
              <a:solidFill>
                <a:srgbClr val="FF2600"/>
              </a:solidFill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CF80F75F-19D1-7F48-9379-AFE9E262E3DF}"/>
              </a:ext>
            </a:extLst>
          </p:cNvPr>
          <p:cNvSpPr txBox="1"/>
          <p:nvPr/>
        </p:nvSpPr>
        <p:spPr>
          <a:xfrm>
            <a:off x="1195388" y="5517232"/>
            <a:ext cx="38884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2"/>
                </a:solidFill>
              </a:rPr>
              <a:t>Zingg</a:t>
            </a:r>
            <a:r>
              <a:rPr lang="en-US" sz="1000" dirty="0">
                <a:solidFill>
                  <a:schemeClr val="bg2"/>
                </a:solidFill>
              </a:rPr>
              <a:t> et al</a:t>
            </a:r>
            <a:r>
              <a:rPr lang="en-US" sz="1000">
                <a:solidFill>
                  <a:schemeClr val="bg2"/>
                </a:solidFill>
              </a:rPr>
              <a:t>, 2019</a:t>
            </a:r>
            <a:endParaRPr lang="de-DE" sz="1000" cap="small" dirty="0">
              <a:solidFill>
                <a:schemeClr val="bg2"/>
              </a:solidFill>
            </a:endParaRPr>
          </a:p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2"/>
                </a:solidFill>
              </a:rPr>
              <a:t>BAG Swiss PPS 2017 costs and mortality, 2020</a:t>
            </a:r>
          </a:p>
          <a:p>
            <a:r>
              <a:rPr lang="en-US" sz="1000" baseline="30000" dirty="0">
                <a:solidFill>
                  <a:schemeClr val="bg2"/>
                </a:solidFill>
              </a:rPr>
              <a:t>3</a:t>
            </a:r>
            <a:r>
              <a:rPr lang="en-US" sz="1000" dirty="0">
                <a:solidFill>
                  <a:schemeClr val="bg2"/>
                </a:solidFill>
              </a:rPr>
              <a:t> Schreiber PW, 2018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6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E6526F44-CF16-4C00-8FF6-64124CF2B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82509"/>
              </p:ext>
            </p:extLst>
          </p:nvPr>
        </p:nvGraphicFramePr>
        <p:xfrm>
          <a:off x="2902908" y="2323675"/>
          <a:ext cx="3968405" cy="319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3FFC9E0-6C27-344C-8033-41532D8D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Les </a:t>
            </a:r>
            <a:r>
              <a:rPr lang="de-DE" dirty="0" err="1"/>
              <a:t>infections</a:t>
            </a:r>
            <a:r>
              <a:rPr lang="de-DE" dirty="0"/>
              <a:t> du </a:t>
            </a:r>
            <a:r>
              <a:rPr lang="de-DE" dirty="0" err="1"/>
              <a:t>site</a:t>
            </a:r>
            <a:r>
              <a:rPr lang="de-DE" dirty="0"/>
              <a:t> </a:t>
            </a:r>
            <a:r>
              <a:rPr lang="de-DE" dirty="0" err="1"/>
              <a:t>chirurgical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les IAS les plus </a:t>
            </a:r>
            <a:r>
              <a:rPr lang="de-DE" dirty="0" err="1"/>
              <a:t>fréquentes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F5878D-8B7B-C04A-AAC8-2F911EB89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7</a:t>
            </a:fld>
            <a:endParaRPr lang="de-DE"/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12FDC474-B3C6-6341-AE56-7E29CAB46433}"/>
              </a:ext>
            </a:extLst>
          </p:cNvPr>
          <p:cNvSpPr txBox="1"/>
          <p:nvPr/>
        </p:nvSpPr>
        <p:spPr>
          <a:xfrm>
            <a:off x="6542908" y="2527194"/>
            <a:ext cx="23495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cs typeface="Segoe UI"/>
              </a:rPr>
              <a:t>Infections du site chirurgical</a:t>
            </a:r>
            <a:endParaRPr lang="en-US" sz="1600" b="1" dirty="0"/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EF20E615-CBD2-0741-BA14-03302520FE71}"/>
              </a:ext>
            </a:extLst>
          </p:cNvPr>
          <p:cNvSpPr txBox="1"/>
          <p:nvPr/>
        </p:nvSpPr>
        <p:spPr>
          <a:xfrm>
            <a:off x="6547725" y="4941168"/>
            <a:ext cx="2632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Infections des voies respiratoires inférieures</a:t>
            </a:r>
            <a:endParaRPr lang="en-US" sz="1600" dirty="0"/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0E708EC9-A348-C444-872A-E1D6558158D0}"/>
              </a:ext>
            </a:extLst>
          </p:cNvPr>
          <p:cNvSpPr txBox="1"/>
          <p:nvPr/>
        </p:nvSpPr>
        <p:spPr>
          <a:xfrm>
            <a:off x="2771800" y="5520485"/>
            <a:ext cx="30284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Infections des voies urinaires </a:t>
            </a:r>
            <a:br>
              <a:rPr lang="en-US" sz="1600" dirty="0">
                <a:cs typeface="Segoe UI"/>
              </a:rPr>
            </a:br>
            <a:r>
              <a:rPr lang="en-US" sz="1600" dirty="0">
                <a:cs typeface="Segoe UI"/>
              </a:rPr>
              <a:t>(</a:t>
            </a:r>
            <a:r>
              <a:rPr lang="en-US" sz="1600" dirty="0" err="1">
                <a:cs typeface="Segoe UI"/>
              </a:rPr>
              <a:t>fréquemment</a:t>
            </a:r>
            <a:r>
              <a:rPr lang="en-US" sz="1600" dirty="0">
                <a:cs typeface="Segoe UI"/>
              </a:rPr>
              <a:t> </a:t>
            </a:r>
            <a:r>
              <a:rPr lang="en-US" sz="1600" dirty="0" err="1">
                <a:cs typeface="Segoe UI"/>
              </a:rPr>
              <a:t>liées</a:t>
            </a:r>
            <a:r>
              <a:rPr lang="en-US" sz="1600" dirty="0">
                <a:cs typeface="Segoe UI"/>
              </a:rPr>
              <a:t> à un catheter </a:t>
            </a:r>
            <a:r>
              <a:rPr lang="en-US" sz="1600" dirty="0" err="1">
                <a:cs typeface="Segoe UI"/>
              </a:rPr>
              <a:t>urinaire</a:t>
            </a:r>
            <a:r>
              <a:rPr lang="en-US" sz="1600" dirty="0">
                <a:cs typeface="Segoe UI"/>
              </a:rPr>
              <a:t>)</a:t>
            </a:r>
            <a:endParaRPr lang="en-US" sz="1600" dirty="0"/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668D60D7-0455-CF46-BE84-1385C40DF06F}"/>
              </a:ext>
            </a:extLst>
          </p:cNvPr>
          <p:cNvSpPr txBox="1"/>
          <p:nvPr/>
        </p:nvSpPr>
        <p:spPr>
          <a:xfrm>
            <a:off x="1187624" y="4038163"/>
            <a:ext cx="25698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cs typeface="Segoe UI"/>
              </a:rPr>
              <a:t>Bactériémies</a:t>
            </a:r>
            <a:br>
              <a:rPr lang="en-US" sz="1600" dirty="0">
                <a:cs typeface="Segoe UI"/>
              </a:rPr>
            </a:br>
            <a:r>
              <a:rPr lang="en-US" sz="1600" dirty="0">
                <a:cs typeface="Segoe UI"/>
              </a:rPr>
              <a:t>(</a:t>
            </a:r>
            <a:r>
              <a:rPr lang="en-US" sz="1600" dirty="0" err="1">
                <a:cs typeface="Segoe UI"/>
              </a:rPr>
              <a:t>généralement</a:t>
            </a:r>
            <a:r>
              <a:rPr lang="en-US" sz="1600" dirty="0">
                <a:cs typeface="Segoe UI"/>
              </a:rPr>
              <a:t> sur </a:t>
            </a:r>
            <a:r>
              <a:rPr lang="en-US" sz="1600" dirty="0" err="1">
                <a:cs typeface="Segoe UI"/>
              </a:rPr>
              <a:t>cathéter</a:t>
            </a:r>
            <a:r>
              <a:rPr lang="en-US" sz="1600" dirty="0">
                <a:cs typeface="Segoe UI"/>
              </a:rPr>
              <a:t> </a:t>
            </a:r>
            <a:r>
              <a:rPr lang="en-US" sz="1600" dirty="0" err="1">
                <a:cs typeface="Segoe UI"/>
              </a:rPr>
              <a:t>intravasculaire</a:t>
            </a:r>
            <a:r>
              <a:rPr lang="en-US" sz="1600" dirty="0">
                <a:cs typeface="Segoe UI"/>
              </a:rPr>
              <a:t>)</a:t>
            </a:r>
            <a:endParaRPr lang="en-US" sz="1600" dirty="0"/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F89C28A1-AADF-7B49-B134-FCFB18D9A611}"/>
              </a:ext>
            </a:extLst>
          </p:cNvPr>
          <p:cNvSpPr txBox="1"/>
          <p:nvPr/>
        </p:nvSpPr>
        <p:spPr>
          <a:xfrm>
            <a:off x="5994445" y="2527194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Segoe UI"/>
              </a:rPr>
              <a:t>29%</a:t>
            </a:r>
            <a:endParaRPr lang="en-US" sz="1600" b="1" dirty="0"/>
          </a:p>
        </p:txBody>
      </p:sp>
      <p:sp>
        <p:nvSpPr>
          <p:cNvPr id="17" name="TextBox 29">
            <a:extLst>
              <a:ext uri="{FF2B5EF4-FFF2-40B4-BE49-F238E27FC236}">
                <a16:creationId xmlns:a16="http://schemas.microsoft.com/office/drawing/2014/main" id="{3BF44B53-55D6-3D4E-AE4D-F3E43A0875A6}"/>
              </a:ext>
            </a:extLst>
          </p:cNvPr>
          <p:cNvSpPr txBox="1"/>
          <p:nvPr/>
        </p:nvSpPr>
        <p:spPr>
          <a:xfrm>
            <a:off x="5976551" y="4941168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18%</a:t>
            </a:r>
            <a:endParaRPr lang="en-US" sz="1600" dirty="0"/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228CCC4C-CACA-CF4D-B921-D267073591C5}"/>
              </a:ext>
            </a:extLst>
          </p:cNvPr>
          <p:cNvSpPr txBox="1"/>
          <p:nvPr/>
        </p:nvSpPr>
        <p:spPr>
          <a:xfrm>
            <a:off x="3482854" y="5178417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15%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C1124073-A881-204C-B7DD-1A1333F9B354}"/>
              </a:ext>
            </a:extLst>
          </p:cNvPr>
          <p:cNvSpPr txBox="1"/>
          <p:nvPr/>
        </p:nvSpPr>
        <p:spPr>
          <a:xfrm>
            <a:off x="2771800" y="3882761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13%</a:t>
            </a:r>
            <a:endParaRPr lang="en-US" sz="1600" dirty="0"/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87BA9994-5FB2-6F49-B621-D63739ADF19F}"/>
              </a:ext>
            </a:extLst>
          </p:cNvPr>
          <p:cNvSpPr txBox="1"/>
          <p:nvPr/>
        </p:nvSpPr>
        <p:spPr>
          <a:xfrm>
            <a:off x="2317410" y="2854834"/>
            <a:ext cx="95844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autres</a:t>
            </a:r>
            <a:endParaRPr lang="en-US" sz="1600" dirty="0"/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CDEDC204-33B3-414C-8A41-5797D9925F5E}"/>
              </a:ext>
            </a:extLst>
          </p:cNvPr>
          <p:cNvSpPr txBox="1"/>
          <p:nvPr/>
        </p:nvSpPr>
        <p:spPr>
          <a:xfrm>
            <a:off x="2987824" y="2854834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Segoe UI"/>
              </a:rPr>
              <a:t>25%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83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2776B-9E05-C944-8CC5-D5255A62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 des IAS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12A9D6-F5E9-DB45-9586-04BD647D1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8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5114CF6-87D8-D24B-A916-A3E8FE290D7C}"/>
              </a:ext>
            </a:extLst>
          </p:cNvPr>
          <p:cNvGrpSpPr/>
          <p:nvPr/>
        </p:nvGrpSpPr>
        <p:grpSpPr>
          <a:xfrm>
            <a:off x="3508879" y="2187338"/>
            <a:ext cx="3168352" cy="3168352"/>
            <a:chOff x="3508879" y="2187338"/>
            <a:chExt cx="3168352" cy="3168352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DEA942BD-9A36-924E-8903-D0CC5629C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9706" t="6074" r="29901" b="6128"/>
            <a:stretch/>
          </p:blipFill>
          <p:spPr>
            <a:xfrm>
              <a:off x="3652895" y="2331354"/>
              <a:ext cx="2880320" cy="2880320"/>
            </a:xfrm>
            <a:prstGeom prst="rect">
              <a:avLst/>
            </a:prstGeom>
          </p:spPr>
        </p:pic>
        <p:sp>
          <p:nvSpPr>
            <p:cNvPr id="6" name="Pfeil nach links und rechts 5">
              <a:extLst>
                <a:ext uri="{FF2B5EF4-FFF2-40B4-BE49-F238E27FC236}">
                  <a16:creationId xmlns:a16="http://schemas.microsoft.com/office/drawing/2014/main" id="{D7847E7B-DB6D-164B-BC3E-F3A32F67EE26}"/>
                </a:ext>
              </a:extLst>
            </p:cNvPr>
            <p:cNvSpPr/>
            <p:nvPr/>
          </p:nvSpPr>
          <p:spPr bwMode="auto">
            <a:xfrm>
              <a:off x="3508879" y="3653307"/>
              <a:ext cx="3168352" cy="215104"/>
            </a:xfrm>
            <a:prstGeom prst="leftRightArrow">
              <a:avLst/>
            </a:prstGeom>
            <a:solidFill>
              <a:srgbClr val="FF2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Pfeil nach links und rechts 6">
              <a:extLst>
                <a:ext uri="{FF2B5EF4-FFF2-40B4-BE49-F238E27FC236}">
                  <a16:creationId xmlns:a16="http://schemas.microsoft.com/office/drawing/2014/main" id="{9C60C858-1D1C-DE45-80BC-B7298DF1BF20}"/>
                </a:ext>
              </a:extLst>
            </p:cNvPr>
            <p:cNvSpPr/>
            <p:nvPr/>
          </p:nvSpPr>
          <p:spPr bwMode="auto">
            <a:xfrm rot="16200000">
              <a:off x="3520454" y="3663962"/>
              <a:ext cx="3168352" cy="215104"/>
            </a:xfrm>
            <a:prstGeom prst="leftRightArrow">
              <a:avLst/>
            </a:prstGeom>
            <a:solidFill>
              <a:srgbClr val="FF2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F81721F-A84B-E946-84D2-6187750395A0}"/>
              </a:ext>
            </a:extLst>
          </p:cNvPr>
          <p:cNvSpPr txBox="1">
            <a:spLocks/>
          </p:cNvSpPr>
          <p:nvPr/>
        </p:nvSpPr>
        <p:spPr>
          <a:xfrm>
            <a:off x="1187624" y="2331354"/>
            <a:ext cx="2683091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latin typeface="+mn-lt"/>
                <a:ea typeface="+mn-lt"/>
                <a:cs typeface="+mn-lt"/>
              </a:defRPr>
            </a:lvl1pPr>
            <a:lvl2pPr marL="685800" indent="-22860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indent="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indent="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mauvais résultat</a:t>
            </a:r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plus de traitement</a:t>
            </a:r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séjour</a:t>
            </a:r>
            <a:r>
              <a:rPr lang="en-US" sz="1600" b="0" dirty="0"/>
              <a:t> </a:t>
            </a:r>
            <a:r>
              <a:rPr lang="en-US" sz="1600" b="0" dirty="0" err="1"/>
              <a:t>prolongé</a:t>
            </a:r>
            <a:endParaRPr lang="en-US" sz="1600" b="0" dirty="0"/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mortalité</a:t>
            </a:r>
            <a:r>
              <a:rPr lang="en-US" sz="1600" b="0" dirty="0"/>
              <a:t> </a:t>
            </a:r>
            <a:r>
              <a:rPr lang="en-US" sz="1600" b="0" dirty="0" err="1"/>
              <a:t>élevée</a:t>
            </a:r>
            <a:endParaRPr lang="en-US" sz="1600" b="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8E76966-E703-A742-9865-D32F339D9487}"/>
              </a:ext>
            </a:extLst>
          </p:cNvPr>
          <p:cNvSpPr txBox="1">
            <a:spLocks/>
          </p:cNvSpPr>
          <p:nvPr/>
        </p:nvSpPr>
        <p:spPr>
          <a:xfrm>
            <a:off x="1187624" y="4288792"/>
            <a:ext cx="187220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propagation de l'</a:t>
            </a:r>
            <a:r>
              <a:rPr lang="en-US" sz="1600" b="1" dirty="0">
                <a:ea typeface="+mn-lt"/>
                <a:cs typeface="+mn-lt"/>
              </a:rPr>
              <a:t>infection 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234DFDE-FA9B-43E9-ACDE-4147F7A41344}"/>
              </a:ext>
            </a:extLst>
          </p:cNvPr>
          <p:cNvSpPr txBox="1">
            <a:spLocks/>
          </p:cNvSpPr>
          <p:nvPr/>
        </p:nvSpPr>
        <p:spPr>
          <a:xfrm>
            <a:off x="6891459" y="3453910"/>
            <a:ext cx="187220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/>
              <a:t>ressources</a:t>
            </a:r>
            <a:r>
              <a:rPr lang="en-US" sz="1600" b="1" dirty="0"/>
              <a:t> </a:t>
            </a:r>
            <a:r>
              <a:rPr lang="en-US" sz="1600" b="1" dirty="0" err="1"/>
              <a:t>excessives</a:t>
            </a:r>
            <a:endParaRPr lang="en-US" sz="16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452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2554545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ea typeface="+mj-lt"/>
                <a:cs typeface="+mj-lt"/>
              </a:rPr>
              <a:t>Exigences </a:t>
            </a:r>
            <a:r>
              <a:rPr lang="en-US" sz="3200" dirty="0" err="1">
                <a:ea typeface="+mj-lt"/>
                <a:cs typeface="+mj-lt"/>
              </a:rPr>
              <a:t>structurelles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minimales</a:t>
            </a:r>
            <a:r>
              <a:rPr lang="en-US" sz="3200" dirty="0">
                <a:ea typeface="+mj-lt"/>
                <a:cs typeface="+mj-lt"/>
              </a:rPr>
              <a:t> – </a:t>
            </a:r>
            <a:br>
              <a:rPr lang="en-US" sz="3200" dirty="0">
                <a:ea typeface="+mj-lt"/>
                <a:cs typeface="+mj-lt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où les trouver ?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877793"/>
      </p:ext>
    </p:extLst>
  </p:cSld>
  <p:clrMapOvr>
    <a:masterClrMapping/>
  </p:clrMapOvr>
</p:sld>
</file>

<file path=ppt/theme/theme1.xml><?xml version="1.0" encoding="utf-8"?>
<a:theme xmlns:a="http://schemas.openxmlformats.org/drawingml/2006/main" name="BAG_0_Praesentationsvorlage_manuell_d">
  <a:themeElements>
    <a:clrScheme name="NOS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D6CC"/>
      </a:accent1>
      <a:accent2>
        <a:srgbClr val="18AB9E"/>
      </a:accent2>
      <a:accent3>
        <a:srgbClr val="1BB2D9"/>
      </a:accent3>
      <a:accent4>
        <a:srgbClr val="066FA9"/>
      </a:accent4>
      <a:accent5>
        <a:srgbClr val="7E76B2"/>
      </a:accent5>
      <a:accent6>
        <a:srgbClr val="A89F41"/>
      </a:accent6>
      <a:hlink>
        <a:srgbClr val="2763FF"/>
      </a:hlink>
      <a:folHlink>
        <a:srgbClr val="989898"/>
      </a:folHlink>
    </a:clrScheme>
    <a:fontScheme name="BAG_0_Praesentationsvorlage_manuell_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G_0_Praesentationsvorlage_manuell_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G_0_Praesentationsvorlage_manuell_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svorlage_manuell_d_2013.potx" id="{6F77645E-42C6-4BB9-8D1D-EC999B62A1A6}" vid="{4CAA9D7D-3AD0-42C0-90B8-CD091D414D76}"/>
    </a:ext>
  </a:extLst>
</a:theme>
</file>

<file path=ppt/theme/theme2.xml><?xml version="1.0" encoding="utf-8"?>
<a:theme xmlns:a="http://schemas.openxmlformats.org/drawingml/2006/main" name="Leere Präsentation">
  <a:themeElements>
    <a:clrScheme name="BAG_NOS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D6CC"/>
      </a:accent1>
      <a:accent2>
        <a:srgbClr val="169D8E"/>
      </a:accent2>
      <a:accent3>
        <a:srgbClr val="19A0C0"/>
      </a:accent3>
      <a:accent4>
        <a:srgbClr val="054262"/>
      </a:accent4>
      <a:accent5>
        <a:srgbClr val="756C9F"/>
      </a:accent5>
      <a:accent6>
        <a:srgbClr val="A89F41"/>
      </a:accent6>
      <a:hlink>
        <a:srgbClr val="2763FF"/>
      </a:hlink>
      <a:folHlink>
        <a:srgbClr val="989898"/>
      </a:folHlink>
    </a:clrScheme>
    <a:fontScheme name="Leere Prä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69359389839A49B26B065418E10AEB" ma:contentTypeVersion="12" ma:contentTypeDescription="Ein neues Dokument erstellen." ma:contentTypeScope="" ma:versionID="963607076ede04bbf8858fe26f9b3617">
  <xsd:schema xmlns:xsd="http://www.w3.org/2001/XMLSchema" xmlns:xs="http://www.w3.org/2001/XMLSchema" xmlns:p="http://schemas.microsoft.com/office/2006/metadata/properties" xmlns:ns2="d692c4af-a2bd-4280-9867-bd5976242ce1" xmlns:ns3="0f9e5da9-960b-4c20-afce-18f2cfbfc8b8" targetNamespace="http://schemas.microsoft.com/office/2006/metadata/properties" ma:root="true" ma:fieldsID="cbd9f1eb130ff5ceecc064c2afbf6f45" ns2:_="" ns3:_="">
    <xsd:import namespace="d692c4af-a2bd-4280-9867-bd5976242ce1"/>
    <xsd:import namespace="0f9e5da9-960b-4c20-afce-18f2cfbfc8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2c4af-a2bd-4280-9867-bd5976242c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e5da9-960b-4c20-afce-18f2cfbfc8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40147A-645A-4A7D-BECD-9098F8054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92c4af-a2bd-4280-9867-bd5976242ce1"/>
    <ds:schemaRef ds:uri="0f9e5da9-960b-4c20-afce-18f2cfbfc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4B88CC-B55D-49C6-86F3-DCA57D1AA696}">
  <ds:schemaRefs>
    <ds:schemaRef ds:uri="http://purl.org/dc/terms/"/>
    <ds:schemaRef ds:uri="0f9e5da9-960b-4c20-afce-18f2cfbfc8b8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692c4af-a2bd-4280-9867-bd5976242ce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A0DFE7-D5E4-49E1-BB7E-47226B7D2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Praesentationsvorlage_manuell_d</Template>
  <TotalTime>0</TotalTime>
  <Words>1557</Words>
  <Application>Microsoft Office PowerPoint</Application>
  <PresentationFormat>Bildschirmpräsentation (4:3)</PresentationFormat>
  <Paragraphs>183</Paragraphs>
  <Slides>28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Arial</vt:lpstr>
      <vt:lpstr>Calibri</vt:lpstr>
      <vt:lpstr>Ink Free</vt:lpstr>
      <vt:lpstr>PT Serif</vt:lpstr>
      <vt:lpstr>Symbol</vt:lpstr>
      <vt:lpstr>Times New Roman</vt:lpstr>
      <vt:lpstr>BAG_0_Praesentationsvorlage_manuell_d</vt:lpstr>
      <vt:lpstr>Leere Präsentation</vt:lpstr>
      <vt:lpstr>Exigences structurelles minimales pour la prévention et le contrôle  des infections associées aux soins (IAS) dans les hôpitaux suisses  de soins aigus   Nom Lieu, Date</vt:lpstr>
      <vt:lpstr>Un large soutien aux exigences minimales</vt:lpstr>
      <vt:lpstr>   Quand vous êtes-vous préoccupé(e) pour la dernière fois des infections associées aux soins (IAS) ?</vt:lpstr>
      <vt:lpstr>PowerPoint-Präsentation</vt:lpstr>
      <vt:lpstr>COVID-19 a souligné l'importance d‘exigences élevées pour la prévention et le contrôle des IAS</vt:lpstr>
      <vt:lpstr>IAS en Suisse</vt:lpstr>
      <vt:lpstr>Les infections du site chirurgical sont  les IAS les plus fréquentes</vt:lpstr>
      <vt:lpstr>Impact des IAS</vt:lpstr>
      <vt:lpstr>   Exigences structurelles minimales –  où les trouver ?</vt:lpstr>
      <vt:lpstr>Recommandations européennes  (groupe d'experts ECDC-SIGHT)</vt:lpstr>
      <vt:lpstr>Recommandations de l'OMS</vt:lpstr>
      <vt:lpstr>La voie vers des exigences structurelles minimales en Suisse</vt:lpstr>
      <vt:lpstr>Une étape importante pour la Suisse !</vt:lpstr>
      <vt:lpstr>   Exigences structurelles minimales -  que peuvent-elles amener ?</vt:lpstr>
      <vt:lpstr>Surveillance, prévention et contrôle efficaces  des infections associées aux soins</vt:lpstr>
      <vt:lpstr>Sept éléments clés</vt:lpstr>
      <vt:lpstr>1. Recommandations et directives</vt:lpstr>
      <vt:lpstr>2. Matériel et équipements</vt:lpstr>
      <vt:lpstr>3. Organisation de la prévention et du contrôle de l’infection (PCI) et ressources humaines</vt:lpstr>
      <vt:lpstr>4. Formation et apprentissage axés sur les tâches</vt:lpstr>
      <vt:lpstr>5. Audits et monitoring</vt:lpstr>
      <vt:lpstr>6. Surveillance et épidémies</vt:lpstr>
      <vt:lpstr>7. Interventions</vt:lpstr>
      <vt:lpstr>PowerPoint-Präsentation</vt:lpstr>
      <vt:lpstr>Facteurs de réussite</vt:lpstr>
      <vt:lpstr>PowerPoint-Präsentation</vt:lpstr>
      <vt:lpstr>Plus d'informations sur le site de Swissnoso</vt:lpstr>
      <vt:lpstr> Merci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ɶuvre stratégie NOSO</dc:title>
  <dc:creator>Ciullo Lydia BAG</dc:creator>
  <cp:keywords>, docId:46666DB836018D08BF9C62936F50D6B3</cp:keywords>
  <cp:lastModifiedBy>Viktorija Rion</cp:lastModifiedBy>
  <cp:revision>454</cp:revision>
  <cp:lastPrinted>2022-06-09T12:32:23Z</cp:lastPrinted>
  <dcterms:created xsi:type="dcterms:W3CDTF">2018-02-07T09:38:05Z</dcterms:created>
  <dcterms:modified xsi:type="dcterms:W3CDTF">2022-06-09T12:34:15Z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0x0101003869359389839A49B26B065418E10AEB</vt:lpwstr>
  </property>
</Properties>
</file>