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366" r:id="rId6"/>
    <p:sldId id="367" r:id="rId7"/>
    <p:sldId id="368" r:id="rId8"/>
    <p:sldId id="369" r:id="rId9"/>
    <p:sldId id="373" r:id="rId10"/>
    <p:sldId id="370" r:id="rId11"/>
    <p:sldId id="397" r:id="rId12"/>
    <p:sldId id="396" r:id="rId13"/>
    <p:sldId id="372" r:id="rId14"/>
    <p:sldId id="374" r:id="rId15"/>
    <p:sldId id="375" r:id="rId16"/>
    <p:sldId id="376" r:id="rId17"/>
    <p:sldId id="398" r:id="rId18"/>
    <p:sldId id="377" r:id="rId19"/>
    <p:sldId id="387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99" r:id="rId29"/>
    <p:sldId id="392" r:id="rId30"/>
    <p:sldId id="401" r:id="rId31"/>
    <p:sldId id="390" r:id="rId32"/>
    <p:sldId id="391" r:id="rId3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62FC91-2CA5-4A9C-B25C-C57466033526}">
          <p14:sldIdLst>
            <p14:sldId id="366"/>
            <p14:sldId id="367"/>
            <p14:sldId id="368"/>
            <p14:sldId id="369"/>
            <p14:sldId id="373"/>
            <p14:sldId id="370"/>
            <p14:sldId id="397"/>
            <p14:sldId id="396"/>
            <p14:sldId id="372"/>
            <p14:sldId id="374"/>
            <p14:sldId id="375"/>
            <p14:sldId id="376"/>
            <p14:sldId id="398"/>
            <p14:sldId id="377"/>
            <p14:sldId id="387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99"/>
            <p14:sldId id="392"/>
            <p14:sldId id="401"/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9D1EE-642D-400C-8042-D006C69CC5F9}" name="Olivier Roos" initials="OR" userId="S::roos@weissgrundag.onmicrosoft.com::ee8fa936-0602-4aeb-82c1-0de57f3dbb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" lastIdx="0" clrIdx="0"/>
  <p:cmAuthor id="1" name="Olivier Roos" initials="or" lastIdx="1" clrIdx="1">
    <p:extLst>
      <p:ext uri="{19B8F6BF-5375-455C-9EA6-DF929625EA0E}">
        <p15:presenceInfo xmlns:p15="http://schemas.microsoft.com/office/powerpoint/2012/main" userId="Olivier Roos" providerId="None"/>
      </p:ext>
    </p:extLst>
  </p:cmAuthor>
  <p:cmAuthor id="2" name="Damonti, Lauro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DBD7CC"/>
    <a:srgbClr val="E0DFC8"/>
    <a:srgbClr val="076EA3"/>
    <a:srgbClr val="DFE0CB"/>
    <a:srgbClr val="DBD6E8"/>
    <a:srgbClr val="EFEDF5"/>
    <a:srgbClr val="004A77"/>
    <a:srgbClr val="00A6D4"/>
    <a:srgbClr val="B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0382" autoAdjust="0"/>
  </p:normalViewPr>
  <p:slideViewPr>
    <p:cSldViewPr showGuides="1">
      <p:cViewPr varScale="1">
        <p:scale>
          <a:sx n="74" d="100"/>
          <a:sy n="74" d="100"/>
        </p:scale>
        <p:origin x="1651" y="77"/>
      </p:cViewPr>
      <p:guideLst>
        <p:guide orient="horz" pos="2160"/>
        <p:guide pos="2880"/>
        <p:guide pos="816"/>
        <p:guide pos="22"/>
        <p:guide orient="horz" pos="125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4" d="100"/>
          <a:sy n="104" d="100"/>
        </p:scale>
        <p:origin x="3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ivier\Desktop\BAG_NOSO\Mindestanforderungen\Praesentation\HAI%20type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D49-2544-B4E8-E82E0DF5E64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D49-2544-B4E8-E82E0DF5E64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D49-2544-B4E8-E82E0DF5E648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D49-2544-B4E8-E82E0DF5E648}"/>
              </c:ext>
            </c:extLst>
          </c:dPt>
          <c:dPt>
            <c:idx val="4"/>
            <c:bubble3D val="0"/>
            <c:spPr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D49-2544-B4E8-E82E0DF5E648}"/>
              </c:ext>
            </c:extLst>
          </c:dPt>
          <c:cat>
            <c:strRef>
              <c:f>Tabelle1!$A$1:$A$5</c:f>
              <c:strCache>
                <c:ptCount val="5"/>
                <c:pt idx="0">
                  <c:v>Postoperative wound infections</c:v>
                </c:pt>
                <c:pt idx="1">
                  <c:v>Lower respiratory tract infections</c:v>
                </c:pt>
                <c:pt idx="2">
                  <c:v>Urinary tract infections (frequently associated with bladder catheters) </c:v>
                </c:pt>
                <c:pt idx="3">
                  <c:v>Bloodstream infections (usually assoc.w.intravascular catheters)</c:v>
                </c:pt>
                <c:pt idx="4">
                  <c:v>others</c:v>
                </c:pt>
              </c:strCache>
            </c:strRef>
          </c:cat>
          <c:val>
            <c:numRef>
              <c:f>Tabelle1!$B$1:$B$5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0.18</c:v>
                </c:pt>
                <c:pt idx="2">
                  <c:v>0.15</c:v>
                </c:pt>
                <c:pt idx="3">
                  <c:v>0.13</c:v>
                </c:pt>
                <c:pt idx="4">
                  <c:v>0.21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A-0D49-2544-B4E8-E82E0DF5E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43CC-2519-41ED-8B1E-1368C207C78E}" type="datetimeFigureOut">
              <a:rPr lang="de-CH" smtClean="0"/>
              <a:t>09.06.2022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CCB4-953C-40B8-A210-1802031B1D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0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8:05:20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 24575,'0'11'0,"1"-2"0,0-3 0,0-2 0,-2-1 0,-1-1 0,-1-1 0,1-1 0,-1 0 0,-4 0 0,2 1 0,-1 1 0,-2-1 0,4 1 0,0-2 0,9 2 0,-2 0 0,4 2 0,-4-1 0,-1 3 0,0-2 0,-2 3 0,0-5 0,0 5 0,0 0 0,0 4 0,2-3 0,-1-2 0,1-3 0,-1 3 0,-1 2 0,0 3 0,0-4 0,0 0 0,0-4 0,0-1 0,-1 1 0,-1 0 0,1 0 0,-2 0 0,2 1 0,-2-1 0,1 1 0,1 2 0,1 2 0,-1-1 0,0 0 0,0-5 0,0 2 0,1-1 0,-2 2 0,1-1 0,1-1 0,0-1 0,1-5 0,2 0 0,-1-4 0,-1 2 0,-1 0 0,1-1 0,1 2 0,-1-1 0,0-2 0,1 2 0,-2-2 0,1 0 0,-1-2 0,0-2 0,1 3 0,1 1 0,-1-1 0,1 1 0,-2-4 0,-2 4 0,1 0 0,-1 4 0,1-3 0,0 2 0,0-3 0,1 4 0,-1-3 0,2 3 0,-3-2 0,0 2 0,1 0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8:05:27.0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54 599 24575,'-2'-13'0,"1"1"0,1 1 0,0 0 0,0 0 0,0 0 0,0 0 0,0 6 0,0-1 0,0 2 0,0-3 0,0-4 0,-1 4 0,1 0 0,-2 4 0,2 1 0,0-1 0,0 0 0,0 0 0,0 1 0,0-1 0,0 0 0,0 0 0,0 1 0,-1-1 0,0 0 0,-1 0 0,1 1 0,1-1 0,0 0 0,0 0 0,0 1 0,0-1 0,0-4 0,0 0 0,0-4 0,0 0 0,0 0 0,0 0 0,0 0 0,0 4 0,0 0 0,0 4 0,0-3 0,0-1 0,0-1 0,0 2 0,0 3 0,0-3 0,0 2 0,0-3 0,0 5 0,0-5 0,0 4 0,0-4 0,0 4 0,0-3 0,0-1 0,0-4 0,0 0 0,0 0 0,0 0 0,0 0 0,0-1 0,0 1 0,0 0 0,0 0 0,0 0 0,1 4 0,-1 1 0,2 3 0,-1 0 0,-1 0 0,1 1 0,-1-5 0,0 0 0,0-4 0,0 0 0,0 0 0,0 0 0,-1 3 0,0 2 0,-1 3 0,1 0 0,1 1 0,-2-2 0,1 1 0,-2-1 0,0 1 0,1 0 0,-1 2 0,-1-2 0,1 2 0,-3-2 0,2 0 0,0 0 0,0 1 0,2 0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8:05:32.2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24575,'3'5'0,"0"-1"0,-1 0 0,0-1 0,-2 0 0,-2-1 0,-4-1 0,2-1 0,-2 0 0,3 0 0,1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CH"/>
              <a:t>Clicca per modificare i formati del testo del modello</a:t>
            </a:r>
          </a:p>
          <a:p>
            <a:pPr lvl="1"/>
            <a:r>
              <a:rPr lang="de-DE" altLang="de-CH"/>
              <a:t>Secondo livello</a:t>
            </a:r>
          </a:p>
          <a:p>
            <a:pPr lvl="2"/>
            <a:r>
              <a:rPr lang="de-DE" altLang="de-CH"/>
              <a:t>Terzo livello</a:t>
            </a:r>
          </a:p>
          <a:p>
            <a:pPr lvl="3"/>
            <a:r>
              <a:rPr lang="de-DE" altLang="de-CH"/>
              <a:t>Quarto livello</a:t>
            </a:r>
          </a:p>
          <a:p>
            <a:pPr lvl="4"/>
            <a:r>
              <a:rPr lang="de-DE" altLang="de-CH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8A0F5-DCD8-4B30-AB5E-A455A003E161}" type="slidenum">
              <a:rPr lang="de-DE" altLang="de-CH"/>
              <a:t>‹Nr.›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7958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minimi strutturali per la prevenzione e il controllo delle infezioni nosocomiali (HAI) negli ospedali svizzeri per malattie acute </a:t>
            </a:r>
            <a:endParaRPr lang="de-CH" sz="18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57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5532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02455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https://thumbs.dreamstime.com/b/teamwork-line-icon-flat-style-leadership-symbol-teamwork-line-icon-flat-style-team-gear-symbol-arrows-isolated-156516953.jpg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19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3947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https://thumbs.dreamstime.com/z/personal-hand-hygiene-washing-hands-frequently-disease-prevention-health-care-line-style-icon-vector-illustration-personal-184620884.jpg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5833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https://img.myloview.com/stickers/business-report-with-eye-data-monitoring-icon-700-247266021.jpg </a:t>
            </a:r>
            <a:endParaRPr lang="en-US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4102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4399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https://blog.hubspot.com/marketing/teamwork-quotes 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Ink Free" panose="03080402000500000000" pitchFamily="66" charset="0"/>
              </a:rPr>
              <a:t>Se tutti vanno avanti insieme, il successo viene da sé.</a:t>
            </a:r>
          </a:p>
          <a:p>
            <a:r>
              <a:rPr lang="de-DE" sz="120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- Henry Ford</a:t>
            </a:r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87081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https://www.swissnoso.ch/forschung-entwicklung/strukturelle-mindestanfoderungen-hai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3095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https://www.newscientist.com/article/2109519-one-in-20-european-patients-catch-an-infection-while-in-hospital/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Milioni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infezioni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ospedaliere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Europa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anno,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uccidendo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migliaia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persone. Il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studio sulle infezioni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all'assistenza sanitaria negli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ospedali europei ha scoperto che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impatto combinato sulla salute di queste infezioni è il doppio del peso di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infezioni non ospedaliere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 cui l'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influenza, l'HIV e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tubercolosi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6772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Weiner-Lastinger, Lindsey M., et al. "L'impatto della malattia da coronavirus 2019 (COVID-19) sulle infezioni associate all'assistenza sanitaria nel 2020: una sintesi dei dati riportati al National Healthcare Safety Network".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 Control &amp; Hospital Epidemiology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(2021): 1-14.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cambridge.org/core/journals/infection-control-and-hospital-epidemiology/article/impact-of-coronavirus-disease-2019-covid19-on-healthcareassociated-infections-in-2020-a-summary-of-data-reported-to-the-national-healthcare-safety-network/8197F323F4840D233A0C62F4726287E1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36259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</a:t>
            </a:r>
            <a:r>
              <a:rPr lang="en-US"/>
              <a:t>Indagine </a:t>
            </a:r>
            <a:r>
              <a:rPr lang="de-DE"/>
              <a:t>nazionale </a:t>
            </a:r>
            <a:r>
              <a:rPr lang="en-US"/>
              <a:t>di prevalenza </a:t>
            </a:r>
            <a:r>
              <a:rPr lang="de-DE"/>
              <a:t>puntuale </a:t>
            </a:r>
            <a:r>
              <a:rPr lang="en-US"/>
              <a:t>sulle infezioni associate all'assistenza sanitaria negli ospedali per acuti, Svizzera, </a:t>
            </a:r>
            <a:r>
              <a:rPr lang="de-DE"/>
              <a:t>2017.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Stime </a:t>
            </a:r>
            <a:r>
              <a:rPr lang="de-DE" dirty="0"/>
              <a:t>su </a:t>
            </a:r>
            <a:r>
              <a:rPr lang="de-DE" dirty="0" err="1"/>
              <a:t>costi e mortalità delle </a:t>
            </a:r>
            <a:r>
              <a:rPr lang="de-DE" dirty="0"/>
              <a:t>HAIs: Swiss Point </a:t>
            </a:r>
            <a:r>
              <a:rPr lang="de-DE" dirty="0" err="1"/>
              <a:t>Prevalence </a:t>
            </a:r>
            <a:r>
              <a:rPr lang="de-DE" dirty="0"/>
              <a:t>Study 2017, </a:t>
            </a:r>
            <a:r>
              <a:rPr lang="de-DE" dirty="0" err="1"/>
              <a:t>costi e mortalità </a:t>
            </a:r>
            <a:r>
              <a:rPr lang="de-DE" dirty="0"/>
              <a:t>(PDF, 1 MB, 31.08.2020) </a:t>
            </a:r>
          </a:p>
          <a:p>
            <a:r>
              <a:rPr lang="de-DE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/>
          </a:p>
          <a:p>
            <a:r>
              <a:rPr lang="de-CH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Clack L, Kuster SP. La percentuale prevenibile di infezioni associate all'assistenza sanitaria 2005-2016: revisione sistematica e meta-analisi. Controllo delle infezioni ed epidemiologia ospedaliera. 2018 Nov;39(11):1277-95. </a:t>
            </a:r>
            <a:r>
              <a:rPr lang="de-DE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https://www.zora.uzh.ch/id/eprint/157672/1/preventable_proportion_of_healthcareassociated_infections_20052016_systematic_review_and_metaanalysis.pdf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84083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</a:t>
            </a:r>
            <a:r>
              <a:rPr lang="en-US"/>
              <a:t>Indagine </a:t>
            </a:r>
            <a:r>
              <a:rPr lang="de-DE"/>
              <a:t>nazionale </a:t>
            </a:r>
            <a:r>
              <a:rPr lang="en-US"/>
              <a:t>di prevalenza </a:t>
            </a:r>
            <a:r>
              <a:rPr lang="de-DE"/>
              <a:t>puntuale </a:t>
            </a:r>
            <a:r>
              <a:rPr lang="en-US"/>
              <a:t>sulle infezioni associate all'assistenza sanitaria negli ospedali per acuti, Svizzera, </a:t>
            </a:r>
            <a:r>
              <a:rPr lang="de-DE"/>
              <a:t>2017.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Stime </a:t>
            </a:r>
            <a:r>
              <a:rPr lang="de-DE" dirty="0"/>
              <a:t>su </a:t>
            </a:r>
            <a:r>
              <a:rPr lang="de-DE" dirty="0" err="1"/>
              <a:t>costi e mortalità delle </a:t>
            </a:r>
            <a:r>
              <a:rPr lang="de-DE" dirty="0"/>
              <a:t>HAIs: Swiss Point </a:t>
            </a:r>
            <a:r>
              <a:rPr lang="de-DE" dirty="0" err="1"/>
              <a:t>Prevalence </a:t>
            </a:r>
            <a:r>
              <a:rPr lang="de-DE" dirty="0"/>
              <a:t>Study 2017, </a:t>
            </a:r>
            <a:r>
              <a:rPr lang="de-DE" dirty="0" err="1"/>
              <a:t>costi e mortalità </a:t>
            </a:r>
            <a:r>
              <a:rPr lang="de-DE" dirty="0"/>
              <a:t>(PDF, 1 MB, 31.08.2020) </a:t>
            </a:r>
          </a:p>
          <a:p>
            <a:r>
              <a:rPr lang="de-DE" dirty="0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 dirty="0"/>
          </a:p>
          <a:p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Clack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Kuster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SP. La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percentuale prevenibile di infezioni associate all'assistenza sanitaria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2005-2016: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revisione sistematica e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meta-analisi. Controllo delle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infezioni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epidemiologia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ospedaliera. 2018 Nov;39(11):1277-95.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zora.uzh.ch/id/eprint/157672/1/preventable_proportion_of_healthcareassociated_infections_20052016_systematic_review_and_metaanalysis.pdf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662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8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74807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Zingg </a:t>
            </a:r>
            <a:r>
              <a:rPr lang="en-US" dirty="0"/>
              <a:t>W, Holmes A, </a:t>
            </a:r>
            <a:r>
              <a:rPr lang="en-US" dirty="0" err="1"/>
              <a:t>Dettenkofer </a:t>
            </a:r>
            <a:r>
              <a:rPr lang="en-US" dirty="0"/>
              <a:t>M, </a:t>
            </a:r>
            <a:r>
              <a:rPr lang="en-US" dirty="0" err="1"/>
              <a:t>Goetting </a:t>
            </a:r>
            <a:r>
              <a:rPr lang="en-US" dirty="0"/>
              <a:t>T, </a:t>
            </a:r>
            <a:r>
              <a:rPr lang="en-US" dirty="0" err="1"/>
              <a:t>Secci </a:t>
            </a:r>
            <a:r>
              <a:rPr lang="en-US" dirty="0"/>
              <a:t>F, Clack L, </a:t>
            </a:r>
            <a:r>
              <a:rPr lang="en-US" dirty="0" err="1"/>
              <a:t>Allegranzi </a:t>
            </a:r>
            <a:r>
              <a:rPr lang="en-US" dirty="0"/>
              <a:t>B, </a:t>
            </a:r>
            <a:r>
              <a:rPr lang="en-US" dirty="0" err="1"/>
              <a:t>Magiorakos </a:t>
            </a:r>
            <a:r>
              <a:rPr lang="en-US" dirty="0"/>
              <a:t>AP, </a:t>
            </a:r>
            <a:r>
              <a:rPr lang="en-US" dirty="0" err="1"/>
              <a:t>Pittet </a:t>
            </a:r>
            <a:r>
              <a:rPr lang="en-US" dirty="0"/>
              <a:t>D. Hospital </a:t>
            </a:r>
            <a:r>
              <a:rPr lang="en-US" dirty="0" err="1"/>
              <a:t>organisation, </a:t>
            </a:r>
            <a:r>
              <a:rPr lang="en-US" dirty="0"/>
              <a:t>management, and structure for prevention of health-care-associated infection: a systematic review and expert consensus. The Lancet Infectious Diseases. 2015 Feb 1;15(2):212-24.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DOI: 10.1016/S1473-3099(14)70854-0</a:t>
            </a:r>
            <a:endParaRPr lang="en-US" u="none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10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50481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Storr </a:t>
            </a:r>
            <a:r>
              <a:rPr lang="en-US" dirty="0"/>
              <a:t>J, Twyman A, </a:t>
            </a:r>
            <a:r>
              <a:rPr lang="en-US" dirty="0" err="1"/>
              <a:t>Zingg </a:t>
            </a:r>
            <a:r>
              <a:rPr lang="en-US" dirty="0"/>
              <a:t>W, </a:t>
            </a:r>
            <a:r>
              <a:rPr lang="en-US" dirty="0" err="1"/>
              <a:t>Damani </a:t>
            </a:r>
            <a:r>
              <a:rPr lang="en-US" dirty="0"/>
              <a:t>N, Kilpatrick C, Reilly J, Price L, Egger M, Grayson ML, Kelley E, </a:t>
            </a:r>
            <a:r>
              <a:rPr lang="en-US" dirty="0" err="1"/>
              <a:t>Allegranzi </a:t>
            </a:r>
            <a:r>
              <a:rPr lang="en-US" dirty="0"/>
              <a:t>B. Core components for effective infection prevention and control </a:t>
            </a:r>
            <a:r>
              <a:rPr lang="en-US" dirty="0" err="1"/>
              <a:t>programmes</a:t>
            </a:r>
            <a:r>
              <a:rPr lang="en-US" dirty="0"/>
              <a:t>: new WHO evidence-based recommendations. Resistenza antimicrobica e controllo delle infezioni. 2017 Dic;6(1):1-8.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https://link.springer.com/article/10.1186/s13756-016-0149-9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3417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0186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270125"/>
            <a:ext cx="7597775" cy="237807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5388" y="5157788"/>
            <a:ext cx="7589837" cy="1108075"/>
          </a:xfrm>
        </p:spPr>
        <p:txBody>
          <a:bodyPr/>
          <a:lstStyle>
            <a:lvl1pPr marL="0" indent="0">
              <a:lnSpc>
                <a:spcPts val="4000"/>
              </a:lnSpc>
              <a:defRPr sz="32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F6F7587-66CB-C541-8D1C-5A689D05F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3243"/>
            <a:ext cx="1539721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E72652-9F0E-4728-B74D-D7430D85635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6575" y="1150938"/>
            <a:ext cx="1898650" cy="29559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150938"/>
            <a:ext cx="5546725" cy="29559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468D3-6489-4FBB-864B-05FE8CDFEAD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36F9-B390-EB47-A0AB-1F5FC845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3407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93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30887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0248A-990B-4751-A4A1-355D48FFBE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472B7-FD28-406C-B6C5-E1B9AACB5F7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5388" y="1881188"/>
            <a:ext cx="3717925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1188"/>
            <a:ext cx="3719512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BD033-EF24-4F20-A0BD-56B40E2E38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548C0-4505-4AA0-BEC4-37B900F3D7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49C66-B9DB-4D85-89A5-719448E0A5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CD074-D5E1-47F0-8411-7266697203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A2A52-0387-4FAB-A552-D71D462C0FD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81FD7-4C7F-4CB9-AF9A-46290BE6F2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E5BE2D8-A762-844C-34E5-F0B911D52A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85" y="343243"/>
            <a:ext cx="1539721" cy="504000"/>
          </a:xfrm>
          <a:prstGeom prst="rect">
            <a:avLst/>
          </a:prstGeom>
        </p:spPr>
      </p:pic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50938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Modifica il formato master del titolo cliccando su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881188"/>
            <a:ext cx="75898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Modificare i formati master del testo facendo clic su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64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900"/>
            </a:lvl1pPr>
          </a:lstStyle>
          <a:p>
            <a:fld id="{C586186F-6692-4811-96DF-8CB45B2502CA}" type="slidenum">
              <a:rPr lang="de-DE"/>
              <a:t>‹Nr.›</a:t>
            </a:fld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204913" y="6165850"/>
            <a:ext cx="530225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1200"/>
              </a:lnSpc>
            </a:pPr>
            <a:r>
              <a:rPr lang="de-CH" altLang="de-CH" sz="900" b="1" dirty="0"/>
              <a:t>Requisiti minimi</a:t>
            </a:r>
          </a:p>
          <a:p>
            <a:pPr>
              <a:lnSpc>
                <a:spcPts val="1200"/>
              </a:lnSpc>
            </a:pPr>
            <a:r>
              <a:rPr lang="de-CH" altLang="de-CH" sz="900" baseline="0" dirty="0"/>
              <a:t>1 aprile 2022</a:t>
            </a:r>
            <a:endParaRPr lang="de-DE" altLang="de-CH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58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33400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701675" indent="-16668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9144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13716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18288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2860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27432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2825524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2017</a:t>
            </a:r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442053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2018</a:t>
            </a:r>
          </a:p>
        </p:txBody>
      </p:sp>
      <p:sp>
        <p:nvSpPr>
          <p:cNvPr id="1052" name="Text Box 29"/>
          <p:cNvSpPr txBox="1">
            <a:spLocks noChangeArrowheads="1"/>
          </p:cNvSpPr>
          <p:nvPr/>
        </p:nvSpPr>
        <p:spPr bwMode="auto">
          <a:xfrm>
            <a:off x="5998213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2019</a:t>
            </a:r>
          </a:p>
        </p:txBody>
      </p:sp>
      <p:sp>
        <p:nvSpPr>
          <p:cNvPr id="1054" name="Text Box 31"/>
          <p:cNvSpPr txBox="1">
            <a:spLocks noChangeArrowheads="1"/>
          </p:cNvSpPr>
          <p:nvPr/>
        </p:nvSpPr>
        <p:spPr bwMode="auto">
          <a:xfrm>
            <a:off x="757588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2020</a:t>
            </a:r>
          </a:p>
        </p:txBody>
      </p:sp>
      <p:sp>
        <p:nvSpPr>
          <p:cNvPr id="1068" name="Text Box 47"/>
          <p:cNvSpPr txBox="1">
            <a:spLocks noChangeArrowheads="1"/>
          </p:cNvSpPr>
          <p:nvPr/>
        </p:nvSpPr>
        <p:spPr bwMode="auto">
          <a:xfrm>
            <a:off x="1260466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2016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DFA5AE8B-D959-9344-8CF4-50284303A4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1866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62C41D6E-1ECF-0143-AC05-645707B56DB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4098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23">
            <a:extLst>
              <a:ext uri="{FF2B5EF4-FFF2-40B4-BE49-F238E27FC236}">
                <a16:creationId xmlns:a16="http://schemas.microsoft.com/office/drawing/2014/main" id="{20245610-8D5B-7D45-B0E4-9786BDF972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963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6">
            <a:extLst>
              <a:ext uri="{FF2B5EF4-FFF2-40B4-BE49-F238E27FC236}">
                <a16:creationId xmlns:a16="http://schemas.microsoft.com/office/drawing/2014/main" id="{06CB02EF-3078-5646-97EA-D09398514D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6331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43">
            <a:extLst>
              <a:ext uri="{FF2B5EF4-FFF2-40B4-BE49-F238E27FC236}">
                <a16:creationId xmlns:a16="http://schemas.microsoft.com/office/drawing/2014/main" id="{A4CF2D25-BA45-9F43-BCB8-2B191C23B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856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4" name="Picture 25" descr="Logo_CMYK_pos">
            <a:extLst>
              <a:ext uri="{FF2B5EF4-FFF2-40B4-BE49-F238E27FC236}">
                <a16:creationId xmlns:a16="http://schemas.microsoft.com/office/drawing/2014/main" id="{9A6ABA23-F427-FA40-9E83-87FC8ACB8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EC9A0CAA-F31C-DD48-838F-3308BFC2D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050" y="327025"/>
            <a:ext cx="4321175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8000"/>
              </a:lnSpc>
            </a:pPr>
            <a:r>
              <a:rPr lang="de-DE" sz="800" dirty="0"/>
              <a:t>Dipartimento federale dell'interno DFI</a:t>
            </a:r>
          </a:p>
          <a:p>
            <a:pPr>
              <a:lnSpc>
                <a:spcPct val="108000"/>
              </a:lnSpc>
            </a:pPr>
            <a:r>
              <a:rPr lang="de-DE" sz="800" b="1" dirty="0"/>
              <a:t>Ufficio federale della sanità pubblica UFSP</a:t>
            </a:r>
          </a:p>
          <a:p>
            <a:pPr>
              <a:lnSpc>
                <a:spcPct val="108000"/>
              </a:lnSpc>
            </a:pPr>
            <a:r>
              <a:rPr lang="de-DE" sz="800" dirty="0"/>
              <a:t>Direzione della </a:t>
            </a:r>
            <a:r>
              <a:rPr lang="de-DE" sz="800" baseline="0" dirty="0"/>
              <a:t>salute </a:t>
            </a:r>
            <a:r>
              <a:rPr lang="de-DE" sz="800" dirty="0"/>
              <a:t>pubblica</a:t>
            </a:r>
            <a:endParaRPr lang="en-US" sz="800" dirty="0"/>
          </a:p>
        </p:txBody>
      </p:sp>
      <p:pic>
        <p:nvPicPr>
          <p:cNvPr id="16" name="Inhaltsplatzhalter 12">
            <a:extLst>
              <a:ext uri="{FF2B5EF4-FFF2-40B4-BE49-F238E27FC236}">
                <a16:creationId xmlns:a16="http://schemas.microsoft.com/office/drawing/2014/main" id="{91157E04-16D9-8D4E-8DCD-D49D9DF8B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9" t="23780" r="34896" b="48931"/>
          <a:stretch/>
        </p:blipFill>
        <p:spPr>
          <a:xfrm>
            <a:off x="7214841" y="327025"/>
            <a:ext cx="1570384" cy="5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7" Type="http://schemas.openxmlformats.org/officeDocument/2006/relationships/image" Target="../media/image2113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01414.png"/><Relationship Id="rId4" Type="http://schemas.openxmlformats.org/officeDocument/2006/relationships/customXml" Target="../ink/ink1.xml"/><Relationship Id="rId9" Type="http://schemas.openxmlformats.org/officeDocument/2006/relationships/image" Target="../media/image2215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noso.ch/forschung-entwicklung/strukturelle-mindestanfoderungen-ha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D6503-23A8-F94C-91F4-759C5C8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705030" cy="3754874"/>
          </a:xfrm>
        </p:spPr>
        <p:txBody>
          <a:bodyPr/>
          <a:lstStyle/>
          <a:p>
            <a:r>
              <a:rPr lang="de-DE" sz="3000" dirty="0">
                <a:cs typeface="Calibri Light"/>
              </a:rPr>
              <a:t>Requisiti strutturali minimi</a:t>
            </a:r>
            <a:br>
              <a:rPr lang="de-DE" sz="3000" dirty="0">
                <a:cs typeface="Calibri Light"/>
              </a:rPr>
            </a:b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per la prevenzione e il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controllo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b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delle infezioni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associate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all'assistenza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sanitaria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(HAI)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negli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ospedali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acuti svizzeri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Nome</a:t>
            </a:r>
            <a:br>
              <a:rPr lang="de-DE" sz="2000" b="0" dirty="0">
                <a:solidFill>
                  <a:schemeClr val="tx2"/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Luogo, data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678738" cy="457200"/>
          </a:xfrm>
        </p:spPr>
        <p:txBody>
          <a:bodyPr/>
          <a:lstStyle/>
          <a:p>
            <a:r>
              <a:rPr lang="de-DE" sz="2200" dirty="0"/>
              <a:t>Linee guida europee (gruppo di esperti ECDC-SIGHT)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10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BF27E8D-3BC1-064D-9B78-5C52C93FB943}"/>
              </a:ext>
            </a:extLst>
          </p:cNvPr>
          <p:cNvGrpSpPr/>
          <p:nvPr/>
        </p:nvGrpSpPr>
        <p:grpSpPr>
          <a:xfrm>
            <a:off x="1094458" y="2046155"/>
            <a:ext cx="7149950" cy="3744416"/>
            <a:chOff x="1094458" y="2046155"/>
            <a:chExt cx="7149950" cy="374441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FE8ED18-56E1-0748-B65F-3D3D2054E94B}"/>
                </a:ext>
              </a:extLst>
            </p:cNvPr>
            <p:cNvGrpSpPr/>
            <p:nvPr/>
          </p:nvGrpSpPr>
          <p:grpSpPr>
            <a:xfrm>
              <a:off x="1094458" y="2046155"/>
              <a:ext cx="7149950" cy="3744416"/>
              <a:chOff x="1094458" y="2046155"/>
              <a:chExt cx="7149950" cy="3744416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126B955F-DB7D-C14C-A39B-8A316E5A8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912"/>
              <a:stretch/>
            </p:blipFill>
            <p:spPr>
              <a:xfrm>
                <a:off x="1094458" y="2046155"/>
                <a:ext cx="7149950" cy="3744416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C9295CFD-4284-2F49-9C2A-BCF53E2CFF18}"/>
                      </a:ext>
                    </a:extLst>
                  </p14:cNvPr>
                  <p14:cNvContentPartPr/>
                  <p14:nvPr/>
                </p14:nvContentPartPr>
                <p14:xfrm>
                  <a:off x="4766320" y="2668573"/>
                  <a:ext cx="16560" cy="83880"/>
                </p14:xfrm>
              </p:contentPart>
            </mc:Choice>
            <mc:Fallback xmlns:a14="http://schemas.microsoft.com/office/drawing/2010/main" xmlns:a16="http://schemas.microsoft.com/office/drawing/2014/main"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C9295CFD-4284-2F49-9C2A-BCF53E2CFF1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7320" y="2659933"/>
                    <a:ext cx="342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Freihand 7">
                    <a:extLst>
                      <a:ext uri="{FF2B5EF4-FFF2-40B4-BE49-F238E27FC236}">
                        <a16:creationId xmlns:a16="http://schemas.microsoft.com/office/drawing/2014/main" id="{7F393EC7-7050-3547-A7A3-251C21EE8B49}"/>
                      </a:ext>
                    </a:extLst>
                  </p14:cNvPr>
                  <p14:cNvContentPartPr/>
                  <p14:nvPr/>
                </p14:nvContentPartPr>
                <p14:xfrm>
                  <a:off x="4755520" y="2658133"/>
                  <a:ext cx="19440" cy="215640"/>
                </p14:xfrm>
              </p:contentPart>
            </mc:Choice>
            <mc:Fallback xmlns:a14="http://schemas.microsoft.com/office/drawing/2010/main" xmlns:a16="http://schemas.microsoft.com/office/drawing/2014/main" xmlns="">
              <p:pic>
                <p:nvPicPr>
                  <p:cNvPr id="8" name="Freihand 7">
                    <a:extLst>
                      <a:ext uri="{FF2B5EF4-FFF2-40B4-BE49-F238E27FC236}">
                        <a16:creationId xmlns:a16="http://schemas.microsoft.com/office/drawing/2014/main" id="{7F393EC7-7050-3547-A7A3-251C21EE8B4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46880" y="2649493"/>
                    <a:ext cx="37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Freihand 8">
                    <a:extLst>
                      <a:ext uri="{FF2B5EF4-FFF2-40B4-BE49-F238E27FC236}">
                        <a16:creationId xmlns:a16="http://schemas.microsoft.com/office/drawing/2014/main" id="{6C0CA619-E049-F041-9286-4AC23E702F8D}"/>
                      </a:ext>
                    </a:extLst>
                  </p14:cNvPr>
                  <p14:cNvContentPartPr/>
                  <p14:nvPr/>
                </p14:nvContentPartPr>
                <p14:xfrm>
                  <a:off x="4758400" y="2882413"/>
                  <a:ext cx="9000" cy="8280"/>
                </p14:xfrm>
              </p:contentPart>
            </mc:Choice>
            <mc:Fallback xmlns:a14="http://schemas.microsoft.com/office/drawing/2010/main" xmlns:a16="http://schemas.microsoft.com/office/drawing/2014/main" xmlns="">
              <p:pic>
                <p:nvPicPr>
                  <p:cNvPr id="9" name="Freihand 8">
                    <a:extLst>
                      <a:ext uri="{FF2B5EF4-FFF2-40B4-BE49-F238E27FC236}">
                        <a16:creationId xmlns:a16="http://schemas.microsoft.com/office/drawing/2014/main" id="{6C0CA619-E049-F041-9286-4AC23E702F8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49400" y="2873773"/>
                    <a:ext cx="266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53415DE-D042-0E4B-8612-140A39BCC1D8}"/>
                </a:ext>
              </a:extLst>
            </p:cNvPr>
            <p:cNvSpPr txBox="1"/>
            <p:nvPr/>
          </p:nvSpPr>
          <p:spPr>
            <a:xfrm rot="20392354">
              <a:off x="2819027" y="4324401"/>
              <a:ext cx="360383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10 Componenti chiave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48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30887"/>
          </a:xfrm>
        </p:spPr>
        <p:txBody>
          <a:bodyPr/>
          <a:lstStyle/>
          <a:p>
            <a:r>
              <a:rPr lang="de-DE" sz="2200"/>
              <a:t>Linee guida dell'Organizzazione Mondiale della Sanità (OMS)</a:t>
            </a:r>
            <a:endParaRPr lang="de-DE" sz="2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C635533-DFFB-4B4F-8B90-C82ADA66E025}"/>
              </a:ext>
            </a:extLst>
          </p:cNvPr>
          <p:cNvGrpSpPr/>
          <p:nvPr/>
        </p:nvGrpSpPr>
        <p:grpSpPr>
          <a:xfrm>
            <a:off x="999796" y="1844824"/>
            <a:ext cx="7172604" cy="4176464"/>
            <a:chOff x="999796" y="1844824"/>
            <a:chExt cx="7172604" cy="417646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65F4D86-5FAB-7443-AD42-B2F8618AB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796" y="1844824"/>
              <a:ext cx="7172604" cy="417646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8DB2328-7810-B74A-ABEE-442FF497893C}"/>
                </a:ext>
              </a:extLst>
            </p:cNvPr>
            <p:cNvSpPr txBox="1"/>
            <p:nvPr/>
          </p:nvSpPr>
          <p:spPr>
            <a:xfrm rot="20392354">
              <a:off x="3043891" y="5061082"/>
              <a:ext cx="286328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8 Componenti principali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4049E-C69C-2D41-9C2A-AA4CD174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percorso verso i requisiti strutturali minimi </a:t>
            </a:r>
            <a:br>
              <a:rPr lang="en-US" dirty="0"/>
            </a:br>
            <a:r>
              <a:rPr lang="en-US" dirty="0"/>
              <a:t>in Svizzera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B50D14-94A4-F04D-A00E-1543A86B2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80495F-7EB7-EE4C-BD24-F7752500FF75}"/>
              </a:ext>
            </a:extLst>
          </p:cNvPr>
          <p:cNvSpPr txBox="1"/>
          <p:nvPr/>
        </p:nvSpPr>
        <p:spPr>
          <a:xfrm>
            <a:off x="1187450" y="2125305"/>
            <a:ext cx="626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Legge</a:t>
            </a:r>
            <a:r>
              <a:rPr lang="en-US" sz="2000" dirty="0"/>
              <a:t> </a:t>
            </a:r>
            <a:r>
              <a:rPr lang="en-US" sz="2000" dirty="0" err="1"/>
              <a:t>sulle</a:t>
            </a:r>
            <a:r>
              <a:rPr lang="en-US" sz="2000" dirty="0"/>
              <a:t> </a:t>
            </a:r>
            <a:r>
              <a:rPr lang="en-US" sz="2000" dirty="0" err="1"/>
              <a:t>epidemie</a:t>
            </a:r>
            <a:r>
              <a:rPr lang="en-US" sz="2000" dirty="0"/>
              <a:t> (in </a:t>
            </a:r>
            <a:r>
              <a:rPr lang="en-US" sz="2000" dirty="0" err="1"/>
              <a:t>vigore</a:t>
            </a:r>
            <a:r>
              <a:rPr lang="en-US" sz="2000" dirty="0"/>
              <a:t> dal 2016)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Strategia</a:t>
            </a:r>
            <a:r>
              <a:rPr lang="en-US" sz="2000" dirty="0"/>
              <a:t> NOSO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Gruppo</a:t>
            </a:r>
            <a:r>
              <a:rPr lang="en-US" sz="2000" dirty="0"/>
              <a:t> di </a:t>
            </a:r>
            <a:r>
              <a:rPr lang="en-US" sz="2000" dirty="0" err="1"/>
              <a:t>esperti</a:t>
            </a:r>
            <a:r>
              <a:rPr lang="en-US" sz="2000" dirty="0"/>
              <a:t>: </a:t>
            </a:r>
            <a:r>
              <a:rPr lang="en-US" sz="2000" dirty="0" err="1"/>
              <a:t>Swissnoso</a:t>
            </a:r>
            <a:r>
              <a:rPr lang="en-US" sz="2000" dirty="0"/>
              <a:t> e stakeholder </a:t>
            </a:r>
            <a:r>
              <a:rPr lang="en-US" sz="2000" dirty="0" err="1"/>
              <a:t>chiave</a:t>
            </a:r>
            <a:endParaRPr lang="en-US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DDC80BD-2072-C043-98FD-82CD4BD23442}"/>
              </a:ext>
            </a:extLst>
          </p:cNvPr>
          <p:cNvGrpSpPr/>
          <p:nvPr/>
        </p:nvGrpSpPr>
        <p:grpSpPr>
          <a:xfrm>
            <a:off x="1010664" y="3486229"/>
            <a:ext cx="8025832" cy="2751083"/>
            <a:chOff x="1010664" y="3486229"/>
            <a:chExt cx="8025832" cy="2751083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E0980-573C-5149-BF54-5A94DC17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2682">
              <a:off x="1010664" y="3486229"/>
              <a:ext cx="6521754" cy="202384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CE1F65C-169B-CF4C-B41F-7876A70B886F}"/>
                </a:ext>
              </a:extLst>
            </p:cNvPr>
            <p:cNvSpPr txBox="1"/>
            <p:nvPr/>
          </p:nvSpPr>
          <p:spPr>
            <a:xfrm>
              <a:off x="1864805" y="5698703"/>
              <a:ext cx="1483059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ECDC-Sight </a:t>
              </a:r>
              <a:r>
                <a:rPr lang="en-US" sz="1600" dirty="0"/>
                <a:t>2015</a:t>
              </a:r>
              <a:endParaRPr lang="en-US" sz="1600" b="1" dirty="0"/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F7A45FA5-0AE3-DB48-B3F6-B5CA6863EC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2877" y="4941168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7C1D2DD-6873-324B-B7A8-B4AF0004A11B}"/>
                </a:ext>
              </a:extLst>
            </p:cNvPr>
            <p:cNvSpPr txBox="1"/>
            <p:nvPr/>
          </p:nvSpPr>
          <p:spPr>
            <a:xfrm>
              <a:off x="3275856" y="5152135"/>
              <a:ext cx="914900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OMS</a:t>
              </a:r>
            </a:p>
            <a:p>
              <a:r>
                <a:rPr lang="en-US" sz="1600" dirty="0"/>
                <a:t>2017</a:t>
              </a:r>
              <a:endParaRPr lang="en-US" sz="1600" b="1" dirty="0"/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A3A074F-E85D-1A44-BF3E-D52DEBBEC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43701" y="4403123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AA04D0B-F287-F440-A510-0D5F07853687}"/>
                </a:ext>
              </a:extLst>
            </p:cNvPr>
            <p:cNvSpPr txBox="1"/>
            <p:nvPr/>
          </p:nvSpPr>
          <p:spPr>
            <a:xfrm>
              <a:off x="4111801" y="4797152"/>
              <a:ext cx="1483059" cy="78483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 err="1"/>
                <a:t>Swissnoso</a:t>
              </a:r>
              <a:endParaRPr lang="en-US" sz="1600" b="1" dirty="0"/>
            </a:p>
            <a:p>
              <a:r>
                <a:rPr lang="en-US" sz="1600" b="1"/>
                <a:t>1a bozza</a:t>
              </a:r>
              <a:endParaRPr lang="en-US" sz="1600" b="1" dirty="0"/>
            </a:p>
            <a:p>
              <a:r>
                <a:rPr lang="en-US" sz="1600" dirty="0"/>
                <a:t>2018</a:t>
              </a:r>
              <a:endParaRPr lang="en-US" sz="1600" b="1" dirty="0"/>
            </a:p>
          </p:txBody>
        </p: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62BECFFE-25E8-5441-9037-5DB7DA46A9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9678" y="4066931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E9DBC6C-AE51-8443-A0CD-A1B9F07F9E74}"/>
                </a:ext>
              </a:extLst>
            </p:cNvPr>
            <p:cNvSpPr txBox="1"/>
            <p:nvPr/>
          </p:nvSpPr>
          <p:spPr>
            <a:xfrm>
              <a:off x="5436096" y="4725144"/>
              <a:ext cx="2030479" cy="78483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/>
                <a:t>Consultazione degli stakeholder </a:t>
              </a:r>
              <a:r>
                <a:rPr lang="en-US" sz="1600"/>
                <a:t>2019</a:t>
              </a:r>
              <a:endParaRPr lang="en-US" sz="1600" b="1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A535C8C1-E006-2E4F-9E00-E7E482E80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52120" y="3948946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634DF5F-3FE8-6049-9F94-D21D6866C356}"/>
                </a:ext>
              </a:extLst>
            </p:cNvPr>
            <p:cNvSpPr txBox="1"/>
            <p:nvPr/>
          </p:nvSpPr>
          <p:spPr>
            <a:xfrm>
              <a:off x="7398335" y="3645024"/>
              <a:ext cx="1638161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/>
                <a:t>Pubblicazione</a:t>
              </a:r>
              <a:endParaRPr lang="en-US" sz="1600" b="1" dirty="0"/>
            </a:p>
            <a:p>
              <a:r>
                <a:rPr lang="en-US" sz="1600"/>
                <a:t>Gennaio </a:t>
              </a:r>
              <a:r>
                <a:rPr lang="en-US" sz="16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0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54884A-3393-014A-A2AD-08A8B16A5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41">
            <a:off x="6072864" y="2147351"/>
            <a:ext cx="2661394" cy="37662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EDE1E0-2E98-D94B-A550-2001352C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/>
              <a:t>Una pietra miliare per la Svizzera!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EF551E-C69A-8A47-AC4E-FB1CEC2F5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13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F5D761E-6AC3-D64E-9EED-2379F6EA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5360">
            <a:off x="1296619" y="2134831"/>
            <a:ext cx="2627595" cy="3718378"/>
          </a:xfr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32E1FA-4EF1-FA40-A546-D12457A70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63" y="1844824"/>
            <a:ext cx="2630539" cy="37183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>
                <a:ea typeface="+mj-lt"/>
                <a:cs typeface="+mj-lt"/>
              </a:rPr>
              <a:t>Requisiti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strutturali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minimi</a:t>
            </a:r>
            <a:r>
              <a:rPr lang="en-US" sz="3200" dirty="0">
                <a:ea typeface="+mj-lt"/>
                <a:cs typeface="+mj-lt"/>
              </a:rPr>
              <a:t> – </a:t>
            </a:r>
            <a:br>
              <a:rPr lang="en-US" sz="3200" dirty="0">
                <a:ea typeface="+mj-lt"/>
                <a:cs typeface="+mj-lt"/>
              </a:rPr>
            </a:b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cosa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possono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ottenere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76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Sorveglianza, prevenzione e controllo efficaci delle infezioni </a:t>
            </a:r>
            <a:r>
              <a:rPr lang="de-DE" sz="2200" dirty="0" err="1"/>
              <a:t>associate all'assistenza sanitaria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78510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 err="1">
                <a:ea typeface="+mn-lt"/>
                <a:cs typeface="+mn-lt"/>
              </a:rPr>
              <a:t>Basato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sull‘evidenza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scientifica</a:t>
            </a:r>
            <a:r>
              <a:rPr lang="de-DE" dirty="0">
                <a:ea typeface="+mn-lt"/>
                <a:cs typeface="+mn-lt"/>
              </a:rPr>
              <a:t> (ECDC, OMS)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Sostenuto dall'UFSP e dalle parti interessate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Forte sostegno al quadro strategico di NOSO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99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7 Componenti chiave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785378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1. </a:t>
            </a:r>
            <a:r>
              <a:rPr lang="en-US" dirty="0" err="1">
                <a:ea typeface="+mn-lt"/>
                <a:cs typeface="+mn-lt"/>
              </a:rPr>
              <a:t>linee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guida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direttive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2. </a:t>
            </a:r>
            <a:r>
              <a:rPr lang="en-US" dirty="0" err="1">
                <a:ea typeface="+mn-lt"/>
                <a:cs typeface="+mn-lt"/>
              </a:rPr>
              <a:t>materiale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attrezzature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en-US" dirty="0" err="1">
                <a:ea typeface="+mn-lt"/>
                <a:cs typeface="+mn-lt"/>
              </a:rPr>
              <a:t>organizzazione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dell'igiene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ospedaliera</a:t>
            </a:r>
            <a:r>
              <a:rPr lang="en-US" dirty="0">
                <a:ea typeface="+mn-lt"/>
                <a:cs typeface="+mn-lt"/>
              </a:rPr>
              <a:t> e del </a:t>
            </a:r>
            <a:r>
              <a:rPr lang="en-US" dirty="0" err="1">
                <a:ea typeface="+mn-lt"/>
                <a:cs typeface="+mn-lt"/>
              </a:rPr>
              <a:t>personale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4. </a:t>
            </a:r>
            <a:r>
              <a:rPr lang="en-US" dirty="0" err="1">
                <a:ea typeface="+mn-lt"/>
                <a:cs typeface="+mn-lt"/>
              </a:rPr>
              <a:t>formazione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orientata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compiti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 Audit e </a:t>
            </a:r>
            <a:r>
              <a:rPr lang="en-US" dirty="0" err="1">
                <a:ea typeface="+mn-lt"/>
                <a:cs typeface="+mn-lt"/>
              </a:rPr>
              <a:t>monitoraggio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6. </a:t>
            </a:r>
            <a:r>
              <a:rPr lang="en-US" dirty="0" err="1">
                <a:ea typeface="+mn-lt"/>
                <a:cs typeface="+mn-lt"/>
              </a:rPr>
              <a:t>sorveglianza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focolai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7. </a:t>
            </a:r>
            <a:r>
              <a:rPr lang="en-US" dirty="0" err="1">
                <a:ea typeface="+mn-lt"/>
                <a:cs typeface="+mn-lt"/>
              </a:rPr>
              <a:t>interventi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3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>
                <a:ea typeface="+mn-lt"/>
                <a:cs typeface="+mn-lt"/>
              </a:rPr>
              <a:t>1. linee guida e direttive</a:t>
            </a:r>
            <a:endParaRPr lang="de-DE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Linee guida basate sull'evidenza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Sostegno da parte della direzione dell'ospedale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94757C-B116-D740-AAEF-D3C444D56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429000"/>
            <a:ext cx="1800000" cy="180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13483">
            <a:off x="1469856" y="4015068"/>
            <a:ext cx="2802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Igiene ospedaliera.</a:t>
            </a:r>
            <a:b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le linee guida </a:t>
            </a: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dovrebbero </a:t>
            </a:r>
            <a:b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essere </a:t>
            </a:r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facilmente accessibile</a:t>
            </a:r>
          </a:p>
        </p:txBody>
      </p:sp>
    </p:spTree>
    <p:extLst>
      <p:ext uri="{BB962C8B-B14F-4D97-AF65-F5344CB8AC3E}">
        <p14:creationId xmlns:p14="http://schemas.microsoft.com/office/powerpoint/2010/main" val="11588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de-DE" dirty="0">
                <a:ea typeface="+mn-lt"/>
                <a:cs typeface="+mn-lt"/>
              </a:rPr>
              <a:t>2. materiale e attrezzature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63121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Uso e promozione di disinfettanti per le mani a base di alcol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Dispositivi di protezione individuale (DPI)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Gestione dei rifiuti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5469">
            <a:off x="1684382" y="4437517"/>
            <a:ext cx="2685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Ink Free" panose="03080402000500000000" pitchFamily="66" charset="0"/>
              </a:rPr>
              <a:t>Il facile accesso ai DPI promuove le buone pratiche igieniche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C20391-5937-C64A-9AD4-DF4025B3A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4395632" y="3610549"/>
            <a:ext cx="1944216" cy="1944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950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de-DE" dirty="0">
                <a:ea typeface="+mn-lt"/>
                <a:cs typeface="+mn-lt"/>
              </a:rPr>
              <a:t>organizzazione dell'igiene ospedaliera e del personale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78510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Commissione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multidisciplinare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d'igiene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Team </a:t>
            </a:r>
            <a:r>
              <a:rPr lang="en-US" dirty="0" err="1">
                <a:ea typeface="+mn-lt"/>
                <a:cs typeface="+mn-lt"/>
              </a:rPr>
              <a:t>d'igiene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dell'ospedale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Personale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effettivi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adeguati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6635">
            <a:off x="2202603" y="4042994"/>
            <a:ext cx="2570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Ink Free" panose="03080402000500000000" pitchFamily="66" charset="0"/>
              </a:rPr>
              <a:t>Un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sostegno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sufficiente</a:t>
            </a:r>
            <a:r>
              <a:rPr lang="de-DE" sz="2000" b="1" dirty="0">
                <a:latin typeface="Ink Free" panose="03080402000500000000" pitchFamily="66" charset="0"/>
              </a:rPr>
              <a:t> da </a:t>
            </a:r>
            <a:r>
              <a:rPr lang="de-DE" sz="2000" b="1" dirty="0" err="1">
                <a:latin typeface="Ink Free" panose="03080402000500000000" pitchFamily="66" charset="0"/>
              </a:rPr>
              <a:t>parte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dell'igiene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ospedaliera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aumenta</a:t>
            </a:r>
            <a:r>
              <a:rPr lang="de-DE" sz="2000" b="1" dirty="0">
                <a:latin typeface="Ink Free" panose="03080402000500000000" pitchFamily="66" charset="0"/>
              </a:rPr>
              <a:t> la </a:t>
            </a:r>
            <a:r>
              <a:rPr lang="de-DE" sz="2000" b="1" dirty="0" err="1">
                <a:latin typeface="Ink Free" panose="03080402000500000000" pitchFamily="66" charset="0"/>
              </a:rPr>
              <a:t>sicurezza</a:t>
            </a:r>
            <a:r>
              <a:rPr lang="de-DE" sz="2000" b="1" dirty="0">
                <a:latin typeface="Ink Free" panose="03080402000500000000" pitchFamily="66" charset="0"/>
              </a:rPr>
              <a:t> del </a:t>
            </a:r>
            <a:r>
              <a:rPr lang="de-DE" sz="2000" b="1" dirty="0" err="1">
                <a:latin typeface="Ink Free" panose="03080402000500000000" pitchFamily="66" charset="0"/>
              </a:rPr>
              <a:t>paziente</a:t>
            </a:r>
            <a:endParaRPr lang="de-DE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FC5887-EA22-4149-A268-F7283167F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2773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8BCE4F3-7E0A-4690-8E64-DB5950AC4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877071"/>
            <a:ext cx="2088575" cy="8638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178D40-8F63-7647-B805-BC7F9107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369332"/>
          </a:xfrm>
        </p:spPr>
        <p:txBody>
          <a:bodyPr/>
          <a:lstStyle/>
          <a:p>
            <a:r>
              <a:rPr lang="de-DE" sz="1800"/>
              <a:t>Ampio sostegno ai requisiti strutturali minimi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AD7C67-B808-5941-A12F-A492E6C63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DFFFF7-DA51-2045-83B7-5954C0F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76" y="2011063"/>
            <a:ext cx="2286000" cy="685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825102-857E-F04D-B907-FDFF08A5B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520" y="2007244"/>
            <a:ext cx="1637928" cy="685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B7A6019-5128-FF4D-8BE5-138A00A326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3237172"/>
            <a:ext cx="2088575" cy="9277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4B60AB9-E032-F647-982F-1EB7736C1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3200658"/>
            <a:ext cx="2286000" cy="685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01C3E2C-AB1C-B043-BE2B-796698552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426" y="3221295"/>
            <a:ext cx="1726006" cy="457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F1F88D-88C6-FE46-88A7-3734F901B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4436962"/>
            <a:ext cx="2286000" cy="6858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93C0972-CF04-AA4B-A756-DD584032A6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961" y="4289771"/>
            <a:ext cx="1520751" cy="6858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B4D6504-6400-DD46-8AAB-2D00AC8900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788" y="4296072"/>
            <a:ext cx="1763742" cy="6969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709699-4476-0F42-8E08-92F9695B2B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21" y="5394767"/>
            <a:ext cx="2088403" cy="62652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1F05692-BC5D-904D-AC5C-397E093D2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460" y="5216010"/>
            <a:ext cx="2286000" cy="68580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587131-8713-61F6-22ED-FF48C5917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1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de-DE">
                <a:ea typeface="+mn-lt"/>
                <a:cs typeface="+mn-lt"/>
              </a:rPr>
              <a:t>4. formazione orientata al compito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70788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Formazione sulle misure igieniche standard per tutto il personale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1384">
            <a:off x="2048578" y="3081345"/>
            <a:ext cx="23193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Ink Free" panose="03080402000500000000" pitchFamily="66" charset="0"/>
              </a:rPr>
              <a:t>La formazione regolare migliora la consapevolezza dell'igiene ospedaliera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6A3B8B-4CD7-3649-9A82-159FF2C24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9695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 Audit e monitoraggio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Obiettivi, audit e rapporti sull'igiene dell'ospedale  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Monitoraggio dell'igiene delle mani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0126">
            <a:off x="5280640" y="3534858"/>
            <a:ext cx="297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Ink Free" panose="03080402000500000000" pitchFamily="66" charset="0"/>
              </a:rPr>
              <a:t>L'igiene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delle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mani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tra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gli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operatori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sanitari</a:t>
            </a:r>
            <a:r>
              <a:rPr lang="en-US" sz="2000" b="1" dirty="0">
                <a:latin typeface="Ink Free" panose="03080402000500000000" pitchFamily="66" charset="0"/>
              </a:rPr>
              <a:t> ... </a:t>
            </a:r>
            <a:br>
              <a:rPr lang="en-US" sz="2000" b="1" dirty="0">
                <a:latin typeface="Ink Free" panose="03080402000500000000" pitchFamily="66" charset="0"/>
              </a:rPr>
            </a:br>
            <a:r>
              <a:rPr lang="en-US" sz="2000" b="1" dirty="0" err="1">
                <a:latin typeface="Ink Free" panose="03080402000500000000" pitchFamily="66" charset="0"/>
              </a:rPr>
              <a:t>c'è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ancora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spazio</a:t>
            </a:r>
            <a:r>
              <a:rPr lang="en-US" sz="2000" b="1" dirty="0">
                <a:latin typeface="Ink Free" panose="03080402000500000000" pitchFamily="66" charset="0"/>
              </a:rPr>
              <a:t> per </a:t>
            </a:r>
            <a:r>
              <a:rPr lang="en-US" sz="2000" b="1" dirty="0" err="1">
                <a:latin typeface="Ink Free" panose="03080402000500000000" pitchFamily="66" charset="0"/>
              </a:rPr>
              <a:t>migliorare</a:t>
            </a:r>
            <a:r>
              <a:rPr lang="en-US" sz="2000" b="1" dirty="0">
                <a:latin typeface="Ink Free" panose="03080402000500000000" pitchFamily="66" charset="0"/>
              </a:rPr>
              <a:t>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CBD8E3-777F-4A42-B788-0D5B02DC6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>
                <a:ea typeface="+mn-lt"/>
                <a:cs typeface="+mn-lt"/>
              </a:rPr>
              <a:t>6. sorveglianza e focolai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63121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Monitoraggio dell'igiene ospedaliera e </a:t>
            </a:r>
            <a:r>
              <a:rPr lang="en-US" dirty="0" err="1">
                <a:ea typeface="+mn-lt"/>
                <a:cs typeface="+mn-lt"/>
              </a:rPr>
              <a:t>reporting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per esempio, </a:t>
            </a:r>
            <a:r>
              <a:rPr lang="en-US" dirty="0">
                <a:ea typeface="+mn-lt"/>
                <a:cs typeface="+mn-lt"/>
              </a:rPr>
              <a:t>moduli "SSI Surveillance</a:t>
            </a:r>
            <a:r>
              <a:rPr lang="en-US">
                <a:ea typeface="+mn-lt"/>
                <a:cs typeface="+mn-lt"/>
              </a:rPr>
              <a:t>", "Point Prevalence Survey </a:t>
            </a:r>
            <a:r>
              <a:rPr lang="en-US" dirty="0">
                <a:ea typeface="+mn-lt"/>
                <a:cs typeface="+mn-lt"/>
              </a:rPr>
              <a:t>HAI")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Controllo dei focolai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Screening per </a:t>
            </a:r>
            <a:r>
              <a:rPr lang="en-US" dirty="0" err="1">
                <a:ea typeface="+mn-lt"/>
                <a:cs typeface="+mn-lt"/>
              </a:rPr>
              <a:t>germi multi-resistenti </a:t>
            </a:r>
            <a:r>
              <a:rPr lang="en-US" dirty="0">
                <a:ea typeface="+mn-lt"/>
                <a:cs typeface="+mn-lt"/>
              </a:rPr>
              <a:t>e </a:t>
            </a:r>
            <a:r>
              <a:rPr lang="en-US" dirty="0" err="1">
                <a:ea typeface="+mn-lt"/>
                <a:cs typeface="+mn-lt"/>
              </a:rPr>
              <a:t>altri germi rilevanti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1014">
            <a:off x="2911046" y="4023852"/>
            <a:ext cx="2906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Ink Free" panose="03080402000500000000" pitchFamily="66" charset="0"/>
              </a:rPr>
              <a:t>Un buon rapporto e una buona comunicazione creano fiducia 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35348D-D248-BC44-A78F-D99887F1C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88" y="349495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</a:t>
            </a:r>
            <a:r>
              <a:rPr lang="en-US">
                <a:ea typeface="+mn-lt"/>
                <a:cs typeface="+mn-lt"/>
              </a:rPr>
              <a:t>. interventi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40011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Implementazione di moduli di intervento per la prevenzione delle infezioni nosocomiali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3765">
            <a:off x="1464522" y="3033752"/>
            <a:ext cx="3347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Ink Free" panose="03080402000500000000" pitchFamily="66" charset="0"/>
              </a:rPr>
              <a:t>il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modulo</a:t>
            </a:r>
            <a:r>
              <a:rPr lang="de-DE" sz="2000" b="1" dirty="0">
                <a:latin typeface="Ink Free" panose="03080402000500000000" pitchFamily="66" charset="0"/>
              </a:rPr>
              <a:t> di </a:t>
            </a:r>
            <a:r>
              <a:rPr lang="de-DE" sz="2000" b="1" dirty="0" err="1">
                <a:latin typeface="Ink Free" panose="03080402000500000000" pitchFamily="66" charset="0"/>
              </a:rPr>
              <a:t>intervento</a:t>
            </a:r>
            <a:r>
              <a:rPr lang="de-DE" sz="2000" b="1" dirty="0">
                <a:latin typeface="Ink Free" panose="03080402000500000000" pitchFamily="66" charset="0"/>
              </a:rPr>
              <a:t> SSI </a:t>
            </a:r>
            <a:r>
              <a:rPr lang="de-DE" sz="2000" b="1" dirty="0" err="1">
                <a:latin typeface="Ink Free" panose="03080402000500000000" pitchFamily="66" charset="0"/>
              </a:rPr>
              <a:t>può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ridurre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il</a:t>
            </a:r>
            <a:r>
              <a:rPr lang="de-DE" sz="2000" b="1" dirty="0">
                <a:latin typeface="Ink Free" panose="03080402000500000000" pitchFamily="66" charset="0"/>
              </a:rPr>
              <a:t> </a:t>
            </a:r>
            <a:r>
              <a:rPr lang="de-DE" sz="2000" b="1" dirty="0" err="1">
                <a:latin typeface="Ink Free" panose="03080402000500000000" pitchFamily="66" charset="0"/>
              </a:rPr>
              <a:t>tasso</a:t>
            </a:r>
            <a:r>
              <a:rPr lang="de-DE" sz="2000" b="1" dirty="0">
                <a:latin typeface="Ink Free" panose="03080402000500000000" pitchFamily="66" charset="0"/>
              </a:rPr>
              <a:t> di </a:t>
            </a:r>
            <a:r>
              <a:rPr lang="de-DE" sz="2000" b="1" dirty="0" err="1">
                <a:latin typeface="Ink Free" panose="03080402000500000000" pitchFamily="66" charset="0"/>
              </a:rPr>
              <a:t>infezioni</a:t>
            </a:r>
            <a:r>
              <a:rPr lang="de-DE" sz="2000" b="1" dirty="0">
                <a:latin typeface="Ink Free" panose="03080402000500000000" pitchFamily="66" charset="0"/>
              </a:rPr>
              <a:t> post-</a:t>
            </a:r>
            <a:r>
              <a:rPr lang="de-DE" sz="2000" b="1" dirty="0" err="1">
                <a:latin typeface="Ink Free" panose="03080402000500000000" pitchFamily="66" charset="0"/>
              </a:rPr>
              <a:t>operatorie</a:t>
            </a:r>
            <a:r>
              <a:rPr lang="de-DE" sz="2000" b="1" dirty="0">
                <a:latin typeface="Ink Free" panose="03080402000500000000" pitchFamily="66" charset="0"/>
              </a:rPr>
              <a:t> della </a:t>
            </a:r>
            <a:r>
              <a:rPr lang="de-DE" sz="2000" b="1" dirty="0" err="1">
                <a:latin typeface="Ink Free" panose="03080402000500000000" pitchFamily="66" charset="0"/>
              </a:rPr>
              <a:t>ferita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3AE70-4F08-2744-9784-9995F497B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84" y="30013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68" y="4512111"/>
            <a:ext cx="4510212" cy="1323439"/>
          </a:xfrm>
        </p:spPr>
        <p:txBody>
          <a:bodyPr/>
          <a:lstStyle/>
          <a:p>
            <a:pPr marL="0" indent="0"/>
            <a:r>
              <a:rPr lang="en-US" b="1" dirty="0" err="1">
                <a:ea typeface="+mn-lt"/>
                <a:cs typeface="+mn-lt"/>
              </a:rPr>
              <a:t>Igiene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ospedaliera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efficace</a:t>
            </a:r>
            <a:endParaRPr lang="en-US" b="1" dirty="0">
              <a:ea typeface="+mn-lt"/>
              <a:cs typeface="+mn-lt"/>
            </a:endParaRPr>
          </a:p>
          <a:p>
            <a:pPr marL="0" indent="0"/>
            <a:r>
              <a:rPr lang="en-US" b="1" dirty="0" err="1">
                <a:ea typeface="+mn-lt"/>
                <a:cs typeface="+mn-lt"/>
              </a:rPr>
              <a:t>Miglioramento</a:t>
            </a:r>
            <a:r>
              <a:rPr lang="en-US" b="1" dirty="0">
                <a:ea typeface="+mn-lt"/>
                <a:cs typeface="+mn-lt"/>
              </a:rPr>
              <a:t> del </a:t>
            </a:r>
            <a:r>
              <a:rPr lang="en-US" b="1" dirty="0" err="1">
                <a:ea typeface="+mn-lt"/>
                <a:cs typeface="+mn-lt"/>
              </a:rPr>
              <a:t>processo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decisionale</a:t>
            </a:r>
            <a:r>
              <a:rPr lang="en-US" b="1" dirty="0">
                <a:ea typeface="+mn-lt"/>
                <a:cs typeface="+mn-lt"/>
              </a:rPr>
              <a:t> </a:t>
            </a:r>
          </a:p>
          <a:p>
            <a:pPr marL="0" indent="0"/>
            <a:r>
              <a:rPr lang="en-US" b="1" dirty="0" err="1">
                <a:ea typeface="+mn-lt"/>
                <a:cs typeface="+mn-lt"/>
              </a:rPr>
              <a:t>Migliore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qualità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delle</a:t>
            </a:r>
            <a:r>
              <a:rPr lang="en-US" b="1" dirty="0">
                <a:ea typeface="+mn-lt"/>
                <a:cs typeface="+mn-lt"/>
              </a:rPr>
              <a:t> cure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24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466CBE-28A3-5944-B3C0-51EDAE72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77D97E-55BC-3747-8306-FF6C37F4E481}"/>
              </a:ext>
            </a:extLst>
          </p:cNvPr>
          <p:cNvCxnSpPr/>
          <p:nvPr/>
        </p:nvCxnSpPr>
        <p:spPr bwMode="auto">
          <a:xfrm>
            <a:off x="3642945" y="4725144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D8BF41F-4993-C644-BAEE-7EC06A7A074D}"/>
              </a:ext>
            </a:extLst>
          </p:cNvPr>
          <p:cNvCxnSpPr/>
          <p:nvPr/>
        </p:nvCxnSpPr>
        <p:spPr bwMode="auto">
          <a:xfrm>
            <a:off x="3642944" y="5157192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0A32DC0-616E-F246-B7A0-E04370FFFA01}"/>
              </a:ext>
            </a:extLst>
          </p:cNvPr>
          <p:cNvCxnSpPr/>
          <p:nvPr/>
        </p:nvCxnSpPr>
        <p:spPr bwMode="auto">
          <a:xfrm>
            <a:off x="3642944" y="5949280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11D23B-700A-F64D-B4B8-A9C065A912FB}"/>
              </a:ext>
            </a:extLst>
          </p:cNvPr>
          <p:cNvGrpSpPr/>
          <p:nvPr/>
        </p:nvGrpSpPr>
        <p:grpSpPr>
          <a:xfrm>
            <a:off x="1192672" y="1457984"/>
            <a:ext cx="5158500" cy="2821939"/>
            <a:chOff x="1296619" y="1844824"/>
            <a:chExt cx="7437639" cy="40687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DEF66DD-8102-5441-87FF-10E01506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nhaltsplatzhalter 13">
              <a:extLst>
                <a:ext uri="{FF2B5EF4-FFF2-40B4-BE49-F238E27FC236}">
                  <a16:creationId xmlns:a16="http://schemas.microsoft.com/office/drawing/2014/main" id="{7EF9133B-2EA6-E444-9C76-68A76926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5950DB8-461F-C54E-8BE1-49C60307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187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DFB9-C435-614A-B7FC-79CB2D9D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Fattori di successo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B444D-05F5-D444-A96A-8CD21F05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670800" cy="4247317"/>
          </a:xfrm>
        </p:spPr>
        <p:txBody>
          <a:bodyPr/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Sostegno e definizione delle priorità da </a:t>
            </a:r>
            <a:r>
              <a:rPr lang="de-DE" dirty="0" err="1"/>
              <a:t>parte</a:t>
            </a:r>
            <a:r>
              <a:rPr lang="de-DE" dirty="0"/>
              <a:t> della </a:t>
            </a:r>
            <a:r>
              <a:rPr lang="de-DE" dirty="0" err="1"/>
              <a:t>della</a:t>
            </a:r>
            <a:r>
              <a:rPr lang="de-DE" dirty="0"/>
              <a:t> </a:t>
            </a:r>
            <a:r>
              <a:rPr lang="de-DE" dirty="0" err="1"/>
              <a:t>direzione</a:t>
            </a:r>
            <a:endParaRPr lang="de-DE" dirty="0"/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Organizzazione: 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/>
              <a:t>Commissione </a:t>
            </a:r>
            <a:r>
              <a:rPr lang="de-DE" dirty="0" err="1"/>
              <a:t>d'igiene</a:t>
            </a:r>
            <a:r>
              <a:rPr lang="de-DE" dirty="0"/>
              <a:t> (</a:t>
            </a:r>
            <a:r>
              <a:rPr lang="de-DE" dirty="0" err="1"/>
              <a:t>direttore</a:t>
            </a:r>
            <a:r>
              <a:rPr lang="de-DE" dirty="0"/>
              <a:t> </a:t>
            </a:r>
            <a:r>
              <a:rPr lang="de-DE" dirty="0" err="1"/>
              <a:t>generale</a:t>
            </a:r>
            <a:r>
              <a:rPr lang="de-DE" dirty="0"/>
              <a:t>, direttore medico, direttore infermieristico)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/>
              <a:t>Struttura e responsabilità chiare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/>
              <a:t>Processi con tempi/scadenze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Proprietà e leadership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Cooperazione interprofessionale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Cultura della valutazione e del feedback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F967DF-77EB-D646-BB43-08624B649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6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6245C64-DD97-4D5A-AA69-8292884F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4416027"/>
            <a:ext cx="7589837" cy="1600438"/>
          </a:xfrm>
        </p:spPr>
        <p:txBody>
          <a:bodyPr/>
          <a:lstStyle/>
          <a:p>
            <a:pPr algn="ctr"/>
            <a:r>
              <a:rPr lang="en-US" sz="2800" b="1" dirty="0" err="1">
                <a:latin typeface="Ink Free" panose="03080402000500000000" pitchFamily="66" charset="0"/>
              </a:rPr>
              <a:t>Quando </a:t>
            </a:r>
            <a:r>
              <a:rPr lang="en-US" sz="2800" b="1" dirty="0">
                <a:latin typeface="Ink Free" panose="03080402000500000000" pitchFamily="66" charset="0"/>
              </a:rPr>
              <a:t>tutti </a:t>
            </a:r>
            <a:r>
              <a:rPr lang="en-US" sz="2800" b="1" dirty="0" err="1">
                <a:latin typeface="Ink Free" panose="03080402000500000000" pitchFamily="66" charset="0"/>
              </a:rPr>
              <a:t>vanno avanti insieme, </a:t>
            </a:r>
            <a:br>
              <a:rPr lang="en-US" sz="2800" b="1" dirty="0">
                <a:latin typeface="Ink Free" panose="03080402000500000000" pitchFamily="66" charset="0"/>
              </a:rPr>
            </a:br>
            <a:r>
              <a:rPr lang="en-US" sz="2800" b="1" dirty="0" err="1">
                <a:latin typeface="Ink Free" panose="03080402000500000000" pitchFamily="66" charset="0"/>
              </a:rPr>
              <a:t>allora il successo arriva automaticamente</a:t>
            </a:r>
            <a:r>
              <a:rPr lang="en-US" sz="2800" b="1" dirty="0">
                <a:latin typeface="Ink Free" panose="03080402000500000000" pitchFamily="66" charset="0"/>
              </a:rPr>
              <a:t>. </a:t>
            </a:r>
          </a:p>
          <a:p>
            <a:pPr algn="ctr"/>
            <a:r>
              <a:rPr lang="en-US" sz="2800" b="1" dirty="0">
                <a:latin typeface="Ink Free" panose="03080402000500000000" pitchFamily="66" charset="0"/>
              </a:rPr>
              <a:t>Henry Ford</a:t>
            </a:r>
            <a:endParaRPr lang="de-DE" sz="2800" b="1" dirty="0">
              <a:latin typeface="Ink Free" panose="03080402000500000000" pitchFamily="66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11D23B-700A-F64D-B4B8-A9C065A912FB}"/>
              </a:ext>
            </a:extLst>
          </p:cNvPr>
          <p:cNvGrpSpPr/>
          <p:nvPr/>
        </p:nvGrpSpPr>
        <p:grpSpPr>
          <a:xfrm>
            <a:off x="3779912" y="1556792"/>
            <a:ext cx="4319727" cy="2363091"/>
            <a:chOff x="1296619" y="1844824"/>
            <a:chExt cx="7437639" cy="40687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DEF66DD-8102-5441-87FF-10E01506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nhaltsplatzhalter 13">
              <a:extLst>
                <a:ext uri="{FF2B5EF4-FFF2-40B4-BE49-F238E27FC236}">
                  <a16:creationId xmlns:a16="http://schemas.microsoft.com/office/drawing/2014/main" id="{7EF9133B-2EA6-E444-9C76-68A76926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5950DB8-461F-C54E-8BE1-49C60307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055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D33D-AAFA-7749-9A6B-F2802073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30887"/>
          </a:xfrm>
        </p:spPr>
        <p:txBody>
          <a:bodyPr/>
          <a:lstStyle/>
          <a:p>
            <a:r>
              <a:rPr lang="de-DE" dirty="0" err="1"/>
              <a:t>Ulteriori</a:t>
            </a:r>
            <a:r>
              <a:rPr lang="de-DE" dirty="0"/>
              <a:t> </a:t>
            </a:r>
            <a:r>
              <a:rPr lang="de-DE" dirty="0" err="1"/>
              <a:t>informazioni</a:t>
            </a:r>
            <a:r>
              <a:rPr lang="de-DE" dirty="0"/>
              <a:t> sul </a:t>
            </a:r>
            <a:r>
              <a:rPr lang="de-DE" dirty="0" err="1"/>
              <a:t>sito</a:t>
            </a:r>
            <a:r>
              <a:rPr lang="de-DE" dirty="0"/>
              <a:t> web di </a:t>
            </a:r>
            <a:r>
              <a:rPr lang="de-DE" dirty="0" err="1"/>
              <a:t>Swissnoso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50D17-5079-454A-AD9C-87236094A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5036EF-C357-446A-8DEA-19161B194DC4}"/>
              </a:ext>
            </a:extLst>
          </p:cNvPr>
          <p:cNvSpPr txBox="1"/>
          <p:nvPr/>
        </p:nvSpPr>
        <p:spPr>
          <a:xfrm>
            <a:off x="1187450" y="5375099"/>
            <a:ext cx="734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https://www.swissnoso.ch/it/ricerca-e-sviluppo/strukturelle-mindestanfoderungen-hai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805E80C-7D15-6643-9416-EF026812C3F9}"/>
              </a:ext>
            </a:extLst>
          </p:cNvPr>
          <p:cNvSpPr/>
          <p:nvPr/>
        </p:nvSpPr>
        <p:spPr bwMode="auto">
          <a:xfrm>
            <a:off x="6732588" y="1612603"/>
            <a:ext cx="1295796" cy="376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340B5E-DA2B-A899-0263-F7DB48938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4"/>
          <a:stretch/>
        </p:blipFill>
        <p:spPr>
          <a:xfrm>
            <a:off x="1259632" y="1674171"/>
            <a:ext cx="6768752" cy="35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A7137-F4FB-484C-8681-C37B6E163DE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87451" y="2270125"/>
            <a:ext cx="6696918" cy="1631216"/>
          </a:xfrm>
        </p:spPr>
        <p:txBody>
          <a:bodyPr/>
          <a:lstStyle/>
          <a:p>
            <a:pPr algn="ctr"/>
            <a:br>
              <a:rPr lang="de-DE" sz="5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5400" dirty="0">
                <a:solidFill>
                  <a:schemeClr val="accent1">
                    <a:lumMod val="50000"/>
                  </a:schemeClr>
                </a:solidFill>
              </a:rPr>
              <a:t>Grazie mille!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862322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de-DE" sz="2800" dirty="0"/>
              <a:t>Quando è stata l'ultima volta </a:t>
            </a:r>
            <a:r>
              <a:rPr lang="de-DE" sz="2800" dirty="0" err="1"/>
              <a:t>che</a:t>
            </a:r>
            <a:r>
              <a:rPr lang="de-DE" sz="2800" dirty="0"/>
              <a:t> ha </a:t>
            </a:r>
            <a:r>
              <a:rPr lang="en-US" sz="2800" dirty="0" err="1">
                <a:solidFill>
                  <a:schemeClr val="tx2"/>
                </a:solidFill>
              </a:rPr>
              <a:t>pensato</a:t>
            </a:r>
            <a:r>
              <a:rPr lang="de-DE" sz="2800" dirty="0"/>
              <a:t> alle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infezioni associate all'assistenza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sanitaria?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0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5AF91F-9FDA-6D4B-B013-FB4988C41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D074-D5E1-47F0-8411-7266697203E6}" type="slidenum">
              <a:rPr lang="de-DE" smtClean="0"/>
              <a:t>4</a:t>
            </a:fld>
            <a:endParaRPr lang="de-DE" dirty="0"/>
          </a:p>
        </p:txBody>
      </p:sp>
      <p:pic>
        <p:nvPicPr>
          <p:cNvPr id="8" name="Grafik 7" descr="Ein Bild, das Text, Person, Screenshot enthält.&#10;&#10;Automatisch generierte Beschreibung">
            <a:extLst>
              <a:ext uri="{FF2B5EF4-FFF2-40B4-BE49-F238E27FC236}">
                <a16:creationId xmlns:a16="http://schemas.microsoft.com/office/drawing/2014/main" id="{609B0861-CF1A-474F-9808-9F949EE47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136"/>
          <a:stretch/>
        </p:blipFill>
        <p:spPr>
          <a:xfrm>
            <a:off x="2411760" y="1052736"/>
            <a:ext cx="4752528" cy="5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769441"/>
          </a:xfrm>
        </p:spPr>
        <p:txBody>
          <a:bodyPr/>
          <a:lstStyle/>
          <a:p>
            <a:r>
              <a:rPr lang="de-DE" sz="2200" dirty="0"/>
              <a:t>COVID-19 ha </a:t>
            </a:r>
            <a:r>
              <a:rPr lang="de-DE" sz="2200" dirty="0" err="1"/>
              <a:t>evidenziato</a:t>
            </a:r>
            <a:r>
              <a:rPr lang="de-DE" sz="2200" dirty="0"/>
              <a:t> l'importanza di standard elevati per la prevenzione e il controllo delle HAI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04A82EF-4949-4CCA-A253-21C7B997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9" y="1881188"/>
            <a:ext cx="7193036" cy="1200329"/>
          </a:xfrm>
        </p:spPr>
        <p:txBody>
          <a:bodyPr/>
          <a:lstStyle/>
          <a:p>
            <a:pPr marL="11113" indent="0">
              <a:lnSpc>
                <a:spcPct val="120000"/>
              </a:lnSpc>
              <a:spcBef>
                <a:spcPts val="600"/>
              </a:spcBef>
            </a:pPr>
            <a:r>
              <a:rPr lang="de-DE" dirty="0"/>
              <a:t>Diversi </a:t>
            </a:r>
            <a:r>
              <a:rPr lang="de-DE" dirty="0" err="1"/>
              <a:t>fattori</a:t>
            </a:r>
            <a:r>
              <a:rPr lang="de-DE" dirty="0"/>
              <a:t>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compromettere</a:t>
            </a:r>
            <a:r>
              <a:rPr lang="de-DE" dirty="0"/>
              <a:t> la prevenzione e il controllo delle HAI e portare a un aumento delle infezioni, come la pandemia di COVID 19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E18989-D83D-D84B-9B82-77F94AA41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142818"/>
            <a:ext cx="5879794" cy="2564243"/>
          </a:xfrm>
          <a:prstGeom prst="rect">
            <a:avLst/>
          </a:prstGeom>
        </p:spPr>
      </p:pic>
      <p:sp>
        <p:nvSpPr>
          <p:cNvPr id="7" name="TextBox 29">
            <a:extLst>
              <a:ext uri="{FF2B5EF4-FFF2-40B4-BE49-F238E27FC236}">
                <a16:creationId xmlns:a16="http://schemas.microsoft.com/office/drawing/2014/main" id="{D2728B67-38F1-7A4C-8AE3-BE3762F736BF}"/>
              </a:ext>
            </a:extLst>
          </p:cNvPr>
          <p:cNvSpPr txBox="1"/>
          <p:nvPr/>
        </p:nvSpPr>
        <p:spPr>
          <a:xfrm>
            <a:off x="5724128" y="5726453"/>
            <a:ext cx="258452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Weiner-Lastinger, 2021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AB7B391-30BE-45C2-8F6E-0415C8606D9E}"/>
              </a:ext>
            </a:extLst>
          </p:cNvPr>
          <p:cNvCxnSpPr/>
          <p:nvPr/>
        </p:nvCxnSpPr>
        <p:spPr bwMode="auto">
          <a:xfrm flipH="1" flipV="1">
            <a:off x="6409765" y="5567082"/>
            <a:ext cx="34443" cy="2438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7F87825-D1B8-4B3F-B1F1-02941A874091}"/>
              </a:ext>
            </a:extLst>
          </p:cNvPr>
          <p:cNvSpPr txBox="1"/>
          <p:nvPr/>
        </p:nvSpPr>
        <p:spPr>
          <a:xfrm rot="21213483">
            <a:off x="7357981" y="3818344"/>
            <a:ext cx="1677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chiaro 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Aumento di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Infezioni ematiche associate al catetere venoso</a:t>
            </a:r>
            <a:endParaRPr lang="en-US" sz="1800" b="1" dirty="0"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45513A-6FCE-C64F-89F1-0CBC7645BC42}"/>
              </a:ext>
            </a:extLst>
          </p:cNvPr>
          <p:cNvSpPr/>
          <p:nvPr/>
        </p:nvSpPr>
        <p:spPr bwMode="auto">
          <a:xfrm>
            <a:off x="3683353" y="3466325"/>
            <a:ext cx="867219" cy="2240736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14B40C-1009-1846-94D0-00BCF182AB1C}"/>
              </a:ext>
            </a:extLst>
          </p:cNvPr>
          <p:cNvSpPr>
            <a:spLocks/>
          </p:cNvSpPr>
          <p:nvPr/>
        </p:nvSpPr>
        <p:spPr bwMode="auto">
          <a:xfrm>
            <a:off x="4550572" y="5066261"/>
            <a:ext cx="2624622" cy="640800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5521044-1BE2-FB40-B702-7AC5D8B9E43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64862" y="3645024"/>
            <a:ext cx="61598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2857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HAI </a:t>
            </a:r>
            <a:r>
              <a:rPr lang="de-DE"/>
              <a:t>in Svizzera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13687-3D5B-BE46-92EB-8A99C0FF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3026470"/>
          </a:xfrm>
        </p:spPr>
        <p:txBody>
          <a:bodyPr/>
          <a:lstStyle/>
          <a:p>
            <a:r>
              <a:rPr lang="de-DE" b="1" dirty="0"/>
              <a:t>5,9% dei pazienti ospedalieri colpiti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Circa 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70.000 casi all'anno </a:t>
            </a:r>
            <a:r>
              <a:rPr lang="de-DE" kern="1200" baseline="30000" dirty="0">
                <a:latin typeface="Arial" charset="0"/>
                <a:ea typeface="+mn-ea"/>
                <a:cs typeface="+mn-cs"/>
              </a:rPr>
              <a:t>1</a:t>
            </a:r>
            <a:endParaRPr lang="de-DE" kern="1200" cap="small" dirty="0">
              <a:latin typeface="Arial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kern="1200" dirty="0">
                <a:latin typeface="Arial" charset="0"/>
                <a:ea typeface="+mn-ea"/>
                <a:cs typeface="+mn-cs"/>
              </a:rPr>
              <a:t>Costi </a:t>
            </a:r>
            <a:r>
              <a:rPr lang="de-DE" kern="1200" dirty="0">
                <a:latin typeface="Arial" charset="0"/>
              </a:rPr>
              <a:t>annuali </a:t>
            </a:r>
            <a:r>
              <a:rPr lang="de-DE" dirty="0"/>
              <a:t>700-800 milioni di CHF </a:t>
            </a:r>
            <a:br>
              <a:rPr lang="de-DE" dirty="0"/>
            </a:br>
            <a:r>
              <a:rPr lang="de-DE" dirty="0"/>
              <a:t>(CHF 12 000 per HAI)</a:t>
            </a:r>
            <a:r>
              <a:rPr lang="de-DE" baseline="30000" dirty="0"/>
              <a:t>2</a:t>
            </a:r>
          </a:p>
          <a:p>
            <a:pPr marL="0" indent="0">
              <a:spcBef>
                <a:spcPts val="3200"/>
              </a:spcBef>
            </a:pPr>
            <a:r>
              <a:rPr lang="en-US" sz="3200" b="1" dirty="0">
                <a:solidFill>
                  <a:srgbClr val="FF0000"/>
                </a:solidFill>
              </a:rPr>
              <a:t>Il 35-55% delle infezioni nosocomiali </a:t>
            </a:r>
            <a:r>
              <a:rPr lang="en-US" sz="3200" b="1" dirty="0" err="1">
                <a:solidFill>
                  <a:srgbClr val="FF0000"/>
                </a:solidFill>
              </a:rPr>
              <a:t>sono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prevenibili</a:t>
            </a:r>
            <a:r>
              <a:rPr lang="en-US" sz="3200" dirty="0">
                <a:solidFill>
                  <a:schemeClr val="bg2"/>
                </a:solidFill>
              </a:rPr>
              <a:t>!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6</a:t>
            </a:fld>
            <a:endParaRPr lang="de-DE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B7CF1C3F-804C-E245-8DA0-5FA4B66E8127}"/>
              </a:ext>
            </a:extLst>
          </p:cNvPr>
          <p:cNvSpPr txBox="1"/>
          <p:nvPr/>
        </p:nvSpPr>
        <p:spPr>
          <a:xfrm>
            <a:off x="1195388" y="5517232"/>
            <a:ext cx="38884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000" dirty="0" err="1">
                <a:solidFill>
                  <a:schemeClr val="bg2"/>
                </a:solidFill>
              </a:rPr>
              <a:t> Zingg </a:t>
            </a:r>
            <a:r>
              <a:rPr lang="en-US" sz="1000" dirty="0">
                <a:solidFill>
                  <a:schemeClr val="bg2"/>
                </a:solidFill>
              </a:rPr>
              <a:t>et al</a:t>
            </a:r>
            <a:r>
              <a:rPr lang="en-US" sz="1000">
                <a:solidFill>
                  <a:schemeClr val="bg2"/>
                </a:solidFill>
              </a:rPr>
              <a:t>, 2019</a:t>
            </a:r>
            <a:endParaRPr lang="de-DE" sz="1000" cap="small" dirty="0">
              <a:solidFill>
                <a:schemeClr val="bg2"/>
              </a:solidFill>
            </a:endParaRPr>
          </a:p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000" dirty="0">
                <a:solidFill>
                  <a:schemeClr val="bg2"/>
                </a:solidFill>
              </a:rPr>
              <a:t> BAG Swiss PPS 2017 costi e mortalità, 2020</a:t>
            </a:r>
          </a:p>
          <a:p>
            <a:r>
              <a:rPr lang="en-US" sz="1000" baseline="30000">
                <a:solidFill>
                  <a:schemeClr val="bg2"/>
                </a:solidFill>
              </a:rPr>
              <a:t>3</a:t>
            </a:r>
            <a:r>
              <a:rPr lang="en-US" sz="1000">
                <a:solidFill>
                  <a:schemeClr val="bg2"/>
                </a:solidFill>
              </a:rPr>
              <a:t> Schreiber </a:t>
            </a:r>
            <a:r>
              <a:rPr lang="en-US" sz="1000" dirty="0">
                <a:solidFill>
                  <a:schemeClr val="bg2"/>
                </a:solidFill>
              </a:rPr>
              <a:t>PW</a:t>
            </a:r>
            <a:r>
              <a:rPr lang="en-US" sz="1000">
                <a:solidFill>
                  <a:schemeClr val="bg2"/>
                </a:solidFill>
              </a:rPr>
              <a:t>, 2018</a:t>
            </a:r>
            <a:endParaRPr lang="en-US" sz="1000" dirty="0">
              <a:solidFill>
                <a:schemeClr val="bg2"/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C8222403-0794-B441-B92F-62A8779195CF}"/>
              </a:ext>
            </a:extLst>
          </p:cNvPr>
          <p:cNvSpPr txBox="1"/>
          <p:nvPr/>
        </p:nvSpPr>
        <p:spPr>
          <a:xfrm>
            <a:off x="7617620" y="4149080"/>
            <a:ext cx="410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30000" dirty="0">
                <a:solidFill>
                  <a:srgbClr val="FF2600"/>
                </a:solidFill>
              </a:rPr>
              <a:t>3</a:t>
            </a:r>
            <a:endParaRPr lang="en-US" sz="2000"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E6526F44-CF16-4C00-8FF6-64124CF2B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2509"/>
              </p:ext>
            </p:extLst>
          </p:nvPr>
        </p:nvGraphicFramePr>
        <p:xfrm>
          <a:off x="2902908" y="2323675"/>
          <a:ext cx="3968405" cy="319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Le infezioni post-operatorie della ferita sono le </a:t>
            </a:r>
            <a:br>
              <a:rPr lang="de-DE" sz="2000" dirty="0"/>
            </a:br>
            <a:r>
              <a:rPr lang="de-DE" sz="2000" dirty="0"/>
              <a:t>il tipo più comune di HAI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7</a:t>
            </a:fld>
            <a:endParaRPr lang="de-DE"/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12FDC474-B3C6-6341-AE56-7E29CAB46433}"/>
              </a:ext>
            </a:extLst>
          </p:cNvPr>
          <p:cNvSpPr txBox="1"/>
          <p:nvPr/>
        </p:nvSpPr>
        <p:spPr>
          <a:xfrm>
            <a:off x="6542908" y="2527194"/>
            <a:ext cx="23495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cs typeface="Segoe UI"/>
              </a:rPr>
              <a:t>Infezioni</a:t>
            </a:r>
            <a:r>
              <a:rPr lang="en-US" sz="1600" b="1" dirty="0">
                <a:cs typeface="Segoe UI"/>
              </a:rPr>
              <a:t> del </a:t>
            </a:r>
            <a:r>
              <a:rPr lang="en-US" sz="1600" b="1" dirty="0" err="1">
                <a:cs typeface="Segoe UI"/>
              </a:rPr>
              <a:t>sito</a:t>
            </a:r>
            <a:r>
              <a:rPr lang="en-US" sz="1600" b="1" dirty="0">
                <a:cs typeface="Segoe UI"/>
              </a:rPr>
              <a:t> </a:t>
            </a:r>
            <a:r>
              <a:rPr lang="en-US" sz="1600" b="1" dirty="0" err="1">
                <a:cs typeface="Segoe UI"/>
              </a:rPr>
              <a:t>chirurgico</a:t>
            </a:r>
            <a:r>
              <a:rPr lang="en-US" sz="1600" b="1" dirty="0">
                <a:cs typeface="Segoe UI"/>
              </a:rPr>
              <a:t> </a:t>
            </a:r>
            <a:endParaRPr lang="en-US" sz="1600" b="1" dirty="0"/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EF20E615-CBD2-0741-BA14-03302520FE71}"/>
              </a:ext>
            </a:extLst>
          </p:cNvPr>
          <p:cNvSpPr txBox="1"/>
          <p:nvPr/>
        </p:nvSpPr>
        <p:spPr>
          <a:xfrm>
            <a:off x="6547725" y="4941168"/>
            <a:ext cx="2632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cs typeface="Segoe UI"/>
              </a:rPr>
              <a:t>Infezioni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delle</a:t>
            </a:r>
            <a:r>
              <a:rPr lang="en-US" sz="1600" dirty="0">
                <a:cs typeface="Segoe UI"/>
              </a:rPr>
              <a:t> vie </a:t>
            </a:r>
            <a:r>
              <a:rPr lang="en-US" sz="1600" dirty="0" err="1">
                <a:cs typeface="Segoe UI"/>
              </a:rPr>
              <a:t>respiratorie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inferiori</a:t>
            </a:r>
            <a:endParaRPr lang="en-US" sz="1600" dirty="0"/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0E708EC9-A348-C444-872A-E1D6558158D0}"/>
              </a:ext>
            </a:extLst>
          </p:cNvPr>
          <p:cNvSpPr txBox="1"/>
          <p:nvPr/>
        </p:nvSpPr>
        <p:spPr>
          <a:xfrm>
            <a:off x="2771800" y="5520485"/>
            <a:ext cx="30284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Infezioni del tratto urinario</a:t>
            </a:r>
            <a:br>
              <a:rPr lang="en-US" sz="1600">
                <a:cs typeface="Segoe UI"/>
              </a:rPr>
            </a:br>
            <a:r>
              <a:rPr lang="en-US" sz="1600">
                <a:cs typeface="Segoe UI"/>
              </a:rPr>
              <a:t>(spesso associato a cateteri vescicali)</a:t>
            </a:r>
            <a:endParaRPr lang="en-US" sz="1600" dirty="0"/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668D60D7-0455-CF46-BE84-1385C40DF06F}"/>
              </a:ext>
            </a:extLst>
          </p:cNvPr>
          <p:cNvSpPr txBox="1"/>
          <p:nvPr/>
        </p:nvSpPr>
        <p:spPr>
          <a:xfrm>
            <a:off x="930874" y="4084008"/>
            <a:ext cx="27364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cs typeface="Segoe UI"/>
              </a:rPr>
              <a:t>Infezioni</a:t>
            </a:r>
            <a:r>
              <a:rPr lang="en-US" sz="1600" dirty="0">
                <a:cs typeface="Segoe UI"/>
              </a:rPr>
              <a:t> del </a:t>
            </a:r>
            <a:r>
              <a:rPr lang="en-US" sz="1600" dirty="0" err="1">
                <a:cs typeface="Segoe UI"/>
              </a:rPr>
              <a:t>flusso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sanguigno</a:t>
            </a:r>
            <a:r>
              <a:rPr lang="en-US" sz="1600" dirty="0">
                <a:cs typeface="Segoe UI"/>
              </a:rPr>
              <a:t> (per lo </a:t>
            </a:r>
            <a:r>
              <a:rPr lang="en-US" sz="1600" dirty="0" err="1">
                <a:cs typeface="Segoe UI"/>
              </a:rPr>
              <a:t>più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associato</a:t>
            </a:r>
            <a:r>
              <a:rPr lang="en-US" sz="1600" dirty="0">
                <a:cs typeface="Segoe UI"/>
              </a:rPr>
              <a:t> a </a:t>
            </a:r>
            <a:r>
              <a:rPr lang="en-US" sz="1600" dirty="0" err="1">
                <a:cs typeface="Segoe UI"/>
              </a:rPr>
              <a:t>cateteri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venosi</a:t>
            </a:r>
            <a:r>
              <a:rPr lang="en-US" sz="1600" dirty="0">
                <a:cs typeface="Segoe UI"/>
              </a:rPr>
              <a:t>)</a:t>
            </a:r>
            <a:endParaRPr lang="en-US" sz="1600" dirty="0"/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F89C28A1-AADF-7B49-B134-FCFB18D9A611}"/>
              </a:ext>
            </a:extLst>
          </p:cNvPr>
          <p:cNvSpPr txBox="1"/>
          <p:nvPr/>
        </p:nvSpPr>
        <p:spPr>
          <a:xfrm>
            <a:off x="5994445" y="252719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Segoe UI"/>
              </a:rPr>
              <a:t>29%</a:t>
            </a:r>
            <a:endParaRPr lang="en-US" sz="1600" b="1" dirty="0"/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3BF44B53-55D6-3D4E-AE4D-F3E43A0875A6}"/>
              </a:ext>
            </a:extLst>
          </p:cNvPr>
          <p:cNvSpPr txBox="1"/>
          <p:nvPr/>
        </p:nvSpPr>
        <p:spPr>
          <a:xfrm>
            <a:off x="5976551" y="4941168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18%</a:t>
            </a:r>
            <a:endParaRPr lang="en-US" sz="1600" dirty="0"/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28CCC4C-CACA-CF4D-B921-D267073591C5}"/>
              </a:ext>
            </a:extLst>
          </p:cNvPr>
          <p:cNvSpPr txBox="1"/>
          <p:nvPr/>
        </p:nvSpPr>
        <p:spPr>
          <a:xfrm>
            <a:off x="3482854" y="5178417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15%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C1124073-A881-204C-B7DD-1A1333F9B354}"/>
              </a:ext>
            </a:extLst>
          </p:cNvPr>
          <p:cNvSpPr txBox="1"/>
          <p:nvPr/>
        </p:nvSpPr>
        <p:spPr>
          <a:xfrm>
            <a:off x="2771800" y="3882761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13%</a:t>
            </a:r>
            <a:endParaRPr lang="en-US" sz="1600" dirty="0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87BA9994-5FB2-6F49-B621-D63739ADF19F}"/>
              </a:ext>
            </a:extLst>
          </p:cNvPr>
          <p:cNvSpPr txBox="1"/>
          <p:nvPr/>
        </p:nvSpPr>
        <p:spPr>
          <a:xfrm>
            <a:off x="2267744" y="2854834"/>
            <a:ext cx="9584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altro</a:t>
            </a:r>
            <a:endParaRPr lang="en-US" sz="1600" dirty="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CDEDC204-33B3-414C-8A41-5797D9925F5E}"/>
              </a:ext>
            </a:extLst>
          </p:cNvPr>
          <p:cNvSpPr txBox="1"/>
          <p:nvPr/>
        </p:nvSpPr>
        <p:spPr>
          <a:xfrm>
            <a:off x="2987824" y="285483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25%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3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Conseguenze di HAI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8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5114CF6-87D8-D24B-A916-A3E8FE290D7C}"/>
              </a:ext>
            </a:extLst>
          </p:cNvPr>
          <p:cNvGrpSpPr/>
          <p:nvPr/>
        </p:nvGrpSpPr>
        <p:grpSpPr>
          <a:xfrm>
            <a:off x="3508879" y="2187338"/>
            <a:ext cx="3168352" cy="3168352"/>
            <a:chOff x="3508879" y="2187338"/>
            <a:chExt cx="3168352" cy="3168352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EA942BD-9A36-924E-8903-D0CC5629C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9706" t="6074" r="29901" b="6128"/>
            <a:stretch/>
          </p:blipFill>
          <p:spPr>
            <a:xfrm>
              <a:off x="3652895" y="2331354"/>
              <a:ext cx="2880320" cy="2880320"/>
            </a:xfrm>
            <a:prstGeom prst="rect">
              <a:avLst/>
            </a:prstGeom>
          </p:spPr>
        </p:pic>
        <p:sp>
          <p:nvSpPr>
            <p:cNvPr id="6" name="Pfeil nach links und rechts 5">
              <a:extLst>
                <a:ext uri="{FF2B5EF4-FFF2-40B4-BE49-F238E27FC236}">
                  <a16:creationId xmlns:a16="http://schemas.microsoft.com/office/drawing/2014/main" id="{D7847E7B-DB6D-164B-BC3E-F3A32F67EE26}"/>
                </a:ext>
              </a:extLst>
            </p:cNvPr>
            <p:cNvSpPr/>
            <p:nvPr/>
          </p:nvSpPr>
          <p:spPr bwMode="auto">
            <a:xfrm>
              <a:off x="3508879" y="3653307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Pfeil nach links und rechts 6">
              <a:extLst>
                <a:ext uri="{FF2B5EF4-FFF2-40B4-BE49-F238E27FC236}">
                  <a16:creationId xmlns:a16="http://schemas.microsoft.com/office/drawing/2014/main" id="{9C60C858-1D1C-DE45-80BC-B7298DF1BF20}"/>
                </a:ext>
              </a:extLst>
            </p:cNvPr>
            <p:cNvSpPr/>
            <p:nvPr/>
          </p:nvSpPr>
          <p:spPr bwMode="auto">
            <a:xfrm rot="16200000">
              <a:off x="3520454" y="3663962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81721F-A84B-E946-84D2-6187750395A0}"/>
              </a:ext>
            </a:extLst>
          </p:cNvPr>
          <p:cNvSpPr txBox="1">
            <a:spLocks/>
          </p:cNvSpPr>
          <p:nvPr/>
        </p:nvSpPr>
        <p:spPr>
          <a:xfrm>
            <a:off x="1187624" y="2321585"/>
            <a:ext cx="2251043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+mn-lt"/>
                <a:ea typeface="+mn-lt"/>
                <a:cs typeface="+mn-lt"/>
              </a:defRPr>
            </a:lvl1pPr>
            <a:lvl2pPr marL="6858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err="1"/>
              <a:t>Decorso</a:t>
            </a:r>
            <a:r>
              <a:rPr lang="en-US" sz="1600" dirty="0"/>
              <a:t> </a:t>
            </a:r>
            <a:r>
              <a:rPr lang="en-US" sz="1600" dirty="0" err="1"/>
              <a:t>sfavorevole</a:t>
            </a:r>
            <a:endParaRPr lang="en-US" sz="1600" dirty="0">
              <a:highlight>
                <a:srgbClr val="FFFF00"/>
              </a:highlight>
            </a:endParaRPr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esigenze di trattamento aggiuntive</a:t>
            </a:r>
            <a:endParaRPr lang="en-US" sz="1600" b="0" dirty="0"/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soggiorno prolungato</a:t>
            </a:r>
            <a:endParaRPr lang="en-US" sz="1600" b="0" dirty="0"/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alto tasso di morte</a:t>
            </a:r>
            <a:endParaRPr lang="en-US" sz="1600" b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E76966-E703-A742-9865-D32F339D9487}"/>
              </a:ext>
            </a:extLst>
          </p:cNvPr>
          <p:cNvSpPr txBox="1">
            <a:spLocks/>
          </p:cNvSpPr>
          <p:nvPr/>
        </p:nvSpPr>
        <p:spPr>
          <a:xfrm>
            <a:off x="1187624" y="4293096"/>
            <a:ext cx="1728192" cy="918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ea typeface="+mn-lt"/>
                <a:cs typeface="+mn-lt"/>
              </a:rPr>
              <a:t>Ulteriore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diffusione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delle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infezioni</a:t>
            </a:r>
            <a:endParaRPr lang="en-US" sz="1600" b="1" dirty="0">
              <a:ea typeface="+mn-lt"/>
              <a:cs typeface="+mn-lt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9D5607D-4AB8-ED41-92B8-D6DB8B3A8A42}"/>
              </a:ext>
            </a:extLst>
          </p:cNvPr>
          <p:cNvSpPr txBox="1">
            <a:spLocks/>
          </p:cNvSpPr>
          <p:nvPr/>
        </p:nvSpPr>
        <p:spPr>
          <a:xfrm>
            <a:off x="6884481" y="3212977"/>
            <a:ext cx="150394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ea typeface="+mn-lt"/>
                <a:cs typeface="+mn-lt"/>
              </a:rPr>
              <a:t>Necessità</a:t>
            </a:r>
            <a:r>
              <a:rPr lang="en-US" sz="1600" b="1" dirty="0">
                <a:ea typeface="+mn-lt"/>
                <a:cs typeface="+mn-lt"/>
              </a:rPr>
              <a:t> di </a:t>
            </a:r>
            <a:r>
              <a:rPr lang="en-US" sz="1600" b="1" dirty="0" err="1">
                <a:ea typeface="+mn-lt"/>
                <a:cs typeface="+mn-lt"/>
              </a:rPr>
              <a:t>risorse</a:t>
            </a:r>
            <a:r>
              <a:rPr lang="en-US" sz="1600" b="1" dirty="0">
                <a:ea typeface="+mn-lt"/>
                <a:cs typeface="+mn-lt"/>
              </a:rPr>
              <a:t> notevolmente </a:t>
            </a:r>
            <a:r>
              <a:rPr lang="en-US" sz="1600" b="1" dirty="0" err="1">
                <a:ea typeface="+mn-lt"/>
                <a:cs typeface="+mn-lt"/>
              </a:rPr>
              <a:t>aumentati</a:t>
            </a:r>
            <a:endParaRPr lang="en-US" sz="16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52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>
                <a:ea typeface="+mj-lt"/>
                <a:cs typeface="+mj-lt"/>
              </a:rPr>
              <a:t>Requisiti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strutturali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minimi</a:t>
            </a:r>
            <a:r>
              <a:rPr lang="en-US" sz="3200" dirty="0">
                <a:ea typeface="+mj-lt"/>
                <a:cs typeface="+mj-lt"/>
              </a:rPr>
              <a:t> – </a:t>
            </a: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dove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cercare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77793"/>
      </p:ext>
    </p:extLst>
  </p:cSld>
  <p:clrMapOvr>
    <a:masterClrMapping/>
  </p:clrMapOvr>
</p:sld>
</file>

<file path=ppt/theme/theme1.xml><?xml version="1.0" encoding="utf-8"?>
<a:theme xmlns:a="http://schemas.openxmlformats.org/drawingml/2006/main" name="BAG_0_Praesentationsvorlage_manuell_d">
  <a:themeElements>
    <a:clrScheme name="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8AB9E"/>
      </a:accent2>
      <a:accent3>
        <a:srgbClr val="1BB2D9"/>
      </a:accent3>
      <a:accent4>
        <a:srgbClr val="066FA9"/>
      </a:accent4>
      <a:accent5>
        <a:srgbClr val="7E76B2"/>
      </a:accent5>
      <a:accent6>
        <a:srgbClr val="A89F41"/>
      </a:accent6>
      <a:hlink>
        <a:srgbClr val="2763FF"/>
      </a:hlink>
      <a:folHlink>
        <a:srgbClr val="989898"/>
      </a:folHlink>
    </a:clrScheme>
    <a:fontScheme name="BAG_0_Praesentationsvorlage_manuell_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G_0_Praesentationsvorlage_manuell_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G_0_Praesentationsvorlage_manuell_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svorlage_manuell_d_2013.potx" id="{6F77645E-42C6-4BB9-8D1D-EC999B62A1A6}" vid="{4CAA9D7D-3AD0-42C0-90B8-CD091D414D76}"/>
    </a:ext>
  </a:extLst>
</a:theme>
</file>

<file path=ppt/theme/theme2.xml><?xml version="1.0" encoding="utf-8"?>
<a:theme xmlns:a="http://schemas.openxmlformats.org/drawingml/2006/main" name="Leere Präsentation">
  <a:themeElements>
    <a:clrScheme name="BAG_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69D8E"/>
      </a:accent2>
      <a:accent3>
        <a:srgbClr val="19A0C0"/>
      </a:accent3>
      <a:accent4>
        <a:srgbClr val="054262"/>
      </a:accent4>
      <a:accent5>
        <a:srgbClr val="756C9F"/>
      </a:accent5>
      <a:accent6>
        <a:srgbClr val="A89F41"/>
      </a:accent6>
      <a:hlink>
        <a:srgbClr val="2763FF"/>
      </a:hlink>
      <a:folHlink>
        <a:srgbClr val="989898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SO">
    <a:dk1>
      <a:srgbClr val="000000"/>
    </a:dk1>
    <a:lt1>
      <a:srgbClr val="FFFFFF"/>
    </a:lt1>
    <a:dk2>
      <a:srgbClr val="000000"/>
    </a:dk2>
    <a:lt2>
      <a:srgbClr val="808080"/>
    </a:lt2>
    <a:accent1>
      <a:srgbClr val="D9D6CC"/>
    </a:accent1>
    <a:accent2>
      <a:srgbClr val="18AB9E"/>
    </a:accent2>
    <a:accent3>
      <a:srgbClr val="1BB2D9"/>
    </a:accent3>
    <a:accent4>
      <a:srgbClr val="066FA9"/>
    </a:accent4>
    <a:accent5>
      <a:srgbClr val="7E76B2"/>
    </a:accent5>
    <a:accent6>
      <a:srgbClr val="A89F41"/>
    </a:accent6>
    <a:hlink>
      <a:srgbClr val="2763FF"/>
    </a:hlink>
    <a:folHlink>
      <a:srgbClr val="98989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69359389839A49B26B065418E10AEB" ma:contentTypeVersion="12" ma:contentTypeDescription="Ein neues Dokument erstellen." ma:contentTypeScope="" ma:versionID="963607076ede04bbf8858fe26f9b3617">
  <xsd:schema xmlns:xsd="http://www.w3.org/2001/XMLSchema" xmlns:xs="http://www.w3.org/2001/XMLSchema" xmlns:p="http://schemas.microsoft.com/office/2006/metadata/properties" xmlns:ns2="d692c4af-a2bd-4280-9867-bd5976242ce1" xmlns:ns3="0f9e5da9-960b-4c20-afce-18f2cfbfc8b8" targetNamespace="http://schemas.microsoft.com/office/2006/metadata/properties" ma:root="true" ma:fieldsID="cbd9f1eb130ff5ceecc064c2afbf6f45" ns2:_="" ns3:_="">
    <xsd:import namespace="d692c4af-a2bd-4280-9867-bd5976242ce1"/>
    <xsd:import namespace="0f9e5da9-960b-4c20-afce-18f2cfbfc8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2c4af-a2bd-4280-9867-bd5976242c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e5da9-960b-4c20-afce-18f2cfbfc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A0DFE7-D5E4-49E1-BB7E-47226B7D2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B88CC-B55D-49C6-86F3-DCA57D1AA696}">
  <ds:schemaRefs>
    <ds:schemaRef ds:uri="d692c4af-a2bd-4280-9867-bd5976242ce1"/>
    <ds:schemaRef ds:uri="http://purl.org/dc/terms/"/>
    <ds:schemaRef ds:uri="http://purl.org/dc/elements/1.1/"/>
    <ds:schemaRef ds:uri="http://schemas.microsoft.com/office/2006/documentManagement/types"/>
    <ds:schemaRef ds:uri="0f9e5da9-960b-4c20-afce-18f2cfbfc8b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40147A-645A-4A7D-BECD-9098F8054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2c4af-a2bd-4280-9867-bd5976242ce1"/>
    <ds:schemaRef ds:uri="0f9e5da9-960b-4c20-afce-18f2cfbfc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Praesentationsvorlage_manuell_d</Template>
  <TotalTime>0</TotalTime>
  <Words>1560</Words>
  <Application>Microsoft Office PowerPoint</Application>
  <PresentationFormat>Bildschirmpräsentation (4:3)</PresentationFormat>
  <Paragraphs>186</Paragraphs>
  <Slides>28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Ink Free</vt:lpstr>
      <vt:lpstr>Symbol</vt:lpstr>
      <vt:lpstr>Times New Roman</vt:lpstr>
      <vt:lpstr>BAG_0_Praesentationsvorlage_manuell_d</vt:lpstr>
      <vt:lpstr>Leere Präsentation</vt:lpstr>
      <vt:lpstr>Requisiti strutturali minimi per la prevenzione e il controllo  delle infezioni associate all'assistenza sanitaria (HAI) negli ospedali acuti svizzeri   Nome Luogo, data</vt:lpstr>
      <vt:lpstr>Ampio sostegno ai requisiti strutturali minimi</vt:lpstr>
      <vt:lpstr>   Quando è stata l'ultima volta che ha pensato alle infezioni associate all'assistenza sanitaria?</vt:lpstr>
      <vt:lpstr>PowerPoint-Präsentation</vt:lpstr>
      <vt:lpstr>COVID-19 ha evidenziato l'importanza di standard elevati per la prevenzione e il controllo delle HAI</vt:lpstr>
      <vt:lpstr>HAI in Svizzera </vt:lpstr>
      <vt:lpstr>Le infezioni post-operatorie della ferita sono le  il tipo più comune di HAI</vt:lpstr>
      <vt:lpstr>Conseguenze di HAI</vt:lpstr>
      <vt:lpstr>   Requisiti strutturali minimi –  dove cercare?</vt:lpstr>
      <vt:lpstr>Linee guida europee (gruppo di esperti ECDC-SIGHT)</vt:lpstr>
      <vt:lpstr>Linee guida dell'Organizzazione Mondiale della Sanità (OMS)</vt:lpstr>
      <vt:lpstr>Il percorso verso i requisiti strutturali minimi  in Svizzera</vt:lpstr>
      <vt:lpstr>Una pietra miliare per la Svizzera!</vt:lpstr>
      <vt:lpstr>   Requisiti strutturali minimi –  cosa possono ottenere?</vt:lpstr>
      <vt:lpstr>Sorveglianza, prevenzione e controllo efficaci delle infezioni associate all'assistenza sanitaria</vt:lpstr>
      <vt:lpstr>7 Componenti chiave</vt:lpstr>
      <vt:lpstr>1. linee guida e direttive</vt:lpstr>
      <vt:lpstr>2. materiale e attrezzature</vt:lpstr>
      <vt:lpstr>3. organizzazione dell'igiene ospedaliera e del personale</vt:lpstr>
      <vt:lpstr>4. formazione orientata al compito</vt:lpstr>
      <vt:lpstr>5 Audit e monitoraggio</vt:lpstr>
      <vt:lpstr>6. sorveglianza e focolai</vt:lpstr>
      <vt:lpstr>7. interventi</vt:lpstr>
      <vt:lpstr>PowerPoint-Präsentation</vt:lpstr>
      <vt:lpstr>Fattori di successo</vt:lpstr>
      <vt:lpstr>PowerPoint-Präsentation</vt:lpstr>
      <vt:lpstr>Ulteriori informazioni sul sito web di Swissnoso</vt:lpstr>
      <vt:lpstr> Grazie mille!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ɶuvre stratégie NOSO</dc:title>
  <dc:creator>Ciullo Lydia BAG</dc:creator>
  <cp:keywords>, docId:5578B42034719E19AA20D5247E9A6461</cp:keywords>
  <cp:lastModifiedBy>Viktorija Rion</cp:lastModifiedBy>
  <cp:revision>471</cp:revision>
  <cp:lastPrinted>2022-06-09T12:34:45Z</cp:lastPrinted>
  <dcterms:created xsi:type="dcterms:W3CDTF">2018-02-07T09:38:05Z</dcterms:created>
  <dcterms:modified xsi:type="dcterms:W3CDTF">2022-06-09T12:35:48Z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0x0101003869359389839A49B26B065418E10AEB</vt:lpwstr>
  </property>
</Properties>
</file>