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 bookmarkIdSeed="2">
  <p:sldMasterIdLst>
    <p:sldMasterId id="2147483659" r:id="rId4"/>
  </p:sldMasterIdLst>
  <p:notesMasterIdLst>
    <p:notesMasterId r:id="rId60"/>
  </p:notesMasterIdLst>
  <p:handoutMasterIdLst>
    <p:handoutMasterId r:id="rId61"/>
  </p:handoutMasterIdLst>
  <p:sldIdLst>
    <p:sldId id="599" r:id="rId5"/>
    <p:sldId id="573" r:id="rId6"/>
    <p:sldId id="609" r:id="rId7"/>
    <p:sldId id="1544" r:id="rId8"/>
    <p:sldId id="1487" r:id="rId9"/>
    <p:sldId id="1489" r:id="rId10"/>
    <p:sldId id="1494" r:id="rId11"/>
    <p:sldId id="1499" r:id="rId12"/>
    <p:sldId id="1503" r:id="rId13"/>
    <p:sldId id="1545" r:id="rId14"/>
    <p:sldId id="600" r:id="rId15"/>
    <p:sldId id="574" r:id="rId16"/>
    <p:sldId id="524" r:id="rId17"/>
    <p:sldId id="525" r:id="rId18"/>
    <p:sldId id="1546" r:id="rId19"/>
    <p:sldId id="1548" r:id="rId20"/>
    <p:sldId id="1547" r:id="rId21"/>
    <p:sldId id="1550" r:id="rId22"/>
    <p:sldId id="1549" r:id="rId23"/>
    <p:sldId id="576" r:id="rId24"/>
    <p:sldId id="465" r:id="rId25"/>
    <p:sldId id="466" r:id="rId26"/>
    <p:sldId id="512" r:id="rId27"/>
    <p:sldId id="577" r:id="rId28"/>
    <p:sldId id="544" r:id="rId29"/>
    <p:sldId id="1551" r:id="rId30"/>
    <p:sldId id="578" r:id="rId31"/>
    <p:sldId id="579" r:id="rId32"/>
    <p:sldId id="580" r:id="rId33"/>
    <p:sldId id="581" r:id="rId34"/>
    <p:sldId id="582" r:id="rId35"/>
    <p:sldId id="583" r:id="rId36"/>
    <p:sldId id="521" r:id="rId37"/>
    <p:sldId id="430" r:id="rId38"/>
    <p:sldId id="384" r:id="rId39"/>
    <p:sldId id="377" r:id="rId40"/>
    <p:sldId id="379" r:id="rId41"/>
    <p:sldId id="378" r:id="rId42"/>
    <p:sldId id="431" r:id="rId43"/>
    <p:sldId id="569" r:id="rId44"/>
    <p:sldId id="568" r:id="rId45"/>
    <p:sldId id="591" r:id="rId46"/>
    <p:sldId id="317" r:id="rId47"/>
    <p:sldId id="563" r:id="rId48"/>
    <p:sldId id="319" r:id="rId49"/>
    <p:sldId id="330" r:id="rId50"/>
    <p:sldId id="564" r:id="rId51"/>
    <p:sldId id="321" r:id="rId52"/>
    <p:sldId id="435" r:id="rId53"/>
    <p:sldId id="565" r:id="rId54"/>
    <p:sldId id="440" r:id="rId55"/>
    <p:sldId id="566" r:id="rId56"/>
    <p:sldId id="570" r:id="rId57"/>
    <p:sldId id="572" r:id="rId58"/>
    <p:sldId id="278" r:id="rId5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7A0339-3E09-3249-40D9-65F16B06F836}" name="Viktorija Rion" initials="VR" userId="S::viktorija.rion@swissnoso.ch::a6a4cef7-0a3e-42de-8140-c177adbba8c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66"/>
    <a:srgbClr val="339933"/>
    <a:srgbClr val="008080"/>
    <a:srgbClr val="FFFF99"/>
    <a:srgbClr val="FFFF66"/>
    <a:srgbClr val="FF9900"/>
    <a:srgbClr val="EBF6DE"/>
    <a:srgbClr val="ED5E41"/>
    <a:srgbClr val="66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05AD03-9AE4-43CB-A07A-80DAF732F056}" v="613" dt="2023-03-21T11:48:48.942"/>
  </p1510:revLst>
</p1510:revInfo>
</file>

<file path=ppt/tableStyles.xml><?xml version="1.0" encoding="utf-8"?>
<a:tblStyleLst xmlns:a="http://schemas.openxmlformats.org/drawingml/2006/main" def="{073C02FF-8A86-4AF8-A239-B4A578565F30}">
  <a:tblStyle styleId="{073C02FF-8A86-4AF8-A239-B4A578565F3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6416" autoAdjust="0"/>
  </p:normalViewPr>
  <p:slideViewPr>
    <p:cSldViewPr>
      <p:cViewPr varScale="1">
        <p:scale>
          <a:sx n="152" d="100"/>
          <a:sy n="152" d="100"/>
        </p:scale>
        <p:origin x="144" y="3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21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20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68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ki Metsini" userId="09e372d7-203d-4415-85b2-bb0b22669879" providerId="ADAL" clId="{A705AD03-9AE4-43CB-A07A-80DAF732F056}"/>
    <pc:docChg chg="undo custSel addSld delSld modSld">
      <pc:chgData name="Aliki Metsini" userId="09e372d7-203d-4415-85b2-bb0b22669879" providerId="ADAL" clId="{A705AD03-9AE4-43CB-A07A-80DAF732F056}" dt="2023-03-21T14:38:47.464" v="2158" actId="47"/>
      <pc:docMkLst>
        <pc:docMk/>
      </pc:docMkLst>
      <pc:sldChg chg="addSp delSp modSp del mod setBg">
        <pc:chgData name="Aliki Metsini" userId="09e372d7-203d-4415-85b2-bb0b22669879" providerId="ADAL" clId="{A705AD03-9AE4-43CB-A07A-80DAF732F056}" dt="2023-03-21T09:55:26.985" v="21" actId="47"/>
        <pc:sldMkLst>
          <pc:docMk/>
          <pc:sldMk cId="2957507637" sldId="445"/>
        </pc:sldMkLst>
        <pc:spChg chg="add del">
          <ac:chgData name="Aliki Metsini" userId="09e372d7-203d-4415-85b2-bb0b22669879" providerId="ADAL" clId="{A705AD03-9AE4-43CB-A07A-80DAF732F056}" dt="2023-03-21T09:54:52.544" v="18" actId="26606"/>
          <ac:spMkLst>
            <pc:docMk/>
            <pc:sldMk cId="2957507637" sldId="445"/>
            <ac:spMk id="124" creationId="{8D70B121-56F4-4848-B38B-182089D909FA}"/>
          </ac:spMkLst>
        </pc:spChg>
        <pc:spChg chg="mod">
          <ac:chgData name="Aliki Metsini" userId="09e372d7-203d-4415-85b2-bb0b22669879" providerId="ADAL" clId="{A705AD03-9AE4-43CB-A07A-80DAF732F056}" dt="2023-03-21T09:54:52.544" v="18" actId="26606"/>
          <ac:spMkLst>
            <pc:docMk/>
            <pc:sldMk cId="2957507637" sldId="445"/>
            <ac:spMk id="181" creationId="{00000000-0000-0000-0000-000000000000}"/>
          </ac:spMkLst>
        </pc:spChg>
        <pc:spChg chg="mod">
          <ac:chgData name="Aliki Metsini" userId="09e372d7-203d-4415-85b2-bb0b22669879" providerId="ADAL" clId="{A705AD03-9AE4-43CB-A07A-80DAF732F056}" dt="2023-03-21T09:54:52.544" v="18" actId="26606"/>
          <ac:spMkLst>
            <pc:docMk/>
            <pc:sldMk cId="2957507637" sldId="445"/>
            <ac:spMk id="183" creationId="{00000000-0000-0000-0000-000000000000}"/>
          </ac:spMkLst>
        </pc:spChg>
        <pc:spChg chg="add del">
          <ac:chgData name="Aliki Metsini" userId="09e372d7-203d-4415-85b2-bb0b22669879" providerId="ADAL" clId="{A705AD03-9AE4-43CB-A07A-80DAF732F056}" dt="2023-03-21T09:54:52.544" v="18" actId="26606"/>
          <ac:spMkLst>
            <pc:docMk/>
            <pc:sldMk cId="2957507637" sldId="445"/>
            <ac:spMk id="186" creationId="{04812C46-200A-4DEB-A05E-3ED6C68C2387}"/>
          </ac:spMkLst>
        </pc:spChg>
        <pc:spChg chg="add del">
          <ac:chgData name="Aliki Metsini" userId="09e372d7-203d-4415-85b2-bb0b22669879" providerId="ADAL" clId="{A705AD03-9AE4-43CB-A07A-80DAF732F056}" dt="2023-03-21T09:53:10.694" v="12" actId="26606"/>
          <ac:spMkLst>
            <pc:docMk/>
            <pc:sldMk cId="2957507637" sldId="445"/>
            <ac:spMk id="188" creationId="{09588DA8-065E-4F6F-8EFD-43104AB2E0CF}"/>
          </ac:spMkLst>
        </pc:spChg>
        <pc:spChg chg="add del">
          <ac:chgData name="Aliki Metsini" userId="09e372d7-203d-4415-85b2-bb0b22669879" providerId="ADAL" clId="{A705AD03-9AE4-43CB-A07A-80DAF732F056}" dt="2023-03-21T09:53:32.303" v="14" actId="26606"/>
          <ac:spMkLst>
            <pc:docMk/>
            <pc:sldMk cId="2957507637" sldId="445"/>
            <ac:spMk id="189" creationId="{E51BA4DF-2BD4-4EC2-B1DB-B27C8AC71864}"/>
          </ac:spMkLst>
        </pc:spChg>
        <pc:spChg chg="add del">
          <ac:chgData name="Aliki Metsini" userId="09e372d7-203d-4415-85b2-bb0b22669879" providerId="ADAL" clId="{A705AD03-9AE4-43CB-A07A-80DAF732F056}" dt="2023-03-21T09:53:10.694" v="12" actId="26606"/>
          <ac:spMkLst>
            <pc:docMk/>
            <pc:sldMk cId="2957507637" sldId="445"/>
            <ac:spMk id="190" creationId="{C4285719-470E-454C-AF62-8323075F1F5B}"/>
          </ac:spMkLst>
        </pc:spChg>
        <pc:spChg chg="add del">
          <ac:chgData name="Aliki Metsini" userId="09e372d7-203d-4415-85b2-bb0b22669879" providerId="ADAL" clId="{A705AD03-9AE4-43CB-A07A-80DAF732F056}" dt="2023-03-21T09:54:51.824" v="17" actId="26606"/>
          <ac:spMkLst>
            <pc:docMk/>
            <pc:sldMk cId="2957507637" sldId="445"/>
            <ac:spMk id="191" creationId="{D1D34770-47A8-402C-AF23-2B653F2D88C1}"/>
          </ac:spMkLst>
        </pc:spChg>
        <pc:spChg chg="add del">
          <ac:chgData name="Aliki Metsini" userId="09e372d7-203d-4415-85b2-bb0b22669879" providerId="ADAL" clId="{A705AD03-9AE4-43CB-A07A-80DAF732F056}" dt="2023-03-21T09:53:10.694" v="12" actId="26606"/>
          <ac:spMkLst>
            <pc:docMk/>
            <pc:sldMk cId="2957507637" sldId="445"/>
            <ac:spMk id="192" creationId="{CD9FE4EF-C4D8-49A0-B2FF-81D8DB7D8A24}"/>
          </ac:spMkLst>
        </pc:spChg>
        <pc:spChg chg="add del">
          <ac:chgData name="Aliki Metsini" userId="09e372d7-203d-4415-85b2-bb0b22669879" providerId="ADAL" clId="{A705AD03-9AE4-43CB-A07A-80DAF732F056}" dt="2023-03-21T09:53:10.694" v="12" actId="26606"/>
          <ac:spMkLst>
            <pc:docMk/>
            <pc:sldMk cId="2957507637" sldId="445"/>
            <ac:spMk id="194" creationId="{4300840D-0A0B-4512-BACA-B439D5B9C57C}"/>
          </ac:spMkLst>
        </pc:spChg>
        <pc:spChg chg="add del">
          <ac:chgData name="Aliki Metsini" userId="09e372d7-203d-4415-85b2-bb0b22669879" providerId="ADAL" clId="{A705AD03-9AE4-43CB-A07A-80DAF732F056}" dt="2023-03-21T09:53:10.694" v="12" actId="26606"/>
          <ac:spMkLst>
            <pc:docMk/>
            <pc:sldMk cId="2957507637" sldId="445"/>
            <ac:spMk id="196" creationId="{D2B78728-A580-49A7-84F9-6EF6F583ADE0}"/>
          </ac:spMkLst>
        </pc:spChg>
        <pc:spChg chg="add del">
          <ac:chgData name="Aliki Metsini" userId="09e372d7-203d-4415-85b2-bb0b22669879" providerId="ADAL" clId="{A705AD03-9AE4-43CB-A07A-80DAF732F056}" dt="2023-03-21T09:53:10.694" v="12" actId="26606"/>
          <ac:spMkLst>
            <pc:docMk/>
            <pc:sldMk cId="2957507637" sldId="445"/>
            <ac:spMk id="198" creationId="{38FAA1A1-D861-433F-88FA-1E9D6FD31D11}"/>
          </ac:spMkLst>
        </pc:spChg>
        <pc:spChg chg="add del">
          <ac:chgData name="Aliki Metsini" userId="09e372d7-203d-4415-85b2-bb0b22669879" providerId="ADAL" clId="{A705AD03-9AE4-43CB-A07A-80DAF732F056}" dt="2023-03-21T09:53:10.694" v="12" actId="26606"/>
          <ac:spMkLst>
            <pc:docMk/>
            <pc:sldMk cId="2957507637" sldId="445"/>
            <ac:spMk id="200" creationId="{8D71EDA1-87BF-4D5D-AB79-F346FD19278A}"/>
          </ac:spMkLst>
        </pc:spChg>
        <pc:picChg chg="add del">
          <ac:chgData name="Aliki Metsini" userId="09e372d7-203d-4415-85b2-bb0b22669879" providerId="ADAL" clId="{A705AD03-9AE4-43CB-A07A-80DAF732F056}" dt="2023-03-21T09:53:32.303" v="14" actId="26606"/>
          <ac:picMkLst>
            <pc:docMk/>
            <pc:sldMk cId="2957507637" sldId="445"/>
            <ac:picMk id="185" creationId="{975CA125-2E9C-C6CA-7F04-7CE99A594A7A}"/>
          </ac:picMkLst>
        </pc:picChg>
        <pc:picChg chg="add del mod ord">
          <ac:chgData name="Aliki Metsini" userId="09e372d7-203d-4415-85b2-bb0b22669879" providerId="ADAL" clId="{A705AD03-9AE4-43CB-A07A-80DAF732F056}" dt="2023-03-21T09:54:52.544" v="18" actId="26606"/>
          <ac:picMkLst>
            <pc:docMk/>
            <pc:sldMk cId="2957507637" sldId="445"/>
            <ac:picMk id="187" creationId="{44114573-4AD3-5F05-1D10-FB8DD75C5F3F}"/>
          </ac:picMkLst>
        </pc:picChg>
        <pc:cxnChg chg="add del">
          <ac:chgData name="Aliki Metsini" userId="09e372d7-203d-4415-85b2-bb0b22669879" providerId="ADAL" clId="{A705AD03-9AE4-43CB-A07A-80DAF732F056}" dt="2023-03-21T09:54:52.544" v="18" actId="26606"/>
          <ac:cxnSpMkLst>
            <pc:docMk/>
            <pc:sldMk cId="2957507637" sldId="445"/>
            <ac:cxnSpMk id="126" creationId="{2D72A2C9-F3CA-4216-8BAD-FA4C970C3C4E}"/>
          </ac:cxnSpMkLst>
        </pc:cxnChg>
      </pc:sldChg>
      <pc:sldChg chg="addSp delSp modSp del mod replTag delTag">
        <pc:chgData name="Aliki Metsini" userId="09e372d7-203d-4415-85b2-bb0b22669879" providerId="ADAL" clId="{A705AD03-9AE4-43CB-A07A-80DAF732F056}" dt="2023-03-21T09:55:49.629" v="2010" actId="47"/>
        <pc:sldMkLst>
          <pc:docMk/>
          <pc:sldMk cId="24939455" sldId="446"/>
        </pc:sldMkLst>
        <pc:spChg chg="del">
          <ac:chgData name="Aliki Metsini" userId="09e372d7-203d-4415-85b2-bb0b22669879" providerId="ADAL" clId="{A705AD03-9AE4-43CB-A07A-80DAF732F056}" dt="2023-03-21T09:55:27.576" v="41"/>
          <ac:spMkLst>
            <pc:docMk/>
            <pc:sldMk cId="24939455" sldId="446"/>
            <ac:spMk id="2" creationId="{8FF0A3AC-08E1-4DBC-AAF5-13276992EBC5}"/>
          </ac:spMkLst>
        </pc:spChg>
        <pc:spChg chg="del">
          <ac:chgData name="Aliki Metsini" userId="09e372d7-203d-4415-85b2-bb0b22669879" providerId="ADAL" clId="{A705AD03-9AE4-43CB-A07A-80DAF732F056}" dt="2023-03-21T09:55:27.580" v="43"/>
          <ac:spMkLst>
            <pc:docMk/>
            <pc:sldMk cId="24939455" sldId="446"/>
            <ac:spMk id="3" creationId="{4E017F44-27F8-497A-BEBF-590D4AFD1B35}"/>
          </ac:spMkLst>
        </pc:spChg>
        <pc:spChg chg="del">
          <ac:chgData name="Aliki Metsini" userId="09e372d7-203d-4415-85b2-bb0b22669879" providerId="ADAL" clId="{A705AD03-9AE4-43CB-A07A-80DAF732F056}" dt="2023-03-21T09:55:27.581" v="44"/>
          <ac:spMkLst>
            <pc:docMk/>
            <pc:sldMk cId="24939455" sldId="446"/>
            <ac:spMk id="4" creationId="{60BEA0FC-4A8C-42B8-BB28-FBCF7621FBB3}"/>
          </ac:spMkLst>
        </pc:spChg>
        <pc:spChg chg="del">
          <ac:chgData name="Aliki Metsini" userId="09e372d7-203d-4415-85b2-bb0b22669879" providerId="ADAL" clId="{A705AD03-9AE4-43CB-A07A-80DAF732F056}" dt="2023-03-21T09:55:27.585" v="46"/>
          <ac:spMkLst>
            <pc:docMk/>
            <pc:sldMk cId="24939455" sldId="446"/>
            <ac:spMk id="5" creationId="{8009ECDF-0528-4DBA-8B29-9769B4A76283}"/>
          </ac:spMkLst>
        </pc:spChg>
        <pc:spChg chg="del">
          <ac:chgData name="Aliki Metsini" userId="09e372d7-203d-4415-85b2-bb0b22669879" providerId="ADAL" clId="{A705AD03-9AE4-43CB-A07A-80DAF732F056}" dt="2023-03-21T09:55:27.590" v="48"/>
          <ac:spMkLst>
            <pc:docMk/>
            <pc:sldMk cId="24939455" sldId="446"/>
            <ac:spMk id="6" creationId="{D58333D3-9C38-4D30-834E-E21D53FEE6F2}"/>
          </ac:spMkLst>
        </pc:spChg>
        <pc:spChg chg="del">
          <ac:chgData name="Aliki Metsini" userId="09e372d7-203d-4415-85b2-bb0b22669879" providerId="ADAL" clId="{A705AD03-9AE4-43CB-A07A-80DAF732F056}" dt="2023-03-21T09:55:27.596" v="50"/>
          <ac:spMkLst>
            <pc:docMk/>
            <pc:sldMk cId="24939455" sldId="446"/>
            <ac:spMk id="7" creationId="{6F4B6FB4-81A7-4D03-8419-E834D00D756F}"/>
          </ac:spMkLst>
        </pc:spChg>
        <pc:spChg chg="del">
          <ac:chgData name="Aliki Metsini" userId="09e372d7-203d-4415-85b2-bb0b22669879" providerId="ADAL" clId="{A705AD03-9AE4-43CB-A07A-80DAF732F056}" dt="2023-03-21T09:55:27.601" v="52"/>
          <ac:spMkLst>
            <pc:docMk/>
            <pc:sldMk cId="24939455" sldId="446"/>
            <ac:spMk id="8" creationId="{B902ED07-E4DF-4A29-A16E-E00644A72CC3}"/>
          </ac:spMkLst>
        </pc:spChg>
        <pc:spChg chg="del">
          <ac:chgData name="Aliki Metsini" userId="09e372d7-203d-4415-85b2-bb0b22669879" providerId="ADAL" clId="{A705AD03-9AE4-43CB-A07A-80DAF732F056}" dt="2023-03-21T09:55:27.610" v="56"/>
          <ac:spMkLst>
            <pc:docMk/>
            <pc:sldMk cId="24939455" sldId="446"/>
            <ac:spMk id="10" creationId="{51026719-D764-4B62-8E1C-472EDB9E64D0}"/>
          </ac:spMkLst>
        </pc:spChg>
        <pc:spChg chg="del">
          <ac:chgData name="Aliki Metsini" userId="09e372d7-203d-4415-85b2-bb0b22669879" providerId="ADAL" clId="{A705AD03-9AE4-43CB-A07A-80DAF732F056}" dt="2023-03-21T09:55:27.619" v="60"/>
          <ac:spMkLst>
            <pc:docMk/>
            <pc:sldMk cId="24939455" sldId="446"/>
            <ac:spMk id="12" creationId="{EC4836C2-985D-4792-BB1D-D7456E4F0910}"/>
          </ac:spMkLst>
        </pc:spChg>
        <pc:spChg chg="del">
          <ac:chgData name="Aliki Metsini" userId="09e372d7-203d-4415-85b2-bb0b22669879" providerId="ADAL" clId="{A705AD03-9AE4-43CB-A07A-80DAF732F056}" dt="2023-03-21T09:55:27.627" v="64"/>
          <ac:spMkLst>
            <pc:docMk/>
            <pc:sldMk cId="24939455" sldId="446"/>
            <ac:spMk id="14" creationId="{0FBF2F06-573E-4A1F-9CC9-E43F5AC09662}"/>
          </ac:spMkLst>
        </pc:spChg>
        <pc:spChg chg="del">
          <ac:chgData name="Aliki Metsini" userId="09e372d7-203d-4415-85b2-bb0b22669879" providerId="ADAL" clId="{A705AD03-9AE4-43CB-A07A-80DAF732F056}" dt="2023-03-21T09:55:27.635" v="68"/>
          <ac:spMkLst>
            <pc:docMk/>
            <pc:sldMk cId="24939455" sldId="446"/>
            <ac:spMk id="16" creationId="{ACA109F6-400B-4520-973A-7BA8910668D9}"/>
          </ac:spMkLst>
        </pc:spChg>
        <pc:spChg chg="del">
          <ac:chgData name="Aliki Metsini" userId="09e372d7-203d-4415-85b2-bb0b22669879" providerId="ADAL" clId="{A705AD03-9AE4-43CB-A07A-80DAF732F056}" dt="2023-03-21T09:55:27.642" v="72"/>
          <ac:spMkLst>
            <pc:docMk/>
            <pc:sldMk cId="24939455" sldId="446"/>
            <ac:spMk id="18" creationId="{CA111DDC-BA5D-4B2F-BF23-1B42176C9EF9}"/>
          </ac:spMkLst>
        </pc:spChg>
        <pc:spChg chg="del">
          <ac:chgData name="Aliki Metsini" userId="09e372d7-203d-4415-85b2-bb0b22669879" providerId="ADAL" clId="{A705AD03-9AE4-43CB-A07A-80DAF732F056}" dt="2023-03-21T09:55:27.645" v="76"/>
          <ac:spMkLst>
            <pc:docMk/>
            <pc:sldMk cId="24939455" sldId="446"/>
            <ac:spMk id="20" creationId="{B0F0DF34-1ADD-4B1C-A8B4-ECC35FE7AD0F}"/>
          </ac:spMkLst>
        </pc:spChg>
        <pc:spChg chg="del">
          <ac:chgData name="Aliki Metsini" userId="09e372d7-203d-4415-85b2-bb0b22669879" providerId="ADAL" clId="{A705AD03-9AE4-43CB-A07A-80DAF732F056}" dt="2023-03-21T09:55:27.645" v="78"/>
          <ac:spMkLst>
            <pc:docMk/>
            <pc:sldMk cId="24939455" sldId="446"/>
            <ac:spMk id="28" creationId="{7BF56E03-035C-44F6-8B40-916D4F817DEC}"/>
          </ac:spMkLst>
        </pc:spChg>
        <pc:spChg chg="add mod modVis replST">
          <ac:chgData name="Aliki Metsini" userId="09e372d7-203d-4415-85b2-bb0b22669879" providerId="ADAL" clId="{A705AD03-9AE4-43CB-A07A-80DAF732F056}" dt="2023-03-21T09:55:29.212" v="178"/>
          <ac:spMkLst>
            <pc:docMk/>
            <pc:sldMk cId="24939455" sldId="446"/>
            <ac:spMk id="29" creationId="{5E8F1172-9E82-6868-5E7E-964E2996A45A}"/>
          </ac:spMkLst>
        </pc:spChg>
        <pc:spChg chg="del">
          <ac:chgData name="Aliki Metsini" userId="09e372d7-203d-4415-85b2-bb0b22669879" providerId="ADAL" clId="{A705AD03-9AE4-43CB-A07A-80DAF732F056}" dt="2023-03-21T09:55:27.646" v="79"/>
          <ac:spMkLst>
            <pc:docMk/>
            <pc:sldMk cId="24939455" sldId="446"/>
            <ac:spMk id="30" creationId="{BF5365C8-48FF-45E9-9BFC-B9BBEA14AC45}"/>
          </ac:spMkLst>
        </pc:spChg>
        <pc:spChg chg="del">
          <ac:chgData name="Aliki Metsini" userId="09e372d7-203d-4415-85b2-bb0b22669879" providerId="ADAL" clId="{A705AD03-9AE4-43CB-A07A-80DAF732F056}" dt="2023-03-21T09:55:27.646" v="81"/>
          <ac:spMkLst>
            <pc:docMk/>
            <pc:sldMk cId="24939455" sldId="446"/>
            <ac:spMk id="31" creationId="{8FF13F44-5BA3-4781-8B60-A5A4370C8320}"/>
          </ac:spMkLst>
        </pc:spChg>
        <pc:spChg chg="add mod modVis replST">
          <ac:chgData name="Aliki Metsini" userId="09e372d7-203d-4415-85b2-bb0b22669879" providerId="ADAL" clId="{A705AD03-9AE4-43CB-A07A-80DAF732F056}" dt="2023-03-21T09:55:29.278" v="237"/>
          <ac:spMkLst>
            <pc:docMk/>
            <pc:sldMk cId="24939455" sldId="446"/>
            <ac:spMk id="32" creationId="{377F89C7-A5E3-C17E-EF70-3561F5F487A2}"/>
          </ac:spMkLst>
        </pc:spChg>
        <pc:spChg chg="del">
          <ac:chgData name="Aliki Metsini" userId="09e372d7-203d-4415-85b2-bb0b22669879" providerId="ADAL" clId="{A705AD03-9AE4-43CB-A07A-80DAF732F056}" dt="2023-03-21T09:55:27.648" v="82"/>
          <ac:spMkLst>
            <pc:docMk/>
            <pc:sldMk cId="24939455" sldId="446"/>
            <ac:spMk id="33" creationId="{74E05222-7D44-40F3-9021-422304F5C69A}"/>
          </ac:spMkLst>
        </pc:spChg>
        <pc:spChg chg="del">
          <ac:chgData name="Aliki Metsini" userId="09e372d7-203d-4415-85b2-bb0b22669879" providerId="ADAL" clId="{A705AD03-9AE4-43CB-A07A-80DAF732F056}" dt="2023-03-21T09:55:27.649" v="84"/>
          <ac:spMkLst>
            <pc:docMk/>
            <pc:sldMk cId="24939455" sldId="446"/>
            <ac:spMk id="34" creationId="{373DFEAD-DC79-4F78-B33D-95B7A3983E68}"/>
          </ac:spMkLst>
        </pc:spChg>
        <pc:spChg chg="add mod modVis replST">
          <ac:chgData name="Aliki Metsini" userId="09e372d7-203d-4415-85b2-bb0b22669879" providerId="ADAL" clId="{A705AD03-9AE4-43CB-A07A-80DAF732F056}" dt="2023-03-21T09:55:29.327" v="264"/>
          <ac:spMkLst>
            <pc:docMk/>
            <pc:sldMk cId="24939455" sldId="446"/>
            <ac:spMk id="35" creationId="{D7CBFED6-DEAC-1574-DDE5-2EB3A0E7915D}"/>
          </ac:spMkLst>
        </pc:spChg>
        <pc:spChg chg="del">
          <ac:chgData name="Aliki Metsini" userId="09e372d7-203d-4415-85b2-bb0b22669879" providerId="ADAL" clId="{A705AD03-9AE4-43CB-A07A-80DAF732F056}" dt="2023-03-21T09:55:27.649" v="85"/>
          <ac:spMkLst>
            <pc:docMk/>
            <pc:sldMk cId="24939455" sldId="446"/>
            <ac:spMk id="36" creationId="{194DE494-7523-4766-80FD-E0318C791C61}"/>
          </ac:spMkLst>
        </pc:spChg>
        <pc:spChg chg="del">
          <ac:chgData name="Aliki Metsini" userId="09e372d7-203d-4415-85b2-bb0b22669879" providerId="ADAL" clId="{A705AD03-9AE4-43CB-A07A-80DAF732F056}" dt="2023-03-21T09:55:27.650" v="87"/>
          <ac:spMkLst>
            <pc:docMk/>
            <pc:sldMk cId="24939455" sldId="446"/>
            <ac:spMk id="37" creationId="{CA69EE30-9C26-4DA6-939A-BDB9ADF6C470}"/>
          </ac:spMkLst>
        </pc:spChg>
        <pc:spChg chg="add mod modVis replST">
          <ac:chgData name="Aliki Metsini" userId="09e372d7-203d-4415-85b2-bb0b22669879" providerId="ADAL" clId="{A705AD03-9AE4-43CB-A07A-80DAF732F056}" dt="2023-03-21T09:55:29.331" v="269"/>
          <ac:spMkLst>
            <pc:docMk/>
            <pc:sldMk cId="24939455" sldId="446"/>
            <ac:spMk id="38" creationId="{B75AC663-B000-9A71-4541-1ABA645D79B1}"/>
          </ac:spMkLst>
        </pc:spChg>
        <pc:spChg chg="del">
          <ac:chgData name="Aliki Metsini" userId="09e372d7-203d-4415-85b2-bb0b22669879" providerId="ADAL" clId="{A705AD03-9AE4-43CB-A07A-80DAF732F056}" dt="2023-03-21T09:55:27.650" v="88"/>
          <ac:spMkLst>
            <pc:docMk/>
            <pc:sldMk cId="24939455" sldId="446"/>
            <ac:spMk id="39" creationId="{AE2DAE1F-174D-4258-9E50-D86B63AB8FD8}"/>
          </ac:spMkLst>
        </pc:spChg>
        <pc:spChg chg="add mod modVis replST">
          <ac:chgData name="Aliki Metsini" userId="09e372d7-203d-4415-85b2-bb0b22669879" providerId="ADAL" clId="{A705AD03-9AE4-43CB-A07A-80DAF732F056}" dt="2023-03-21T09:55:29.338" v="278"/>
          <ac:spMkLst>
            <pc:docMk/>
            <pc:sldMk cId="24939455" sldId="446"/>
            <ac:spMk id="40" creationId="{3DB544A1-9380-CF17-F173-86572F02E98E}"/>
          </ac:spMkLst>
        </pc:spChg>
        <pc:spChg chg="add mod modVis replST">
          <ac:chgData name="Aliki Metsini" userId="09e372d7-203d-4415-85b2-bb0b22669879" providerId="ADAL" clId="{A705AD03-9AE4-43CB-A07A-80DAF732F056}" dt="2023-03-21T09:55:29.411" v="314"/>
          <ac:spMkLst>
            <pc:docMk/>
            <pc:sldMk cId="24939455" sldId="446"/>
            <ac:spMk id="41" creationId="{63269510-AC59-9C64-F97C-9FF190D25CC7}"/>
          </ac:spMkLst>
        </pc:spChg>
        <pc:spChg chg="del">
          <ac:chgData name="Aliki Metsini" userId="09e372d7-203d-4415-85b2-bb0b22669879" providerId="ADAL" clId="{A705AD03-9AE4-43CB-A07A-80DAF732F056}" dt="2023-03-21T09:55:27.651" v="89"/>
          <ac:spMkLst>
            <pc:docMk/>
            <pc:sldMk cId="24939455" sldId="446"/>
            <ac:spMk id="42" creationId="{D179EFA2-C8C7-47D9-A5B6-DB083C9EBA75}"/>
          </ac:spMkLst>
        </pc:spChg>
        <pc:spChg chg="del">
          <ac:chgData name="Aliki Metsini" userId="09e372d7-203d-4415-85b2-bb0b22669879" providerId="ADAL" clId="{A705AD03-9AE4-43CB-A07A-80DAF732F056}" dt="2023-03-21T09:55:27.651" v="90"/>
          <ac:spMkLst>
            <pc:docMk/>
            <pc:sldMk cId="24939455" sldId="446"/>
            <ac:spMk id="43" creationId="{BAA18372-367C-48FD-B887-2361E773A08C}"/>
          </ac:spMkLst>
        </pc:spChg>
        <pc:spChg chg="del">
          <ac:chgData name="Aliki Metsini" userId="09e372d7-203d-4415-85b2-bb0b22669879" providerId="ADAL" clId="{A705AD03-9AE4-43CB-A07A-80DAF732F056}" dt="2023-03-21T09:55:27.652" v="92"/>
          <ac:spMkLst>
            <pc:docMk/>
            <pc:sldMk cId="24939455" sldId="446"/>
            <ac:spMk id="44" creationId="{E82A17AC-AA1F-4969-A496-8C95E0086388}"/>
          </ac:spMkLst>
        </pc:spChg>
        <pc:spChg chg="del">
          <ac:chgData name="Aliki Metsini" userId="09e372d7-203d-4415-85b2-bb0b22669879" providerId="ADAL" clId="{A705AD03-9AE4-43CB-A07A-80DAF732F056}" dt="2023-03-21T09:55:27.653" v="94"/>
          <ac:spMkLst>
            <pc:docMk/>
            <pc:sldMk cId="24939455" sldId="446"/>
            <ac:spMk id="45" creationId="{D257C077-7E6B-4CC7-9B82-DE5E2774A579}"/>
          </ac:spMkLst>
        </pc:spChg>
        <pc:spChg chg="del">
          <ac:chgData name="Aliki Metsini" userId="09e372d7-203d-4415-85b2-bb0b22669879" providerId="ADAL" clId="{A705AD03-9AE4-43CB-A07A-80DAF732F056}" dt="2023-03-21T09:55:27.654" v="96"/>
          <ac:spMkLst>
            <pc:docMk/>
            <pc:sldMk cId="24939455" sldId="446"/>
            <ac:spMk id="46" creationId="{944FB601-5F7F-4538-B552-25BCC3EF1C46}"/>
          </ac:spMkLst>
        </pc:spChg>
        <pc:spChg chg="del">
          <ac:chgData name="Aliki Metsini" userId="09e372d7-203d-4415-85b2-bb0b22669879" providerId="ADAL" clId="{A705AD03-9AE4-43CB-A07A-80DAF732F056}" dt="2023-03-21T09:55:27.655" v="98"/>
          <ac:spMkLst>
            <pc:docMk/>
            <pc:sldMk cId="24939455" sldId="446"/>
            <ac:spMk id="47" creationId="{CF8919A7-D7BE-4B02-BC47-866DA2B9A3BB}"/>
          </ac:spMkLst>
        </pc:spChg>
        <pc:spChg chg="del">
          <ac:chgData name="Aliki Metsini" userId="09e372d7-203d-4415-85b2-bb0b22669879" providerId="ADAL" clId="{A705AD03-9AE4-43CB-A07A-80DAF732F056}" dt="2023-03-21T09:55:27.656" v="100"/>
          <ac:spMkLst>
            <pc:docMk/>
            <pc:sldMk cId="24939455" sldId="446"/>
            <ac:spMk id="48" creationId="{E93E77AD-4C45-4B65-99F7-1FBE0C0D5913}"/>
          </ac:spMkLst>
        </pc:spChg>
        <pc:spChg chg="add mod modVis replST">
          <ac:chgData name="Aliki Metsini" userId="09e372d7-203d-4415-85b2-bb0b22669879" providerId="ADAL" clId="{A705AD03-9AE4-43CB-A07A-80DAF732F056}" dt="2023-03-21T09:55:29.493" v="365"/>
          <ac:spMkLst>
            <pc:docMk/>
            <pc:sldMk cId="24939455" sldId="446"/>
            <ac:spMk id="49" creationId="{1A153F60-39FB-7045-8128-A0CB2C831F7F}"/>
          </ac:spMkLst>
        </pc:spChg>
        <pc:spChg chg="del">
          <ac:chgData name="Aliki Metsini" userId="09e372d7-203d-4415-85b2-bb0b22669879" providerId="ADAL" clId="{A705AD03-9AE4-43CB-A07A-80DAF732F056}" dt="2023-03-21T09:55:27.657" v="102"/>
          <ac:spMkLst>
            <pc:docMk/>
            <pc:sldMk cId="24939455" sldId="446"/>
            <ac:spMk id="50" creationId="{10DCFAEC-93F5-4EF5-9AB5-AD74B5F322FB}"/>
          </ac:spMkLst>
        </pc:spChg>
        <pc:spChg chg="del">
          <ac:chgData name="Aliki Metsini" userId="09e372d7-203d-4415-85b2-bb0b22669879" providerId="ADAL" clId="{A705AD03-9AE4-43CB-A07A-80DAF732F056}" dt="2023-03-21T09:55:27.658" v="103"/>
          <ac:spMkLst>
            <pc:docMk/>
            <pc:sldMk cId="24939455" sldId="446"/>
            <ac:spMk id="51" creationId="{8DC4F18F-4496-469F-AB59-2D77BE915B85}"/>
          </ac:spMkLst>
        </pc:spChg>
        <pc:spChg chg="del">
          <ac:chgData name="Aliki Metsini" userId="09e372d7-203d-4415-85b2-bb0b22669879" providerId="ADAL" clId="{A705AD03-9AE4-43CB-A07A-80DAF732F056}" dt="2023-03-21T09:55:27.658" v="105"/>
          <ac:spMkLst>
            <pc:docMk/>
            <pc:sldMk cId="24939455" sldId="446"/>
            <ac:spMk id="52" creationId="{6EC8D497-7920-4A59-86F9-2518E625A629}"/>
          </ac:spMkLst>
        </pc:spChg>
        <pc:spChg chg="del">
          <ac:chgData name="Aliki Metsini" userId="09e372d7-203d-4415-85b2-bb0b22669879" providerId="ADAL" clId="{A705AD03-9AE4-43CB-A07A-80DAF732F056}" dt="2023-03-21T09:55:27.660" v="107"/>
          <ac:spMkLst>
            <pc:docMk/>
            <pc:sldMk cId="24939455" sldId="446"/>
            <ac:spMk id="53" creationId="{58AFD5F8-595B-4253-8E6B-72FA46C2AECD}"/>
          </ac:spMkLst>
        </pc:spChg>
        <pc:spChg chg="del">
          <ac:chgData name="Aliki Metsini" userId="09e372d7-203d-4415-85b2-bb0b22669879" providerId="ADAL" clId="{A705AD03-9AE4-43CB-A07A-80DAF732F056}" dt="2023-03-21T09:55:27.661" v="109"/>
          <ac:spMkLst>
            <pc:docMk/>
            <pc:sldMk cId="24939455" sldId="446"/>
            <ac:spMk id="54" creationId="{C2316CA6-111A-4F43-9787-57893EA10A22}"/>
          </ac:spMkLst>
        </pc:spChg>
        <pc:spChg chg="del">
          <ac:chgData name="Aliki Metsini" userId="09e372d7-203d-4415-85b2-bb0b22669879" providerId="ADAL" clId="{A705AD03-9AE4-43CB-A07A-80DAF732F056}" dt="2023-03-21T09:55:27.662" v="111"/>
          <ac:spMkLst>
            <pc:docMk/>
            <pc:sldMk cId="24939455" sldId="446"/>
            <ac:spMk id="55" creationId="{FF687C31-38DC-4A4E-8503-4DCFDA090894}"/>
          </ac:spMkLst>
        </pc:spChg>
        <pc:spChg chg="del">
          <ac:chgData name="Aliki Metsini" userId="09e372d7-203d-4415-85b2-bb0b22669879" providerId="ADAL" clId="{A705AD03-9AE4-43CB-A07A-80DAF732F056}" dt="2023-03-21T09:55:27.663" v="113"/>
          <ac:spMkLst>
            <pc:docMk/>
            <pc:sldMk cId="24939455" sldId="446"/>
            <ac:spMk id="56" creationId="{64F8A4DE-55B4-4C25-887F-F96095A4B8EA}"/>
          </ac:spMkLst>
        </pc:spChg>
        <pc:spChg chg="del">
          <ac:chgData name="Aliki Metsini" userId="09e372d7-203d-4415-85b2-bb0b22669879" providerId="ADAL" clId="{A705AD03-9AE4-43CB-A07A-80DAF732F056}" dt="2023-03-21T09:55:27.664" v="115"/>
          <ac:spMkLst>
            <pc:docMk/>
            <pc:sldMk cId="24939455" sldId="446"/>
            <ac:spMk id="58" creationId="{2C20B5C3-C8A1-425B-A265-B9E3E040AD20}"/>
          </ac:spMkLst>
        </pc:spChg>
        <pc:spChg chg="add mod modVis replST">
          <ac:chgData name="Aliki Metsini" userId="09e372d7-203d-4415-85b2-bb0b22669879" providerId="ADAL" clId="{A705AD03-9AE4-43CB-A07A-80DAF732F056}" dt="2023-03-21T09:55:29.581" v="424"/>
          <ac:spMkLst>
            <pc:docMk/>
            <pc:sldMk cId="24939455" sldId="446"/>
            <ac:spMk id="60" creationId="{A75E9854-71B7-8A99-487F-11B6CCC54ACD}"/>
          </ac:spMkLst>
        </pc:spChg>
        <pc:spChg chg="add mod modVis replST">
          <ac:chgData name="Aliki Metsini" userId="09e372d7-203d-4415-85b2-bb0b22669879" providerId="ADAL" clId="{A705AD03-9AE4-43CB-A07A-80DAF732F056}" dt="2023-03-21T09:55:29.667" v="480"/>
          <ac:spMkLst>
            <pc:docMk/>
            <pc:sldMk cId="24939455" sldId="446"/>
            <ac:spMk id="62" creationId="{F23B3BA7-AB7F-8C37-1AEC-4B0F48CE6DBC}"/>
          </ac:spMkLst>
        </pc:spChg>
        <pc:spChg chg="add mod modVis replST">
          <ac:chgData name="Aliki Metsini" userId="09e372d7-203d-4415-85b2-bb0b22669879" providerId="ADAL" clId="{A705AD03-9AE4-43CB-A07A-80DAF732F056}" dt="2023-03-21T09:55:29.749" v="536"/>
          <ac:spMkLst>
            <pc:docMk/>
            <pc:sldMk cId="24939455" sldId="446"/>
            <ac:spMk id="64" creationId="{18469B6E-524D-1457-B030-84478764CBF6}"/>
          </ac:spMkLst>
        </pc:spChg>
        <pc:spChg chg="add mod modVis replST">
          <ac:chgData name="Aliki Metsini" userId="09e372d7-203d-4415-85b2-bb0b22669879" providerId="ADAL" clId="{A705AD03-9AE4-43CB-A07A-80DAF732F056}" dt="2023-03-21T09:55:29.833" v="593"/>
          <ac:spMkLst>
            <pc:docMk/>
            <pc:sldMk cId="24939455" sldId="446"/>
            <ac:spMk id="66" creationId="{6A357CC0-C88D-212C-284C-EA4D233672B0}"/>
          </ac:spMkLst>
        </pc:spChg>
        <pc:spChg chg="add mod modVis replST">
          <ac:chgData name="Aliki Metsini" userId="09e372d7-203d-4415-85b2-bb0b22669879" providerId="ADAL" clId="{A705AD03-9AE4-43CB-A07A-80DAF732F056}" dt="2023-03-21T09:55:29.923" v="651"/>
          <ac:spMkLst>
            <pc:docMk/>
            <pc:sldMk cId="24939455" sldId="446"/>
            <ac:spMk id="68" creationId="{DE552DC1-5B9F-A54D-CA72-8A2F9E6E74B9}"/>
          </ac:spMkLst>
        </pc:spChg>
        <pc:spChg chg="add mod modVis replST">
          <ac:chgData name="Aliki Metsini" userId="09e372d7-203d-4415-85b2-bb0b22669879" providerId="ADAL" clId="{A705AD03-9AE4-43CB-A07A-80DAF732F056}" dt="2023-03-21T09:55:29.986" v="709"/>
          <ac:spMkLst>
            <pc:docMk/>
            <pc:sldMk cId="24939455" sldId="446"/>
            <ac:spMk id="70" creationId="{43703125-2C0E-D021-2B1A-56F512E6758F}"/>
          </ac:spMkLst>
        </pc:spChg>
        <pc:spChg chg="add mod modVis replST">
          <ac:chgData name="Aliki Metsini" userId="09e372d7-203d-4415-85b2-bb0b22669879" providerId="ADAL" clId="{A705AD03-9AE4-43CB-A07A-80DAF732F056}" dt="2023-03-21T09:55:30.178" v="882"/>
          <ac:spMkLst>
            <pc:docMk/>
            <pc:sldMk cId="24939455" sldId="446"/>
            <ac:spMk id="78" creationId="{6C3B7151-EC7C-5648-6A53-9D9562996BD6}"/>
          </ac:spMkLst>
        </pc:spChg>
        <pc:spChg chg="add mod modVis replST">
          <ac:chgData name="Aliki Metsini" userId="09e372d7-203d-4415-85b2-bb0b22669879" providerId="ADAL" clId="{A705AD03-9AE4-43CB-A07A-80DAF732F056}" dt="2023-03-21T09:55:30.244" v="926"/>
          <ac:spMkLst>
            <pc:docMk/>
            <pc:sldMk cId="24939455" sldId="446"/>
            <ac:spMk id="79" creationId="{0E2B3EB6-5EE9-1A40-B5E1-8D6B996BFE07}"/>
          </ac:spMkLst>
        </pc:spChg>
        <pc:spChg chg="add mod modVis replST">
          <ac:chgData name="Aliki Metsini" userId="09e372d7-203d-4415-85b2-bb0b22669879" providerId="ADAL" clId="{A705AD03-9AE4-43CB-A07A-80DAF732F056}" dt="2023-03-21T09:55:30.288" v="964"/>
          <ac:spMkLst>
            <pc:docMk/>
            <pc:sldMk cId="24939455" sldId="446"/>
            <ac:spMk id="80" creationId="{009EB517-B40B-3AA6-75B8-505425FA9D5B}"/>
          </ac:spMkLst>
        </pc:spChg>
        <pc:spChg chg="add mod modVis replST">
          <ac:chgData name="Aliki Metsini" userId="09e372d7-203d-4415-85b2-bb0b22669879" providerId="ADAL" clId="{A705AD03-9AE4-43CB-A07A-80DAF732F056}" dt="2023-03-21T09:55:30.334" v="1004"/>
          <ac:spMkLst>
            <pc:docMk/>
            <pc:sldMk cId="24939455" sldId="446"/>
            <ac:spMk id="81" creationId="{D91BAD8F-FB96-1AE1-9ECF-47F91FF6345A}"/>
          </ac:spMkLst>
        </pc:spChg>
        <pc:spChg chg="add mod modVis replST">
          <ac:chgData name="Aliki Metsini" userId="09e372d7-203d-4415-85b2-bb0b22669879" providerId="ADAL" clId="{A705AD03-9AE4-43CB-A07A-80DAF732F056}" dt="2023-03-21T09:55:30.387" v="1048"/>
          <ac:spMkLst>
            <pc:docMk/>
            <pc:sldMk cId="24939455" sldId="446"/>
            <ac:spMk id="82" creationId="{D6AAF39C-D20D-1710-E79C-FC47589B0F85}"/>
          </ac:spMkLst>
        </pc:spChg>
        <pc:spChg chg="add mod modVis replST">
          <ac:chgData name="Aliki Metsini" userId="09e372d7-203d-4415-85b2-bb0b22669879" providerId="ADAL" clId="{A705AD03-9AE4-43CB-A07A-80DAF732F056}" dt="2023-03-21T09:55:30.419" v="1086"/>
          <ac:spMkLst>
            <pc:docMk/>
            <pc:sldMk cId="24939455" sldId="446"/>
            <ac:spMk id="83" creationId="{118A19C9-0261-0670-DBB2-24A81D69683B}"/>
          </ac:spMkLst>
        </pc:spChg>
        <pc:spChg chg="add mod modVis replST">
          <ac:chgData name="Aliki Metsini" userId="09e372d7-203d-4415-85b2-bb0b22669879" providerId="ADAL" clId="{A705AD03-9AE4-43CB-A07A-80DAF732F056}" dt="2023-03-21T09:55:30.468" v="1127"/>
          <ac:spMkLst>
            <pc:docMk/>
            <pc:sldMk cId="24939455" sldId="446"/>
            <ac:spMk id="84" creationId="{6F011F6A-99E4-F427-9532-8F1D7842EB90}"/>
          </ac:spMkLst>
        </pc:spChg>
        <pc:spChg chg="add mod modVis replST">
          <ac:chgData name="Aliki Metsini" userId="09e372d7-203d-4415-85b2-bb0b22669879" providerId="ADAL" clId="{A705AD03-9AE4-43CB-A07A-80DAF732F056}" dt="2023-03-21T09:55:30.519" v="1171"/>
          <ac:spMkLst>
            <pc:docMk/>
            <pc:sldMk cId="24939455" sldId="446"/>
            <ac:spMk id="85" creationId="{81B83CE1-C997-8CF8-A995-A9BB4B40F4D3}"/>
          </ac:spMkLst>
        </pc:spChg>
        <pc:spChg chg="add mod modVis replST">
          <ac:chgData name="Aliki Metsini" userId="09e372d7-203d-4415-85b2-bb0b22669879" providerId="ADAL" clId="{A705AD03-9AE4-43CB-A07A-80DAF732F056}" dt="2023-03-21T09:55:30.550" v="1209"/>
          <ac:spMkLst>
            <pc:docMk/>
            <pc:sldMk cId="24939455" sldId="446"/>
            <ac:spMk id="86" creationId="{7A0C0356-D41E-73AE-88E0-B6FBDDF1C1EB}"/>
          </ac:spMkLst>
        </pc:spChg>
        <pc:spChg chg="add mod modVis replST">
          <ac:chgData name="Aliki Metsini" userId="09e372d7-203d-4415-85b2-bb0b22669879" providerId="ADAL" clId="{A705AD03-9AE4-43CB-A07A-80DAF732F056}" dt="2023-03-21T09:55:30.598" v="1249"/>
          <ac:spMkLst>
            <pc:docMk/>
            <pc:sldMk cId="24939455" sldId="446"/>
            <ac:spMk id="87" creationId="{17B63B1D-6156-8D37-DE7B-CB80B0B5B493}"/>
          </ac:spMkLst>
        </pc:spChg>
        <pc:spChg chg="add mod modVis replST">
          <ac:chgData name="Aliki Metsini" userId="09e372d7-203d-4415-85b2-bb0b22669879" providerId="ADAL" clId="{A705AD03-9AE4-43CB-A07A-80DAF732F056}" dt="2023-03-21T09:55:30.647" v="1293"/>
          <ac:spMkLst>
            <pc:docMk/>
            <pc:sldMk cId="24939455" sldId="446"/>
            <ac:spMk id="88" creationId="{F53383AC-AC76-EA9F-130A-24003464D9DB}"/>
          </ac:spMkLst>
        </pc:spChg>
        <pc:spChg chg="add mod modVis replST">
          <ac:chgData name="Aliki Metsini" userId="09e372d7-203d-4415-85b2-bb0b22669879" providerId="ADAL" clId="{A705AD03-9AE4-43CB-A07A-80DAF732F056}" dt="2023-03-21T09:55:30.683" v="1331"/>
          <ac:spMkLst>
            <pc:docMk/>
            <pc:sldMk cId="24939455" sldId="446"/>
            <ac:spMk id="89" creationId="{90F6BDF4-3503-52B8-1B13-C2FBEE3DA5E9}"/>
          </ac:spMkLst>
        </pc:spChg>
        <pc:spChg chg="add mod modVis replST">
          <ac:chgData name="Aliki Metsini" userId="09e372d7-203d-4415-85b2-bb0b22669879" providerId="ADAL" clId="{A705AD03-9AE4-43CB-A07A-80DAF732F056}" dt="2023-03-21T09:55:30.733" v="1371"/>
          <ac:spMkLst>
            <pc:docMk/>
            <pc:sldMk cId="24939455" sldId="446"/>
            <ac:spMk id="90" creationId="{BE824668-5338-3A22-BF5C-EB9F2F07FCC0}"/>
          </ac:spMkLst>
        </pc:spChg>
        <pc:spChg chg="add mod modVis replST">
          <ac:chgData name="Aliki Metsini" userId="09e372d7-203d-4415-85b2-bb0b22669879" providerId="ADAL" clId="{A705AD03-9AE4-43CB-A07A-80DAF732F056}" dt="2023-03-21T09:55:30.788" v="1415"/>
          <ac:spMkLst>
            <pc:docMk/>
            <pc:sldMk cId="24939455" sldId="446"/>
            <ac:spMk id="91" creationId="{C7FAE088-2A27-D8E8-8F23-CDEED02EC1FF}"/>
          </ac:spMkLst>
        </pc:spChg>
        <pc:spChg chg="add mod modVis replST">
          <ac:chgData name="Aliki Metsini" userId="09e372d7-203d-4415-85b2-bb0b22669879" providerId="ADAL" clId="{A705AD03-9AE4-43CB-A07A-80DAF732F056}" dt="2023-03-21T09:55:30.820" v="1453"/>
          <ac:spMkLst>
            <pc:docMk/>
            <pc:sldMk cId="24939455" sldId="446"/>
            <ac:spMk id="92" creationId="{FE61A857-6B32-9F28-9C6C-616F5A818AB0}"/>
          </ac:spMkLst>
        </pc:spChg>
        <pc:spChg chg="add mod modVis replST">
          <ac:chgData name="Aliki Metsini" userId="09e372d7-203d-4415-85b2-bb0b22669879" providerId="ADAL" clId="{A705AD03-9AE4-43CB-A07A-80DAF732F056}" dt="2023-03-21T09:55:30.854" v="1489"/>
          <ac:spMkLst>
            <pc:docMk/>
            <pc:sldMk cId="24939455" sldId="446"/>
            <ac:spMk id="93" creationId="{2BB81C22-BF9D-3722-D35B-85AEE82B9C09}"/>
          </ac:spMkLst>
        </pc:spChg>
        <pc:spChg chg="add mod modVis replST">
          <ac:chgData name="Aliki Metsini" userId="09e372d7-203d-4415-85b2-bb0b22669879" providerId="ADAL" clId="{A705AD03-9AE4-43CB-A07A-80DAF732F056}" dt="2023-03-21T09:55:30.858" v="1494"/>
          <ac:spMkLst>
            <pc:docMk/>
            <pc:sldMk cId="24939455" sldId="446"/>
            <ac:spMk id="94" creationId="{81449E84-3F8D-FBC8-B6CC-06933E45DFDB}"/>
          </ac:spMkLst>
        </pc:spChg>
        <pc:spChg chg="add mod modVis replST">
          <ac:chgData name="Aliki Metsini" userId="09e372d7-203d-4415-85b2-bb0b22669879" providerId="ADAL" clId="{A705AD03-9AE4-43CB-A07A-80DAF732F056}" dt="2023-03-21T09:55:30.901" v="1530"/>
          <ac:spMkLst>
            <pc:docMk/>
            <pc:sldMk cId="24939455" sldId="446"/>
            <ac:spMk id="95" creationId="{D7017A38-BF3B-CE57-AD9A-F9248116A026}"/>
          </ac:spMkLst>
        </pc:spChg>
        <pc:spChg chg="add mod modVis replST">
          <ac:chgData name="Aliki Metsini" userId="09e372d7-203d-4415-85b2-bb0b22669879" providerId="ADAL" clId="{A705AD03-9AE4-43CB-A07A-80DAF732F056}" dt="2023-03-21T09:55:30.940" v="1566"/>
          <ac:spMkLst>
            <pc:docMk/>
            <pc:sldMk cId="24939455" sldId="446"/>
            <ac:spMk id="96" creationId="{ED93A5D1-4249-3005-EC5C-88AEAD7C9FD2}"/>
          </ac:spMkLst>
        </pc:spChg>
        <pc:spChg chg="add mod modVis replST">
          <ac:chgData name="Aliki Metsini" userId="09e372d7-203d-4415-85b2-bb0b22669879" providerId="ADAL" clId="{A705AD03-9AE4-43CB-A07A-80DAF732F056}" dt="2023-03-21T09:55:30.979" v="1602"/>
          <ac:spMkLst>
            <pc:docMk/>
            <pc:sldMk cId="24939455" sldId="446"/>
            <ac:spMk id="97" creationId="{3A1446D1-F9FA-1C13-7A1C-F1051FD76FBE}"/>
          </ac:spMkLst>
        </pc:spChg>
        <pc:spChg chg="add mod modVis replST">
          <ac:chgData name="Aliki Metsini" userId="09e372d7-203d-4415-85b2-bb0b22669879" providerId="ADAL" clId="{A705AD03-9AE4-43CB-A07A-80DAF732F056}" dt="2023-03-21T09:55:31.024" v="1638"/>
          <ac:spMkLst>
            <pc:docMk/>
            <pc:sldMk cId="24939455" sldId="446"/>
            <ac:spMk id="98" creationId="{A9202279-101F-1BE1-711B-D8DA1CBA6009}"/>
          </ac:spMkLst>
        </pc:spChg>
        <pc:spChg chg="add mod modVis replST">
          <ac:chgData name="Aliki Metsini" userId="09e372d7-203d-4415-85b2-bb0b22669879" providerId="ADAL" clId="{A705AD03-9AE4-43CB-A07A-80DAF732F056}" dt="2023-03-21T09:55:31.077" v="1681"/>
          <ac:spMkLst>
            <pc:docMk/>
            <pc:sldMk cId="24939455" sldId="446"/>
            <ac:spMk id="99" creationId="{ACA55787-58AD-23AC-B6F9-14915751BCAC}"/>
          </ac:spMkLst>
        </pc:spChg>
        <pc:spChg chg="add mod modVis replST">
          <ac:chgData name="Aliki Metsini" userId="09e372d7-203d-4415-85b2-bb0b22669879" providerId="ADAL" clId="{A705AD03-9AE4-43CB-A07A-80DAF732F056}" dt="2023-03-21T09:55:31.129" v="1724"/>
          <ac:spMkLst>
            <pc:docMk/>
            <pc:sldMk cId="24939455" sldId="446"/>
            <ac:spMk id="100" creationId="{95F2135A-8237-6EBF-56DD-87E014C5D549}"/>
          </ac:spMkLst>
        </pc:spChg>
        <pc:spChg chg="add mod modVis replST">
          <ac:chgData name="Aliki Metsini" userId="09e372d7-203d-4415-85b2-bb0b22669879" providerId="ADAL" clId="{A705AD03-9AE4-43CB-A07A-80DAF732F056}" dt="2023-03-21T09:55:31.158" v="1760"/>
          <ac:spMkLst>
            <pc:docMk/>
            <pc:sldMk cId="24939455" sldId="446"/>
            <ac:spMk id="101" creationId="{37122B5A-CE7C-FAB5-E97D-157198124785}"/>
          </ac:spMkLst>
        </pc:spChg>
        <pc:spChg chg="add mod modVis replST">
          <ac:chgData name="Aliki Metsini" userId="09e372d7-203d-4415-85b2-bb0b22669879" providerId="ADAL" clId="{A705AD03-9AE4-43CB-A07A-80DAF732F056}" dt="2023-03-21T09:55:31.161" v="1765"/>
          <ac:spMkLst>
            <pc:docMk/>
            <pc:sldMk cId="24939455" sldId="446"/>
            <ac:spMk id="102" creationId="{DBC6B4FE-DF87-C04E-AC73-26B3BD7A6BF6}"/>
          </ac:spMkLst>
        </pc:spChg>
        <pc:spChg chg="add mod modVis replST">
          <ac:chgData name="Aliki Metsini" userId="09e372d7-203d-4415-85b2-bb0b22669879" providerId="ADAL" clId="{A705AD03-9AE4-43CB-A07A-80DAF732F056}" dt="2023-03-21T09:55:31.201" v="1801"/>
          <ac:spMkLst>
            <pc:docMk/>
            <pc:sldMk cId="24939455" sldId="446"/>
            <ac:spMk id="103" creationId="{03FCABDE-6930-8715-E059-2DA131FB8971}"/>
          </ac:spMkLst>
        </pc:spChg>
        <pc:spChg chg="add mod modVis replST">
          <ac:chgData name="Aliki Metsini" userId="09e372d7-203d-4415-85b2-bb0b22669879" providerId="ADAL" clId="{A705AD03-9AE4-43CB-A07A-80DAF732F056}" dt="2023-03-21T09:55:31.236" v="1837"/>
          <ac:spMkLst>
            <pc:docMk/>
            <pc:sldMk cId="24939455" sldId="446"/>
            <ac:spMk id="104" creationId="{5FBCF456-C2DF-6AAA-C830-6FE5F74B6E48}"/>
          </ac:spMkLst>
        </pc:spChg>
        <pc:spChg chg="add mod modVis replST">
          <ac:chgData name="Aliki Metsini" userId="09e372d7-203d-4415-85b2-bb0b22669879" providerId="ADAL" clId="{A705AD03-9AE4-43CB-A07A-80DAF732F056}" dt="2023-03-21T09:55:31.277" v="1873"/>
          <ac:spMkLst>
            <pc:docMk/>
            <pc:sldMk cId="24939455" sldId="446"/>
            <ac:spMk id="105" creationId="{40BD39B3-9E17-320F-B23C-597F86A39C9B}"/>
          </ac:spMkLst>
        </pc:spChg>
        <pc:spChg chg="add mod modVis replST">
          <ac:chgData name="Aliki Metsini" userId="09e372d7-203d-4415-85b2-bb0b22669879" providerId="ADAL" clId="{A705AD03-9AE4-43CB-A07A-80DAF732F056}" dt="2023-03-21T09:55:31.319" v="1909"/>
          <ac:spMkLst>
            <pc:docMk/>
            <pc:sldMk cId="24939455" sldId="446"/>
            <ac:spMk id="106" creationId="{24381AF1-7964-B000-6AAC-3AC9943A0FE6}"/>
          </ac:spMkLst>
        </pc:spChg>
        <pc:spChg chg="add mod modVis replST">
          <ac:chgData name="Aliki Metsini" userId="09e372d7-203d-4415-85b2-bb0b22669879" providerId="ADAL" clId="{A705AD03-9AE4-43CB-A07A-80DAF732F056}" dt="2023-03-21T09:55:31.369" v="1952"/>
          <ac:spMkLst>
            <pc:docMk/>
            <pc:sldMk cId="24939455" sldId="446"/>
            <ac:spMk id="107" creationId="{7584DE7A-B1AE-5B9F-54D8-6F5D33CE1273}"/>
          </ac:spMkLst>
        </pc:spChg>
        <pc:spChg chg="add mod modVis replST">
          <ac:chgData name="Aliki Metsini" userId="09e372d7-203d-4415-85b2-bb0b22669879" providerId="ADAL" clId="{A705AD03-9AE4-43CB-A07A-80DAF732F056}" dt="2023-03-21T09:55:31.417" v="1994"/>
          <ac:spMkLst>
            <pc:docMk/>
            <pc:sldMk cId="24939455" sldId="446"/>
            <ac:spMk id="108" creationId="{DD832622-82A3-BB96-EE39-0B21585150F5}"/>
          </ac:spMkLst>
        </pc:spChg>
        <pc:picChg chg="mod ord">
          <ac:chgData name="Aliki Metsini" userId="09e372d7-203d-4415-85b2-bb0b22669879" providerId="ADAL" clId="{A705AD03-9AE4-43CB-A07A-80DAF732F056}" dt="2023-03-21T09:55:31.418" v="1996"/>
          <ac:picMkLst>
            <pc:docMk/>
            <pc:sldMk cId="24939455" sldId="446"/>
            <ac:picMk id="57" creationId="{332AF3F1-85E9-4F39-B1C8-316E72EAB2B4}"/>
          </ac:picMkLst>
        </pc:picChg>
        <pc:cxnChg chg="del">
          <ac:chgData name="Aliki Metsini" userId="09e372d7-203d-4415-85b2-bb0b22669879" providerId="ADAL" clId="{A705AD03-9AE4-43CB-A07A-80DAF732F056}" dt="2023-03-21T09:55:27.607" v="54"/>
          <ac:cxnSpMkLst>
            <pc:docMk/>
            <pc:sldMk cId="24939455" sldId="446"/>
            <ac:cxnSpMk id="9" creationId="{4FE9B5EE-9F82-4F46-A56E-7947C63957C3}"/>
          </ac:cxnSpMkLst>
        </pc:cxnChg>
        <pc:cxnChg chg="del">
          <ac:chgData name="Aliki Metsini" userId="09e372d7-203d-4415-85b2-bb0b22669879" providerId="ADAL" clId="{A705AD03-9AE4-43CB-A07A-80DAF732F056}" dt="2023-03-21T09:55:27.615" v="58"/>
          <ac:cxnSpMkLst>
            <pc:docMk/>
            <pc:sldMk cId="24939455" sldId="446"/>
            <ac:cxnSpMk id="11" creationId="{8087A57B-B711-4979-A1A0-2CDB22C4A285}"/>
          </ac:cxnSpMkLst>
        </pc:cxnChg>
        <pc:cxnChg chg="del">
          <ac:chgData name="Aliki Metsini" userId="09e372d7-203d-4415-85b2-bb0b22669879" providerId="ADAL" clId="{A705AD03-9AE4-43CB-A07A-80DAF732F056}" dt="2023-03-21T09:55:27.623" v="62"/>
          <ac:cxnSpMkLst>
            <pc:docMk/>
            <pc:sldMk cId="24939455" sldId="446"/>
            <ac:cxnSpMk id="13" creationId="{A4504807-420B-4D88-9210-19E3C7D43E2F}"/>
          </ac:cxnSpMkLst>
        </pc:cxnChg>
        <pc:cxnChg chg="del">
          <ac:chgData name="Aliki Metsini" userId="09e372d7-203d-4415-85b2-bb0b22669879" providerId="ADAL" clId="{A705AD03-9AE4-43CB-A07A-80DAF732F056}" dt="2023-03-21T09:55:27.631" v="66"/>
          <ac:cxnSpMkLst>
            <pc:docMk/>
            <pc:sldMk cId="24939455" sldId="446"/>
            <ac:cxnSpMk id="15" creationId="{BB48C52A-9659-4FC0-910A-89285B1228AE}"/>
          </ac:cxnSpMkLst>
        </pc:cxnChg>
        <pc:cxnChg chg="del">
          <ac:chgData name="Aliki Metsini" userId="09e372d7-203d-4415-85b2-bb0b22669879" providerId="ADAL" clId="{A705AD03-9AE4-43CB-A07A-80DAF732F056}" dt="2023-03-21T09:55:27.639" v="70"/>
          <ac:cxnSpMkLst>
            <pc:docMk/>
            <pc:sldMk cId="24939455" sldId="446"/>
            <ac:cxnSpMk id="17" creationId="{57E83201-11E5-4F49-92F2-AB9C3624C748}"/>
          </ac:cxnSpMkLst>
        </pc:cxnChg>
        <pc:cxnChg chg="del">
          <ac:chgData name="Aliki Metsini" userId="09e372d7-203d-4415-85b2-bb0b22669879" providerId="ADAL" clId="{A705AD03-9AE4-43CB-A07A-80DAF732F056}" dt="2023-03-21T09:55:27.643" v="74"/>
          <ac:cxnSpMkLst>
            <pc:docMk/>
            <pc:sldMk cId="24939455" sldId="446"/>
            <ac:cxnSpMk id="19" creationId="{9238BEC5-65E6-4E4D-903A-A21D72EADCFF}"/>
          </ac:cxnSpMkLst>
        </pc:cxnChg>
        <pc:cxnChg chg="del">
          <ac:chgData name="Aliki Metsini" userId="09e372d7-203d-4415-85b2-bb0b22669879" providerId="ADAL" clId="{A705AD03-9AE4-43CB-A07A-80DAF732F056}" dt="2023-03-21T09:55:27.572" v="39"/>
          <ac:cxnSpMkLst>
            <pc:docMk/>
            <pc:sldMk cId="24939455" sldId="446"/>
            <ac:cxnSpMk id="21" creationId="{26418430-D5EB-498F-A447-289CF93D2313}"/>
          </ac:cxnSpMkLst>
        </pc:cxnChg>
        <pc:cxnChg chg="del">
          <ac:chgData name="Aliki Metsini" userId="09e372d7-203d-4415-85b2-bb0b22669879" providerId="ADAL" clId="{A705AD03-9AE4-43CB-A07A-80DAF732F056}" dt="2023-03-21T09:55:27.569" v="37"/>
          <ac:cxnSpMkLst>
            <pc:docMk/>
            <pc:sldMk cId="24939455" sldId="446"/>
            <ac:cxnSpMk id="22" creationId="{C3B0ACC0-EDAC-4F1C-B0A5-9416B51A4C28}"/>
          </ac:cxnSpMkLst>
        </pc:cxnChg>
        <pc:cxnChg chg="del">
          <ac:chgData name="Aliki Metsini" userId="09e372d7-203d-4415-85b2-bb0b22669879" providerId="ADAL" clId="{A705AD03-9AE4-43CB-A07A-80DAF732F056}" dt="2023-03-21T09:55:27.565" v="35"/>
          <ac:cxnSpMkLst>
            <pc:docMk/>
            <pc:sldMk cId="24939455" sldId="446"/>
            <ac:cxnSpMk id="23" creationId="{809D9ECB-3425-4D3D-A4B6-B70A8BC3E8F5}"/>
          </ac:cxnSpMkLst>
        </pc:cxnChg>
        <pc:cxnChg chg="del">
          <ac:chgData name="Aliki Metsini" userId="09e372d7-203d-4415-85b2-bb0b22669879" providerId="ADAL" clId="{A705AD03-9AE4-43CB-A07A-80DAF732F056}" dt="2023-03-21T09:55:27.561" v="33"/>
          <ac:cxnSpMkLst>
            <pc:docMk/>
            <pc:sldMk cId="24939455" sldId="446"/>
            <ac:cxnSpMk id="24" creationId="{AFD712B0-E40B-408E-9FF5-02EB9F7E9881}"/>
          </ac:cxnSpMkLst>
        </pc:cxnChg>
        <pc:cxnChg chg="del">
          <ac:chgData name="Aliki Metsini" userId="09e372d7-203d-4415-85b2-bb0b22669879" providerId="ADAL" clId="{A705AD03-9AE4-43CB-A07A-80DAF732F056}" dt="2023-03-21T09:55:27.556" v="31"/>
          <ac:cxnSpMkLst>
            <pc:docMk/>
            <pc:sldMk cId="24939455" sldId="446"/>
            <ac:cxnSpMk id="25" creationId="{8F8109A6-AE49-4A87-AEDB-CA0709057F5D}"/>
          </ac:cxnSpMkLst>
        </pc:cxnChg>
        <pc:cxnChg chg="del">
          <ac:chgData name="Aliki Metsini" userId="09e372d7-203d-4415-85b2-bb0b22669879" providerId="ADAL" clId="{A705AD03-9AE4-43CB-A07A-80DAF732F056}" dt="2023-03-21T09:55:27.549" v="29"/>
          <ac:cxnSpMkLst>
            <pc:docMk/>
            <pc:sldMk cId="24939455" sldId="446"/>
            <ac:cxnSpMk id="26" creationId="{77ABA5D6-7355-4941-8BC0-6593874E3E73}"/>
          </ac:cxnSpMkLst>
        </pc:cxnChg>
        <pc:cxnChg chg="del">
          <ac:chgData name="Aliki Metsini" userId="09e372d7-203d-4415-85b2-bb0b22669879" providerId="ADAL" clId="{A705AD03-9AE4-43CB-A07A-80DAF732F056}" dt="2023-03-21T09:55:27.546" v="27"/>
          <ac:cxnSpMkLst>
            <pc:docMk/>
            <pc:sldMk cId="24939455" sldId="446"/>
            <ac:cxnSpMk id="27" creationId="{63176471-6E23-4CF8-B1A3-9F3092CE67E5}"/>
          </ac:cxnSpMkLst>
        </pc:cxnChg>
        <pc:cxnChg chg="add mod replST">
          <ac:chgData name="Aliki Metsini" userId="09e372d7-203d-4415-85b2-bb0b22669879" providerId="ADAL" clId="{A705AD03-9AE4-43CB-A07A-80DAF732F056}" dt="2023-03-21T09:55:29.503" v="372" actId="208"/>
          <ac:cxnSpMkLst>
            <pc:docMk/>
            <pc:sldMk cId="24939455" sldId="446"/>
            <ac:cxnSpMk id="59" creationId="{29FBD691-E012-56FD-A913-BE6F4298C9F1}"/>
          </ac:cxnSpMkLst>
        </pc:cxnChg>
        <pc:cxnChg chg="add mod replST">
          <ac:chgData name="Aliki Metsini" userId="09e372d7-203d-4415-85b2-bb0b22669879" providerId="ADAL" clId="{A705AD03-9AE4-43CB-A07A-80DAF732F056}" dt="2023-03-21T09:55:29.588" v="431" actId="208"/>
          <ac:cxnSpMkLst>
            <pc:docMk/>
            <pc:sldMk cId="24939455" sldId="446"/>
            <ac:cxnSpMk id="61" creationId="{85A4BAE7-CB6D-DC6F-82EA-400F3F42975A}"/>
          </ac:cxnSpMkLst>
        </pc:cxnChg>
        <pc:cxnChg chg="add mod replST">
          <ac:chgData name="Aliki Metsini" userId="09e372d7-203d-4415-85b2-bb0b22669879" providerId="ADAL" clId="{A705AD03-9AE4-43CB-A07A-80DAF732F056}" dt="2023-03-21T09:55:29.675" v="487" actId="208"/>
          <ac:cxnSpMkLst>
            <pc:docMk/>
            <pc:sldMk cId="24939455" sldId="446"/>
            <ac:cxnSpMk id="63" creationId="{9C642081-ABAE-2ACB-6F02-4431BA0C07DA}"/>
          </ac:cxnSpMkLst>
        </pc:cxnChg>
        <pc:cxnChg chg="add mod replST">
          <ac:chgData name="Aliki Metsini" userId="09e372d7-203d-4415-85b2-bb0b22669879" providerId="ADAL" clId="{A705AD03-9AE4-43CB-A07A-80DAF732F056}" dt="2023-03-21T09:55:29.756" v="543" actId="208"/>
          <ac:cxnSpMkLst>
            <pc:docMk/>
            <pc:sldMk cId="24939455" sldId="446"/>
            <ac:cxnSpMk id="65" creationId="{205731E3-EB42-C1F9-D776-E542B2E106C9}"/>
          </ac:cxnSpMkLst>
        </pc:cxnChg>
        <pc:cxnChg chg="add mod replST">
          <ac:chgData name="Aliki Metsini" userId="09e372d7-203d-4415-85b2-bb0b22669879" providerId="ADAL" clId="{A705AD03-9AE4-43CB-A07A-80DAF732F056}" dt="2023-03-21T09:55:29.841" v="600" actId="208"/>
          <ac:cxnSpMkLst>
            <pc:docMk/>
            <pc:sldMk cId="24939455" sldId="446"/>
            <ac:cxnSpMk id="67" creationId="{376B93CC-7837-4E62-C7E1-565B68087602}"/>
          </ac:cxnSpMkLst>
        </pc:cxnChg>
        <pc:cxnChg chg="add mod replST">
          <ac:chgData name="Aliki Metsini" userId="09e372d7-203d-4415-85b2-bb0b22669879" providerId="ADAL" clId="{A705AD03-9AE4-43CB-A07A-80DAF732F056}" dt="2023-03-21T09:55:29.929" v="658" actId="208"/>
          <ac:cxnSpMkLst>
            <pc:docMk/>
            <pc:sldMk cId="24939455" sldId="446"/>
            <ac:cxnSpMk id="69" creationId="{4EBF4BE6-BD66-6CB5-C6F1-DFF350E10E08}"/>
          </ac:cxnSpMkLst>
        </pc:cxnChg>
        <pc:cxnChg chg="add mod ord modVis replST">
          <ac:chgData name="Aliki Metsini" userId="09e372d7-203d-4415-85b2-bb0b22669879" providerId="ADAL" clId="{A705AD03-9AE4-43CB-A07A-80DAF732F056}" dt="2023-03-21T09:55:30.010" v="728"/>
          <ac:cxnSpMkLst>
            <pc:docMk/>
            <pc:sldMk cId="24939455" sldId="446"/>
            <ac:cxnSpMk id="71" creationId="{B84434E5-7354-AEFF-29EC-D776519ED4FD}"/>
          </ac:cxnSpMkLst>
        </pc:cxnChg>
        <pc:cxnChg chg="add mod ord modVis replST">
          <ac:chgData name="Aliki Metsini" userId="09e372d7-203d-4415-85b2-bb0b22669879" providerId="ADAL" clId="{A705AD03-9AE4-43CB-A07A-80DAF732F056}" dt="2023-03-21T09:55:30.026" v="747"/>
          <ac:cxnSpMkLst>
            <pc:docMk/>
            <pc:sldMk cId="24939455" sldId="446"/>
            <ac:cxnSpMk id="72" creationId="{F814B919-9DC0-D179-AB05-9D47117737B6}"/>
          </ac:cxnSpMkLst>
        </pc:cxnChg>
        <pc:cxnChg chg="add mod ord modVis replST">
          <ac:chgData name="Aliki Metsini" userId="09e372d7-203d-4415-85b2-bb0b22669879" providerId="ADAL" clId="{A705AD03-9AE4-43CB-A07A-80DAF732F056}" dt="2023-03-21T09:55:30.041" v="766"/>
          <ac:cxnSpMkLst>
            <pc:docMk/>
            <pc:sldMk cId="24939455" sldId="446"/>
            <ac:cxnSpMk id="73" creationId="{B5B2E85B-A966-9EF6-20D6-478940187B7B}"/>
          </ac:cxnSpMkLst>
        </pc:cxnChg>
        <pc:cxnChg chg="add mod ord modVis replST">
          <ac:chgData name="Aliki Metsini" userId="09e372d7-203d-4415-85b2-bb0b22669879" providerId="ADAL" clId="{A705AD03-9AE4-43CB-A07A-80DAF732F056}" dt="2023-03-21T09:55:30.054" v="785"/>
          <ac:cxnSpMkLst>
            <pc:docMk/>
            <pc:sldMk cId="24939455" sldId="446"/>
            <ac:cxnSpMk id="74" creationId="{7F1CD23A-2B5B-87E1-3E87-0990B24DB57E}"/>
          </ac:cxnSpMkLst>
        </pc:cxnChg>
        <pc:cxnChg chg="add mod ord modVis replST">
          <ac:chgData name="Aliki Metsini" userId="09e372d7-203d-4415-85b2-bb0b22669879" providerId="ADAL" clId="{A705AD03-9AE4-43CB-A07A-80DAF732F056}" dt="2023-03-21T09:55:30.067" v="804"/>
          <ac:cxnSpMkLst>
            <pc:docMk/>
            <pc:sldMk cId="24939455" sldId="446"/>
            <ac:cxnSpMk id="75" creationId="{DD9EA886-BF72-0F6E-2398-3498A55A8593}"/>
          </ac:cxnSpMkLst>
        </pc:cxnChg>
        <pc:cxnChg chg="add mod ord modVis replST">
          <ac:chgData name="Aliki Metsini" userId="09e372d7-203d-4415-85b2-bb0b22669879" providerId="ADAL" clId="{A705AD03-9AE4-43CB-A07A-80DAF732F056}" dt="2023-03-21T09:55:30.081" v="823"/>
          <ac:cxnSpMkLst>
            <pc:docMk/>
            <pc:sldMk cId="24939455" sldId="446"/>
            <ac:cxnSpMk id="76" creationId="{EBB3C0C8-2D9D-EB19-9B1E-80BC0AD98B85}"/>
          </ac:cxnSpMkLst>
        </pc:cxnChg>
        <pc:cxnChg chg="add mod ord modVis replST">
          <ac:chgData name="Aliki Metsini" userId="09e372d7-203d-4415-85b2-bb0b22669879" providerId="ADAL" clId="{A705AD03-9AE4-43CB-A07A-80DAF732F056}" dt="2023-03-21T09:55:30.094" v="842"/>
          <ac:cxnSpMkLst>
            <pc:docMk/>
            <pc:sldMk cId="24939455" sldId="446"/>
            <ac:cxnSpMk id="77" creationId="{442E521B-325D-DA15-01FA-818604501358}"/>
          </ac:cxnSpMkLst>
        </pc:cxnChg>
      </pc:sldChg>
      <pc:sldChg chg="addSp delSp modSp mod">
        <pc:chgData name="Aliki Metsini" userId="09e372d7-203d-4415-85b2-bb0b22669879" providerId="ADAL" clId="{A705AD03-9AE4-43CB-A07A-80DAF732F056}" dt="2023-03-21T11:14:36.878" v="2061" actId="26606"/>
        <pc:sldMkLst>
          <pc:docMk/>
          <pc:sldMk cId="2969329157" sldId="465"/>
        </pc:sldMkLst>
        <pc:spChg chg="mod">
          <ac:chgData name="Aliki Metsini" userId="09e372d7-203d-4415-85b2-bb0b22669879" providerId="ADAL" clId="{A705AD03-9AE4-43CB-A07A-80DAF732F056}" dt="2023-03-21T11:14:36.878" v="2061" actId="26606"/>
          <ac:spMkLst>
            <pc:docMk/>
            <pc:sldMk cId="2969329157" sldId="465"/>
            <ac:spMk id="2" creationId="{00000000-0000-0000-0000-000000000000}"/>
          </ac:spMkLst>
        </pc:spChg>
        <pc:spChg chg="mod">
          <ac:chgData name="Aliki Metsini" userId="09e372d7-203d-4415-85b2-bb0b22669879" providerId="ADAL" clId="{A705AD03-9AE4-43CB-A07A-80DAF732F056}" dt="2023-03-21T11:14:36.878" v="2061" actId="26606"/>
          <ac:spMkLst>
            <pc:docMk/>
            <pc:sldMk cId="2969329157" sldId="465"/>
            <ac:spMk id="3" creationId="{00000000-0000-0000-0000-000000000000}"/>
          </ac:spMkLst>
        </pc:spChg>
        <pc:spChg chg="del">
          <ac:chgData name="Aliki Metsini" userId="09e372d7-203d-4415-85b2-bb0b22669879" providerId="ADAL" clId="{A705AD03-9AE4-43CB-A07A-80DAF732F056}" dt="2023-03-21T11:14:36.878" v="2061" actId="26606"/>
          <ac:spMkLst>
            <pc:docMk/>
            <pc:sldMk cId="2969329157" sldId="465"/>
            <ac:spMk id="63" creationId="{70DFC902-7D23-471A-B557-B6B6917D7A0D}"/>
          </ac:spMkLst>
        </pc:spChg>
        <pc:spChg chg="del">
          <ac:chgData name="Aliki Metsini" userId="09e372d7-203d-4415-85b2-bb0b22669879" providerId="ADAL" clId="{A705AD03-9AE4-43CB-A07A-80DAF732F056}" dt="2023-03-21T11:14:36.878" v="2061" actId="26606"/>
          <ac:spMkLst>
            <pc:docMk/>
            <pc:sldMk cId="2969329157" sldId="465"/>
            <ac:spMk id="65" creationId="{A55D5633-D557-4DCA-982C-FF36EB7A1C00}"/>
          </ac:spMkLst>
        </pc:spChg>
        <pc:spChg chg="del">
          <ac:chgData name="Aliki Metsini" userId="09e372d7-203d-4415-85b2-bb0b22669879" providerId="ADAL" clId="{A705AD03-9AE4-43CB-A07A-80DAF732F056}" dt="2023-03-21T11:14:36.878" v="2061" actId="26606"/>
          <ac:spMkLst>
            <pc:docMk/>
            <pc:sldMk cId="2969329157" sldId="465"/>
            <ac:spMk id="67" creationId="{450D3AD2-FA80-415F-A9CE-54D884561CD7}"/>
          </ac:spMkLst>
        </pc:spChg>
        <pc:spChg chg="add">
          <ac:chgData name="Aliki Metsini" userId="09e372d7-203d-4415-85b2-bb0b22669879" providerId="ADAL" clId="{A705AD03-9AE4-43CB-A07A-80DAF732F056}" dt="2023-03-21T11:14:36.878" v="2061" actId="26606"/>
          <ac:spMkLst>
            <pc:docMk/>
            <pc:sldMk cId="2969329157" sldId="465"/>
            <ac:spMk id="72" creationId="{1C4A7C96-9E71-4CE8-ADCD-504C0D522B89}"/>
          </ac:spMkLst>
        </pc:spChg>
      </pc:sldChg>
      <pc:sldChg chg="addSp delSp modSp mod">
        <pc:chgData name="Aliki Metsini" userId="09e372d7-203d-4415-85b2-bb0b22669879" providerId="ADAL" clId="{A705AD03-9AE4-43CB-A07A-80DAF732F056}" dt="2023-03-21T14:37:31.910" v="2156" actId="207"/>
        <pc:sldMkLst>
          <pc:docMk/>
          <pc:sldMk cId="319098082" sldId="466"/>
        </pc:sldMkLst>
        <pc:spChg chg="mod">
          <ac:chgData name="Aliki Metsini" userId="09e372d7-203d-4415-85b2-bb0b22669879" providerId="ADAL" clId="{A705AD03-9AE4-43CB-A07A-80DAF732F056}" dt="2023-03-21T11:19:55.783" v="2075" actId="20577"/>
          <ac:spMkLst>
            <pc:docMk/>
            <pc:sldMk cId="319098082" sldId="466"/>
            <ac:spMk id="2" creationId="{00000000-0000-0000-0000-000000000000}"/>
          </ac:spMkLst>
        </pc:spChg>
        <pc:spChg chg="add del">
          <ac:chgData name="Aliki Metsini" userId="09e372d7-203d-4415-85b2-bb0b22669879" providerId="ADAL" clId="{A705AD03-9AE4-43CB-A07A-80DAF732F056}" dt="2023-03-21T11:15:48.310" v="2064" actId="26606"/>
          <ac:spMkLst>
            <pc:docMk/>
            <pc:sldMk cId="319098082" sldId="466"/>
            <ac:spMk id="3" creationId="{00000000-0000-0000-0000-000000000000}"/>
          </ac:spMkLst>
        </pc:spChg>
        <pc:spChg chg="add del">
          <ac:chgData name="Aliki Metsini" userId="09e372d7-203d-4415-85b2-bb0b22669879" providerId="ADAL" clId="{A705AD03-9AE4-43CB-A07A-80DAF732F056}" dt="2023-03-21T11:15:48.310" v="2064" actId="26606"/>
          <ac:spMkLst>
            <pc:docMk/>
            <pc:sldMk cId="319098082" sldId="466"/>
            <ac:spMk id="22" creationId="{70DFC902-7D23-471A-B557-B6B6917D7A0D}"/>
          </ac:spMkLst>
        </pc:spChg>
        <pc:spChg chg="add del">
          <ac:chgData name="Aliki Metsini" userId="09e372d7-203d-4415-85b2-bb0b22669879" providerId="ADAL" clId="{A705AD03-9AE4-43CB-A07A-80DAF732F056}" dt="2023-03-21T11:15:48.310" v="2064" actId="26606"/>
          <ac:spMkLst>
            <pc:docMk/>
            <pc:sldMk cId="319098082" sldId="466"/>
            <ac:spMk id="24" creationId="{A55D5633-D557-4DCA-982C-FF36EB7A1C00}"/>
          </ac:spMkLst>
        </pc:spChg>
        <pc:spChg chg="add del">
          <ac:chgData name="Aliki Metsini" userId="09e372d7-203d-4415-85b2-bb0b22669879" providerId="ADAL" clId="{A705AD03-9AE4-43CB-A07A-80DAF732F056}" dt="2023-03-21T11:15:48.310" v="2064" actId="26606"/>
          <ac:spMkLst>
            <pc:docMk/>
            <pc:sldMk cId="319098082" sldId="466"/>
            <ac:spMk id="26" creationId="{450D3AD2-FA80-415F-A9CE-54D884561CD7}"/>
          </ac:spMkLst>
        </pc:spChg>
        <pc:spChg chg="add del">
          <ac:chgData name="Aliki Metsini" userId="09e372d7-203d-4415-85b2-bb0b22669879" providerId="ADAL" clId="{A705AD03-9AE4-43CB-A07A-80DAF732F056}" dt="2023-03-21T11:17:16.477" v="2068" actId="26606"/>
          <ac:spMkLst>
            <pc:docMk/>
            <pc:sldMk cId="319098082" sldId="466"/>
            <ac:spMk id="30" creationId="{7AADB56C-BA56-4D1E-A42A-A07A474446EC}"/>
          </ac:spMkLst>
        </pc:spChg>
        <pc:spChg chg="add del">
          <ac:chgData name="Aliki Metsini" userId="09e372d7-203d-4415-85b2-bb0b22669879" providerId="ADAL" clId="{A705AD03-9AE4-43CB-A07A-80DAF732F056}" dt="2023-03-21T11:15:19.358" v="2063" actId="26606"/>
          <ac:spMkLst>
            <pc:docMk/>
            <pc:sldMk cId="319098082" sldId="466"/>
            <ac:spMk id="33" creationId="{7AADB56C-BA56-4D1E-A42A-A07A474446EC}"/>
          </ac:spMkLst>
        </pc:spChg>
        <pc:spChg chg="add">
          <ac:chgData name="Aliki Metsini" userId="09e372d7-203d-4415-85b2-bb0b22669879" providerId="ADAL" clId="{A705AD03-9AE4-43CB-A07A-80DAF732F056}" dt="2023-03-21T11:17:16.477" v="2068" actId="26606"/>
          <ac:spMkLst>
            <pc:docMk/>
            <pc:sldMk cId="319098082" sldId="466"/>
            <ac:spMk id="37" creationId="{955A2079-FA98-4876-80F0-72364A7D2EA4}"/>
          </ac:spMkLst>
        </pc:spChg>
        <pc:graphicFrameChg chg="add del">
          <ac:chgData name="Aliki Metsini" userId="09e372d7-203d-4415-85b2-bb0b22669879" providerId="ADAL" clId="{A705AD03-9AE4-43CB-A07A-80DAF732F056}" dt="2023-03-21T11:15:19.358" v="2063" actId="26606"/>
          <ac:graphicFrameMkLst>
            <pc:docMk/>
            <pc:sldMk cId="319098082" sldId="466"/>
            <ac:graphicFrameMk id="28" creationId="{2980E215-B3F0-E3BA-9965-FEE23751ABFD}"/>
          </ac:graphicFrameMkLst>
        </pc:graphicFrameChg>
        <pc:graphicFrameChg chg="add mod modGraphic">
          <ac:chgData name="Aliki Metsini" userId="09e372d7-203d-4415-85b2-bb0b22669879" providerId="ADAL" clId="{A705AD03-9AE4-43CB-A07A-80DAF732F056}" dt="2023-03-21T14:37:31.910" v="2156" actId="207"/>
          <ac:graphicFrameMkLst>
            <pc:docMk/>
            <pc:sldMk cId="319098082" sldId="466"/>
            <ac:graphicFrameMk id="32" creationId="{2980E215-B3F0-E3BA-9965-FEE23751ABFD}"/>
          </ac:graphicFrameMkLst>
        </pc:graphicFrameChg>
        <pc:picChg chg="add del">
          <ac:chgData name="Aliki Metsini" userId="09e372d7-203d-4415-85b2-bb0b22669879" providerId="ADAL" clId="{A705AD03-9AE4-43CB-A07A-80DAF732F056}" dt="2023-03-21T11:15:19.358" v="2063" actId="26606"/>
          <ac:picMkLst>
            <pc:docMk/>
            <pc:sldMk cId="319098082" sldId="466"/>
            <ac:picMk id="29" creationId="{40A1EB58-7E35-464A-FBDB-D7C50274F9E6}"/>
          </ac:picMkLst>
        </pc:picChg>
        <pc:picChg chg="add del">
          <ac:chgData name="Aliki Metsini" userId="09e372d7-203d-4415-85b2-bb0b22669879" providerId="ADAL" clId="{A705AD03-9AE4-43CB-A07A-80DAF732F056}" dt="2023-03-21T11:17:10.383" v="2067" actId="478"/>
          <ac:picMkLst>
            <pc:docMk/>
            <pc:sldMk cId="319098082" sldId="466"/>
            <ac:picMk id="31" creationId="{40A1EB58-7E35-464A-FBDB-D7C50274F9E6}"/>
          </ac:picMkLst>
        </pc:picChg>
      </pc:sldChg>
      <pc:sldChg chg="addSp delSp modSp mod">
        <pc:chgData name="Aliki Metsini" userId="09e372d7-203d-4415-85b2-bb0b22669879" providerId="ADAL" clId="{A705AD03-9AE4-43CB-A07A-80DAF732F056}" dt="2023-03-21T14:38:33.181" v="2157" actId="207"/>
        <pc:sldMkLst>
          <pc:docMk/>
          <pc:sldMk cId="0" sldId="521"/>
        </pc:sldMkLst>
        <pc:graphicFrameChg chg="add del mod modGraphic">
          <ac:chgData name="Aliki Metsini" userId="09e372d7-203d-4415-85b2-bb0b22669879" providerId="ADAL" clId="{A705AD03-9AE4-43CB-A07A-80DAF732F056}" dt="2023-03-21T14:38:33.181" v="2157" actId="207"/>
          <ac:graphicFrameMkLst>
            <pc:docMk/>
            <pc:sldMk cId="0" sldId="521"/>
            <ac:graphicFrameMk id="3" creationId="{00000000-0000-0000-0000-000000000000}"/>
          </ac:graphicFrameMkLst>
        </pc:graphicFrameChg>
      </pc:sldChg>
      <pc:sldChg chg="del">
        <pc:chgData name="Aliki Metsini" userId="09e372d7-203d-4415-85b2-bb0b22669879" providerId="ADAL" clId="{A705AD03-9AE4-43CB-A07A-80DAF732F056}" dt="2023-03-21T09:52:31.392" v="8" actId="47"/>
        <pc:sldMkLst>
          <pc:docMk/>
          <pc:sldMk cId="3173741807" sldId="527"/>
        </pc:sldMkLst>
      </pc:sldChg>
      <pc:sldChg chg="del">
        <pc:chgData name="Aliki Metsini" userId="09e372d7-203d-4415-85b2-bb0b22669879" providerId="ADAL" clId="{A705AD03-9AE4-43CB-A07A-80DAF732F056}" dt="2023-03-21T11:11:49.506" v="2042" actId="47"/>
        <pc:sldMkLst>
          <pc:docMk/>
          <pc:sldMk cId="603602714" sldId="550"/>
        </pc:sldMkLst>
      </pc:sldChg>
      <pc:sldChg chg="del">
        <pc:chgData name="Aliki Metsini" userId="09e372d7-203d-4415-85b2-bb0b22669879" providerId="ADAL" clId="{A705AD03-9AE4-43CB-A07A-80DAF732F056}" dt="2023-03-21T11:12:35.979" v="2046" actId="47"/>
        <pc:sldMkLst>
          <pc:docMk/>
          <pc:sldMk cId="2261395594" sldId="551"/>
        </pc:sldMkLst>
      </pc:sldChg>
      <pc:sldChg chg="del">
        <pc:chgData name="Aliki Metsini" userId="09e372d7-203d-4415-85b2-bb0b22669879" providerId="ADAL" clId="{A705AD03-9AE4-43CB-A07A-80DAF732F056}" dt="2023-03-21T11:13:11.205" v="2049" actId="47"/>
        <pc:sldMkLst>
          <pc:docMk/>
          <pc:sldMk cId="379633200" sldId="552"/>
        </pc:sldMkLst>
      </pc:sldChg>
      <pc:sldChg chg="del">
        <pc:chgData name="Aliki Metsini" userId="09e372d7-203d-4415-85b2-bb0b22669879" providerId="ADAL" clId="{A705AD03-9AE4-43CB-A07A-80DAF732F056}" dt="2023-03-21T11:13:12.774" v="2050" actId="47"/>
        <pc:sldMkLst>
          <pc:docMk/>
          <pc:sldMk cId="282389836" sldId="553"/>
        </pc:sldMkLst>
      </pc:sldChg>
      <pc:sldChg chg="del">
        <pc:chgData name="Aliki Metsini" userId="09e372d7-203d-4415-85b2-bb0b22669879" providerId="ADAL" clId="{A705AD03-9AE4-43CB-A07A-80DAF732F056}" dt="2023-03-21T11:13:23.623" v="2053" actId="47"/>
        <pc:sldMkLst>
          <pc:docMk/>
          <pc:sldMk cId="2363797015" sldId="554"/>
        </pc:sldMkLst>
      </pc:sldChg>
      <pc:sldChg chg="del">
        <pc:chgData name="Aliki Metsini" userId="09e372d7-203d-4415-85b2-bb0b22669879" providerId="ADAL" clId="{A705AD03-9AE4-43CB-A07A-80DAF732F056}" dt="2023-03-21T11:13:25.702" v="2054" actId="47"/>
        <pc:sldMkLst>
          <pc:docMk/>
          <pc:sldMk cId="3076072067" sldId="555"/>
        </pc:sldMkLst>
      </pc:sldChg>
      <pc:sldChg chg="delSp del mod">
        <pc:chgData name="Aliki Metsini" userId="09e372d7-203d-4415-85b2-bb0b22669879" providerId="ADAL" clId="{A705AD03-9AE4-43CB-A07A-80DAF732F056}" dt="2023-03-21T11:24:10.894" v="2085" actId="47"/>
        <pc:sldMkLst>
          <pc:docMk/>
          <pc:sldMk cId="4154380030" sldId="556"/>
        </pc:sldMkLst>
        <pc:picChg chg="del">
          <ac:chgData name="Aliki Metsini" userId="09e372d7-203d-4415-85b2-bb0b22669879" providerId="ADAL" clId="{A705AD03-9AE4-43CB-A07A-80DAF732F056}" dt="2023-03-21T11:23:59.039" v="2082" actId="21"/>
          <ac:picMkLst>
            <pc:docMk/>
            <pc:sldMk cId="4154380030" sldId="556"/>
            <ac:picMk id="3" creationId="{A4507B41-0B9B-4B15-A33E-E856CD48C4A3}"/>
          </ac:picMkLst>
        </pc:picChg>
      </pc:sldChg>
      <pc:sldChg chg="modSp mod">
        <pc:chgData name="Aliki Metsini" userId="09e372d7-203d-4415-85b2-bb0b22669879" providerId="ADAL" clId="{A705AD03-9AE4-43CB-A07A-80DAF732F056}" dt="2023-03-21T10:02:28.831" v="2026" actId="20577"/>
        <pc:sldMkLst>
          <pc:docMk/>
          <pc:sldMk cId="2862920973" sldId="573"/>
        </pc:sldMkLst>
        <pc:spChg chg="mod">
          <ac:chgData name="Aliki Metsini" userId="09e372d7-203d-4415-85b2-bb0b22669879" providerId="ADAL" clId="{A705AD03-9AE4-43CB-A07A-80DAF732F056}" dt="2023-03-21T10:02:28.831" v="2026" actId="20577"/>
          <ac:spMkLst>
            <pc:docMk/>
            <pc:sldMk cId="2862920973" sldId="573"/>
            <ac:spMk id="4" creationId="{53E75417-62AF-B144-A983-74E0FC737D1F}"/>
          </ac:spMkLst>
        </pc:spChg>
      </pc:sldChg>
      <pc:sldChg chg="del">
        <pc:chgData name="Aliki Metsini" userId="09e372d7-203d-4415-85b2-bb0b22669879" providerId="ADAL" clId="{A705AD03-9AE4-43CB-A07A-80DAF732F056}" dt="2023-03-21T11:13:14.274" v="2051" actId="47"/>
        <pc:sldMkLst>
          <pc:docMk/>
          <pc:sldMk cId="955718290" sldId="575"/>
        </pc:sldMkLst>
      </pc:sldChg>
      <pc:sldChg chg="addSp modSp mod setBg">
        <pc:chgData name="Aliki Metsini" userId="09e372d7-203d-4415-85b2-bb0b22669879" providerId="ADAL" clId="{A705AD03-9AE4-43CB-A07A-80DAF732F056}" dt="2023-03-21T11:14:23.766" v="2060" actId="26606"/>
        <pc:sldMkLst>
          <pc:docMk/>
          <pc:sldMk cId="3351869638" sldId="576"/>
        </pc:sldMkLst>
        <pc:spChg chg="mod">
          <ac:chgData name="Aliki Metsini" userId="09e372d7-203d-4415-85b2-bb0b22669879" providerId="ADAL" clId="{A705AD03-9AE4-43CB-A07A-80DAF732F056}" dt="2023-03-21T11:14:23.766" v="2060" actId="26606"/>
          <ac:spMkLst>
            <pc:docMk/>
            <pc:sldMk cId="3351869638" sldId="576"/>
            <ac:spMk id="4" creationId="{8970B5AF-9F87-ED40-90B1-E07FAED1252A}"/>
          </ac:spMkLst>
        </pc:spChg>
        <pc:spChg chg="mod">
          <ac:chgData name="Aliki Metsini" userId="09e372d7-203d-4415-85b2-bb0b22669879" providerId="ADAL" clId="{A705AD03-9AE4-43CB-A07A-80DAF732F056}" dt="2023-03-21T11:14:23.766" v="2060" actId="26606"/>
          <ac:spMkLst>
            <pc:docMk/>
            <pc:sldMk cId="3351869638" sldId="576"/>
            <ac:spMk id="13" creationId="{46A6A4CA-C628-0952-96F8-1B31343BAE9A}"/>
          </ac:spMkLst>
        </pc:spChg>
        <pc:spChg chg="add">
          <ac:chgData name="Aliki Metsini" userId="09e372d7-203d-4415-85b2-bb0b22669879" providerId="ADAL" clId="{A705AD03-9AE4-43CB-A07A-80DAF732F056}" dt="2023-03-21T11:14:23.766" v="2060" actId="26606"/>
          <ac:spMkLst>
            <pc:docMk/>
            <pc:sldMk cId="3351869638" sldId="576"/>
            <ac:spMk id="18" creationId="{594D6AA1-A0E1-45F9-8E25-BAB8092293CC}"/>
          </ac:spMkLst>
        </pc:spChg>
        <pc:picChg chg="mod">
          <ac:chgData name="Aliki Metsini" userId="09e372d7-203d-4415-85b2-bb0b22669879" providerId="ADAL" clId="{A705AD03-9AE4-43CB-A07A-80DAF732F056}" dt="2023-03-21T11:14:23.766" v="2060" actId="26606"/>
          <ac:picMkLst>
            <pc:docMk/>
            <pc:sldMk cId="3351869638" sldId="576"/>
            <ac:picMk id="2" creationId="{24E0E9D6-9ADE-4043-A2A5-AAAE12BACC7F}"/>
          </ac:picMkLst>
        </pc:picChg>
      </pc:sldChg>
      <pc:sldChg chg="del">
        <pc:chgData name="Aliki Metsini" userId="09e372d7-203d-4415-85b2-bb0b22669879" providerId="ADAL" clId="{A705AD03-9AE4-43CB-A07A-80DAF732F056}" dt="2023-03-21T14:38:47.464" v="2158" actId="47"/>
        <pc:sldMkLst>
          <pc:docMk/>
          <pc:sldMk cId="4114854418" sldId="592"/>
        </pc:sldMkLst>
      </pc:sldChg>
      <pc:sldChg chg="addSp delSp modSp add mod">
        <pc:chgData name="Aliki Metsini" userId="09e372d7-203d-4415-85b2-bb0b22669879" providerId="ADAL" clId="{A705AD03-9AE4-43CB-A07A-80DAF732F056}" dt="2023-03-21T09:52:28.036" v="7" actId="1076"/>
        <pc:sldMkLst>
          <pc:docMk/>
          <pc:sldMk cId="2105037149" sldId="599"/>
        </pc:sldMkLst>
        <pc:spChg chg="del">
          <ac:chgData name="Aliki Metsini" userId="09e372d7-203d-4415-85b2-bb0b22669879" providerId="ADAL" clId="{A705AD03-9AE4-43CB-A07A-80DAF732F056}" dt="2023-03-21T09:52:08.358" v="1" actId="478"/>
          <ac:spMkLst>
            <pc:docMk/>
            <pc:sldMk cId="2105037149" sldId="599"/>
            <ac:spMk id="3" creationId="{7B6B2728-0971-EC74-3DFE-5FF2415594A4}"/>
          </ac:spMkLst>
        </pc:spChg>
        <pc:spChg chg="mod">
          <ac:chgData name="Aliki Metsini" userId="09e372d7-203d-4415-85b2-bb0b22669879" providerId="ADAL" clId="{A705AD03-9AE4-43CB-A07A-80DAF732F056}" dt="2023-03-21T09:52:13.584" v="4" actId="1076"/>
          <ac:spMkLst>
            <pc:docMk/>
            <pc:sldMk cId="2105037149" sldId="599"/>
            <ac:spMk id="8" creationId="{54BF1EFF-6450-B0E7-473E-E9F085FC8FE9}"/>
          </ac:spMkLst>
        </pc:spChg>
        <pc:spChg chg="add mod">
          <ac:chgData name="Aliki Metsini" userId="09e372d7-203d-4415-85b2-bb0b22669879" providerId="ADAL" clId="{A705AD03-9AE4-43CB-A07A-80DAF732F056}" dt="2023-03-21T09:52:08.358" v="1" actId="478"/>
          <ac:spMkLst>
            <pc:docMk/>
            <pc:sldMk cId="2105037149" sldId="599"/>
            <ac:spMk id="9" creationId="{086E218B-DDB6-7085-DF71-FDEBE9995537}"/>
          </ac:spMkLst>
        </pc:spChg>
        <pc:spChg chg="add mod">
          <ac:chgData name="Aliki Metsini" userId="09e372d7-203d-4415-85b2-bb0b22669879" providerId="ADAL" clId="{A705AD03-9AE4-43CB-A07A-80DAF732F056}" dt="2023-03-21T09:52:28.036" v="7" actId="1076"/>
          <ac:spMkLst>
            <pc:docMk/>
            <pc:sldMk cId="2105037149" sldId="599"/>
            <ac:spMk id="10" creationId="{FE1C842A-08A4-B326-D5B0-21C6E1794E1C}"/>
          </ac:spMkLst>
        </pc:spChg>
      </pc:sldChg>
      <pc:sldChg chg="delSp modSp add mod">
        <pc:chgData name="Aliki Metsini" userId="09e372d7-203d-4415-85b2-bb0b22669879" providerId="ADAL" clId="{A705AD03-9AE4-43CB-A07A-80DAF732F056}" dt="2023-03-21T14:37:16.568" v="2155" actId="207"/>
        <pc:sldMkLst>
          <pc:docMk/>
          <pc:sldMk cId="336339710" sldId="600"/>
        </pc:sldMkLst>
        <pc:spChg chg="mod">
          <ac:chgData name="Aliki Metsini" userId="09e372d7-203d-4415-85b2-bb0b22669879" providerId="ADAL" clId="{A705AD03-9AE4-43CB-A07A-80DAF732F056}" dt="2023-03-21T09:55:36.560" v="2009" actId="20577"/>
          <ac:spMkLst>
            <pc:docMk/>
            <pc:sldMk cId="336339710" sldId="600"/>
            <ac:spMk id="181" creationId="{00000000-0000-0000-0000-000000000000}"/>
          </ac:spMkLst>
        </pc:spChg>
        <pc:spChg chg="mod">
          <ac:chgData name="Aliki Metsini" userId="09e372d7-203d-4415-85b2-bb0b22669879" providerId="ADAL" clId="{A705AD03-9AE4-43CB-A07A-80DAF732F056}" dt="2023-03-21T14:37:16.568" v="2155" actId="207"/>
          <ac:spMkLst>
            <pc:docMk/>
            <pc:sldMk cId="336339710" sldId="600"/>
            <ac:spMk id="183" creationId="{00000000-0000-0000-0000-000000000000}"/>
          </ac:spMkLst>
        </pc:spChg>
        <pc:spChg chg="del">
          <ac:chgData name="Aliki Metsini" userId="09e372d7-203d-4415-85b2-bb0b22669879" providerId="ADAL" clId="{A705AD03-9AE4-43CB-A07A-80DAF732F056}" dt="2023-03-21T14:37:12.959" v="2154" actId="478"/>
          <ac:spMkLst>
            <pc:docMk/>
            <pc:sldMk cId="336339710" sldId="600"/>
            <ac:spMk id="188" creationId="{2116511C-433F-FA98-8C89-BFF8FB5ADABD}"/>
          </ac:spMkLst>
        </pc:spChg>
      </pc:sldChg>
      <pc:sldChg chg="modSp add mod">
        <pc:chgData name="Aliki Metsini" userId="09e372d7-203d-4415-85b2-bb0b22669879" providerId="ADAL" clId="{A705AD03-9AE4-43CB-A07A-80DAF732F056}" dt="2023-03-21T14:37:01.067" v="2153" actId="207"/>
        <pc:sldMkLst>
          <pc:docMk/>
          <pc:sldMk cId="711745062" sldId="609"/>
        </pc:sldMkLst>
        <pc:spChg chg="mod">
          <ac:chgData name="Aliki Metsini" userId="09e372d7-203d-4415-85b2-bb0b22669879" providerId="ADAL" clId="{A705AD03-9AE4-43CB-A07A-80DAF732F056}" dt="2023-03-21T14:37:01.067" v="2153" actId="207"/>
          <ac:spMkLst>
            <pc:docMk/>
            <pc:sldMk cId="711745062" sldId="609"/>
            <ac:spMk id="20" creationId="{54E1751C-9DB4-B51E-F1BD-970B0564934E}"/>
          </ac:spMkLst>
        </pc:spChg>
      </pc:sldChg>
      <pc:sldChg chg="add">
        <pc:chgData name="Aliki Metsini" userId="09e372d7-203d-4415-85b2-bb0b22669879" providerId="ADAL" clId="{A705AD03-9AE4-43CB-A07A-80DAF732F056}" dt="2023-03-21T10:16:52.076" v="2034"/>
        <pc:sldMkLst>
          <pc:docMk/>
          <pc:sldMk cId="3599125305" sldId="1487"/>
        </pc:sldMkLst>
      </pc:sldChg>
      <pc:sldChg chg="add">
        <pc:chgData name="Aliki Metsini" userId="09e372d7-203d-4415-85b2-bb0b22669879" providerId="ADAL" clId="{A705AD03-9AE4-43CB-A07A-80DAF732F056}" dt="2023-03-21T10:16:59.594" v="2035"/>
        <pc:sldMkLst>
          <pc:docMk/>
          <pc:sldMk cId="1187187994" sldId="1489"/>
        </pc:sldMkLst>
      </pc:sldChg>
      <pc:sldChg chg="add">
        <pc:chgData name="Aliki Metsini" userId="09e372d7-203d-4415-85b2-bb0b22669879" providerId="ADAL" clId="{A705AD03-9AE4-43CB-A07A-80DAF732F056}" dt="2023-03-21T10:17:08.151" v="2036"/>
        <pc:sldMkLst>
          <pc:docMk/>
          <pc:sldMk cId="1108654215" sldId="1494"/>
        </pc:sldMkLst>
      </pc:sldChg>
      <pc:sldChg chg="add">
        <pc:chgData name="Aliki Metsini" userId="09e372d7-203d-4415-85b2-bb0b22669879" providerId="ADAL" clId="{A705AD03-9AE4-43CB-A07A-80DAF732F056}" dt="2023-03-21T10:17:18.538" v="2037"/>
        <pc:sldMkLst>
          <pc:docMk/>
          <pc:sldMk cId="1315339818" sldId="1499"/>
        </pc:sldMkLst>
      </pc:sldChg>
      <pc:sldChg chg="add">
        <pc:chgData name="Aliki Metsini" userId="09e372d7-203d-4415-85b2-bb0b22669879" providerId="ADAL" clId="{A705AD03-9AE4-43CB-A07A-80DAF732F056}" dt="2023-03-21T10:17:26.724" v="2038"/>
        <pc:sldMkLst>
          <pc:docMk/>
          <pc:sldMk cId="2631247152" sldId="1503"/>
        </pc:sldMkLst>
      </pc:sldChg>
      <pc:sldChg chg="add">
        <pc:chgData name="Aliki Metsini" userId="09e372d7-203d-4415-85b2-bb0b22669879" providerId="ADAL" clId="{A705AD03-9AE4-43CB-A07A-80DAF732F056}" dt="2023-03-21T10:16:40.301" v="2033"/>
        <pc:sldMkLst>
          <pc:docMk/>
          <pc:sldMk cId="1647687298" sldId="1544"/>
        </pc:sldMkLst>
      </pc:sldChg>
      <pc:sldChg chg="add">
        <pc:chgData name="Aliki Metsini" userId="09e372d7-203d-4415-85b2-bb0b22669879" providerId="ADAL" clId="{A705AD03-9AE4-43CB-A07A-80DAF732F056}" dt="2023-03-21T10:17:37.203" v="2039"/>
        <pc:sldMkLst>
          <pc:docMk/>
          <pc:sldMk cId="1109659507" sldId="1545"/>
        </pc:sldMkLst>
      </pc:sldChg>
      <pc:sldChg chg="addSp new">
        <pc:chgData name="Aliki Metsini" userId="09e372d7-203d-4415-85b2-bb0b22669879" providerId="ADAL" clId="{A705AD03-9AE4-43CB-A07A-80DAF732F056}" dt="2023-03-21T11:11:43.673" v="2041"/>
        <pc:sldMkLst>
          <pc:docMk/>
          <pc:sldMk cId="2114226675" sldId="1546"/>
        </pc:sldMkLst>
        <pc:picChg chg="add">
          <ac:chgData name="Aliki Metsini" userId="09e372d7-203d-4415-85b2-bb0b22669879" providerId="ADAL" clId="{A705AD03-9AE4-43CB-A07A-80DAF732F056}" dt="2023-03-21T11:11:43.673" v="2041"/>
          <ac:picMkLst>
            <pc:docMk/>
            <pc:sldMk cId="2114226675" sldId="1546"/>
            <ac:picMk id="3" creationId="{27D78701-9206-738D-0FFB-3015724D2C41}"/>
          </ac:picMkLst>
        </pc:picChg>
      </pc:sldChg>
      <pc:sldChg chg="addSp modSp new mod setBg">
        <pc:chgData name="Aliki Metsini" userId="09e372d7-203d-4415-85b2-bb0b22669879" providerId="ADAL" clId="{A705AD03-9AE4-43CB-A07A-80DAF732F056}" dt="2023-03-21T11:12:31.659" v="2045" actId="26606"/>
        <pc:sldMkLst>
          <pc:docMk/>
          <pc:sldMk cId="3351613853" sldId="1547"/>
        </pc:sldMkLst>
        <pc:spChg chg="mod ord">
          <ac:chgData name="Aliki Metsini" userId="09e372d7-203d-4415-85b2-bb0b22669879" providerId="ADAL" clId="{A705AD03-9AE4-43CB-A07A-80DAF732F056}" dt="2023-03-21T11:12:31.659" v="2045" actId="26606"/>
          <ac:spMkLst>
            <pc:docMk/>
            <pc:sldMk cId="3351613853" sldId="1547"/>
            <ac:spMk id="2" creationId="{635085C1-5829-34B5-7F7F-A9C990BEC2B5}"/>
          </ac:spMkLst>
        </pc:spChg>
        <pc:picChg chg="add mod">
          <ac:chgData name="Aliki Metsini" userId="09e372d7-203d-4415-85b2-bb0b22669879" providerId="ADAL" clId="{A705AD03-9AE4-43CB-A07A-80DAF732F056}" dt="2023-03-21T11:12:31.659" v="2045" actId="26606"/>
          <ac:picMkLst>
            <pc:docMk/>
            <pc:sldMk cId="3351613853" sldId="1547"/>
            <ac:picMk id="3" creationId="{5BBE51A5-F225-8C02-FB99-E3303C1D93C0}"/>
          </ac:picMkLst>
        </pc:picChg>
      </pc:sldChg>
      <pc:sldChg chg="addSp new">
        <pc:chgData name="Aliki Metsini" userId="09e372d7-203d-4415-85b2-bb0b22669879" providerId="ADAL" clId="{A705AD03-9AE4-43CB-A07A-80DAF732F056}" dt="2023-03-21T11:13:00.330" v="2048"/>
        <pc:sldMkLst>
          <pc:docMk/>
          <pc:sldMk cId="247243999" sldId="1548"/>
        </pc:sldMkLst>
        <pc:picChg chg="add">
          <ac:chgData name="Aliki Metsini" userId="09e372d7-203d-4415-85b2-bb0b22669879" providerId="ADAL" clId="{A705AD03-9AE4-43CB-A07A-80DAF732F056}" dt="2023-03-21T11:13:00.330" v="2048"/>
          <ac:picMkLst>
            <pc:docMk/>
            <pc:sldMk cId="247243999" sldId="1548"/>
            <ac:picMk id="3" creationId="{A58A6498-4DA1-B8BF-3234-C97E2AEFDF16}"/>
          </ac:picMkLst>
        </pc:picChg>
      </pc:sldChg>
      <pc:sldChg chg="addSp modSp new mod setBg">
        <pc:chgData name="Aliki Metsini" userId="09e372d7-203d-4415-85b2-bb0b22669879" providerId="ADAL" clId="{A705AD03-9AE4-43CB-A07A-80DAF732F056}" dt="2023-03-21T11:14:04.774" v="2059" actId="26606"/>
        <pc:sldMkLst>
          <pc:docMk/>
          <pc:sldMk cId="3099201869" sldId="1549"/>
        </pc:sldMkLst>
        <pc:spChg chg="mod ord">
          <ac:chgData name="Aliki Metsini" userId="09e372d7-203d-4415-85b2-bb0b22669879" providerId="ADAL" clId="{A705AD03-9AE4-43CB-A07A-80DAF732F056}" dt="2023-03-21T11:14:04.774" v="2059" actId="26606"/>
          <ac:spMkLst>
            <pc:docMk/>
            <pc:sldMk cId="3099201869" sldId="1549"/>
            <ac:spMk id="2" creationId="{45775313-DBFC-F379-0869-60402565853F}"/>
          </ac:spMkLst>
        </pc:spChg>
        <pc:picChg chg="add mod">
          <ac:chgData name="Aliki Metsini" userId="09e372d7-203d-4415-85b2-bb0b22669879" providerId="ADAL" clId="{A705AD03-9AE4-43CB-A07A-80DAF732F056}" dt="2023-03-21T11:14:04.774" v="2059" actId="26606"/>
          <ac:picMkLst>
            <pc:docMk/>
            <pc:sldMk cId="3099201869" sldId="1549"/>
            <ac:picMk id="3" creationId="{9784F0B1-768A-056A-5305-E05C9A3331BE}"/>
          </ac:picMkLst>
        </pc:picChg>
      </pc:sldChg>
      <pc:sldChg chg="addSp modSp new mod setBg">
        <pc:chgData name="Aliki Metsini" userId="09e372d7-203d-4415-85b2-bb0b22669879" providerId="ADAL" clId="{A705AD03-9AE4-43CB-A07A-80DAF732F056}" dt="2023-03-21T11:13:49.958" v="2057" actId="26606"/>
        <pc:sldMkLst>
          <pc:docMk/>
          <pc:sldMk cId="3092831032" sldId="1550"/>
        </pc:sldMkLst>
        <pc:spChg chg="mod ord">
          <ac:chgData name="Aliki Metsini" userId="09e372d7-203d-4415-85b2-bb0b22669879" providerId="ADAL" clId="{A705AD03-9AE4-43CB-A07A-80DAF732F056}" dt="2023-03-21T11:13:49.958" v="2057" actId="26606"/>
          <ac:spMkLst>
            <pc:docMk/>
            <pc:sldMk cId="3092831032" sldId="1550"/>
            <ac:spMk id="2" creationId="{97DE1F52-5CFB-8DC1-9F4D-DE1774A228B2}"/>
          </ac:spMkLst>
        </pc:spChg>
        <pc:picChg chg="add mod">
          <ac:chgData name="Aliki Metsini" userId="09e372d7-203d-4415-85b2-bb0b22669879" providerId="ADAL" clId="{A705AD03-9AE4-43CB-A07A-80DAF732F056}" dt="2023-03-21T11:13:49.958" v="2057" actId="26606"/>
          <ac:picMkLst>
            <pc:docMk/>
            <pc:sldMk cId="3092831032" sldId="1550"/>
            <ac:picMk id="3" creationId="{EC28B82D-3B67-E8CC-FB85-451183EA4B7E}"/>
          </ac:picMkLst>
        </pc:picChg>
      </pc:sldChg>
      <pc:sldChg chg="addSp new">
        <pc:chgData name="Aliki Metsini" userId="09e372d7-203d-4415-85b2-bb0b22669879" providerId="ADAL" clId="{A705AD03-9AE4-43CB-A07A-80DAF732F056}" dt="2023-03-21T11:24:07.330" v="2084"/>
        <pc:sldMkLst>
          <pc:docMk/>
          <pc:sldMk cId="3965635608" sldId="1551"/>
        </pc:sldMkLst>
        <pc:picChg chg="add">
          <ac:chgData name="Aliki Metsini" userId="09e372d7-203d-4415-85b2-bb0b22669879" providerId="ADAL" clId="{A705AD03-9AE4-43CB-A07A-80DAF732F056}" dt="2023-03-21T11:24:07.330" v="2084"/>
          <ac:picMkLst>
            <pc:docMk/>
            <pc:sldMk cId="3965635608" sldId="1551"/>
            <ac:picMk id="3" creationId="{F122D9FE-8B73-0D34-48B6-21CDAC4EAF24}"/>
          </ac:picMkLst>
        </pc:picChg>
      </pc:sldChg>
      <pc:sldMasterChg chg="delSldLayout">
        <pc:chgData name="Aliki Metsini" userId="09e372d7-203d-4415-85b2-bb0b22669879" providerId="ADAL" clId="{A705AD03-9AE4-43CB-A07A-80DAF732F056}" dt="2023-03-21T09:55:26.985" v="21" actId="47"/>
        <pc:sldMasterMkLst>
          <pc:docMk/>
          <pc:sldMasterMk cId="0" sldId="2147483659"/>
        </pc:sldMasterMkLst>
        <pc:sldLayoutChg chg="del">
          <pc:chgData name="Aliki Metsini" userId="09e372d7-203d-4415-85b2-bb0b22669879" providerId="ADAL" clId="{A705AD03-9AE4-43CB-A07A-80DAF732F056}" dt="2023-03-21T09:55:26.985" v="21" actId="47"/>
          <pc:sldLayoutMkLst>
            <pc:docMk/>
            <pc:sldMasterMk cId="0" sldId="2147483659"/>
            <pc:sldLayoutMk cId="0" sldId="2147483677"/>
          </pc:sldLayoutMkLst>
        </pc:sldLayoutChg>
      </pc:sldMasterChg>
    </pc:docChg>
  </pc:docChgLst>
  <pc:docChgLst>
    <pc:chgData name="Viktorija Rion" userId="a6a4cef7-0a3e-42de-8140-c177adbba8ce" providerId="ADAL" clId="{7D7B1C9D-34C6-48B6-9B64-099B62C9182F}"/>
    <pc:docChg chg="custSel modSld">
      <pc:chgData name="Viktorija Rion" userId="a6a4cef7-0a3e-42de-8140-c177adbba8ce" providerId="ADAL" clId="{7D7B1C9D-34C6-48B6-9B64-099B62C9182F}" dt="2022-03-24T09:01:34.428" v="3" actId="207"/>
      <pc:docMkLst>
        <pc:docMk/>
      </pc:docMkLst>
      <pc:sldChg chg="addSp delSp modSp mod">
        <pc:chgData name="Viktorija Rion" userId="a6a4cef7-0a3e-42de-8140-c177adbba8ce" providerId="ADAL" clId="{7D7B1C9D-34C6-48B6-9B64-099B62C9182F}" dt="2022-03-24T09:01:34.428" v="3" actId="207"/>
        <pc:sldMkLst>
          <pc:docMk/>
          <pc:sldMk cId="2261395594" sldId="551"/>
        </pc:sldMkLst>
        <pc:picChg chg="del">
          <ac:chgData name="Viktorija Rion" userId="a6a4cef7-0a3e-42de-8140-c177adbba8ce" providerId="ADAL" clId="{7D7B1C9D-34C6-48B6-9B64-099B62C9182F}" dt="2022-03-24T09:00:25.356" v="0" actId="478"/>
          <ac:picMkLst>
            <pc:docMk/>
            <pc:sldMk cId="2261395594" sldId="551"/>
            <ac:picMk id="2" creationId="{ABF74C15-19C2-4385-9CF7-A71E40B05F85}"/>
          </ac:picMkLst>
        </pc:picChg>
        <pc:picChg chg="add mod">
          <ac:chgData name="Viktorija Rion" userId="a6a4cef7-0a3e-42de-8140-c177adbba8ce" providerId="ADAL" clId="{7D7B1C9D-34C6-48B6-9B64-099B62C9182F}" dt="2022-03-24T09:01:34.428" v="3" actId="207"/>
          <ac:picMkLst>
            <pc:docMk/>
            <pc:sldMk cId="2261395594" sldId="551"/>
            <ac:picMk id="3" creationId="{E40F0476-B8F6-4743-B2DD-73B6E5AE7DC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3_2">
  <dgm:title val=""/>
  <dgm:desc val=""/>
  <dgm:catLst>
    <dgm:cat type="accent3" pri="13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218613-D800-424A-8452-F7DAFAC5695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3_2" csCatId="accent3" phldr="1"/>
      <dgm:spPr/>
      <dgm:t>
        <a:bodyPr/>
        <a:lstStyle/>
        <a:p>
          <a:endParaRPr lang="en-US"/>
        </a:p>
      </dgm:t>
    </dgm:pt>
    <dgm:pt modelId="{B0A3E187-D882-4971-A6A3-1B39EFA6E454}">
      <dgm:prSet/>
      <dgm:spPr/>
      <dgm:t>
        <a:bodyPr/>
        <a:lstStyle/>
        <a:p>
          <a:pPr>
            <a:defRPr b="1"/>
          </a:pPr>
          <a:r>
            <a:rPr lang="de-CH" dirty="0"/>
            <a:t>Die Spital-ID wird von der Koordinationsstelle  zugeteilt</a:t>
          </a:r>
          <a:endParaRPr lang="en-US" dirty="0"/>
        </a:p>
      </dgm:t>
    </dgm:pt>
    <dgm:pt modelId="{33637AFD-5D3C-4E6A-97B0-B126E36F0817}" type="parTrans" cxnId="{6E229451-A570-40B9-A5C8-4869703AD307}">
      <dgm:prSet/>
      <dgm:spPr/>
      <dgm:t>
        <a:bodyPr/>
        <a:lstStyle/>
        <a:p>
          <a:endParaRPr lang="en-US"/>
        </a:p>
      </dgm:t>
    </dgm:pt>
    <dgm:pt modelId="{4B381B9E-9324-45FC-A056-E8093BE4FEF9}" type="sibTrans" cxnId="{6E229451-A570-40B9-A5C8-4869703AD307}">
      <dgm:prSet/>
      <dgm:spPr/>
      <dgm:t>
        <a:bodyPr/>
        <a:lstStyle/>
        <a:p>
          <a:endParaRPr lang="en-US"/>
        </a:p>
      </dgm:t>
    </dgm:pt>
    <dgm:pt modelId="{FB07EFC0-CCAC-4617-9CB1-90B78B37A998}">
      <dgm:prSet/>
      <dgm:spPr/>
      <dgm:t>
        <a:bodyPr/>
        <a:lstStyle/>
        <a:p>
          <a:pPr>
            <a:defRPr b="1"/>
          </a:pPr>
          <a:r>
            <a:rPr lang="de-CH" dirty="0"/>
            <a:t>Die Codes für Stationen und Patienten ist Angelegenheit der Spitäler</a:t>
          </a:r>
          <a:endParaRPr lang="en-US" dirty="0"/>
        </a:p>
      </dgm:t>
    </dgm:pt>
    <dgm:pt modelId="{7687F09F-6E81-4165-B1A4-ECC5458E4F84}" type="parTrans" cxnId="{740744E7-65BD-45BA-B8C2-F807C65288A2}">
      <dgm:prSet/>
      <dgm:spPr/>
      <dgm:t>
        <a:bodyPr/>
        <a:lstStyle/>
        <a:p>
          <a:endParaRPr lang="en-US"/>
        </a:p>
      </dgm:t>
    </dgm:pt>
    <dgm:pt modelId="{396BC4FA-FFC7-42E2-BE4E-E50FFD172861}" type="sibTrans" cxnId="{740744E7-65BD-45BA-B8C2-F807C65288A2}">
      <dgm:prSet/>
      <dgm:spPr/>
      <dgm:t>
        <a:bodyPr/>
        <a:lstStyle/>
        <a:p>
          <a:endParaRPr lang="en-US"/>
        </a:p>
      </dgm:t>
    </dgm:pt>
    <dgm:pt modelId="{384C62B3-1FF6-4E19-8A7F-D26EBE603EB2}">
      <dgm:prSet/>
      <dgm:spPr/>
      <dgm:t>
        <a:bodyPr/>
        <a:lstStyle/>
        <a:p>
          <a:pPr>
            <a:defRPr b="1"/>
          </a:pPr>
          <a:r>
            <a:rPr lang="de-CH" b="1"/>
            <a:t>Wichtig zu wissen: </a:t>
          </a:r>
          <a:endParaRPr lang="en-US"/>
        </a:p>
      </dgm:t>
    </dgm:pt>
    <dgm:pt modelId="{3AA6317A-740D-4267-B18D-DBAEFA9EAADE}" type="parTrans" cxnId="{C6EF28E8-BBFA-438B-A8A9-F573C048CF51}">
      <dgm:prSet/>
      <dgm:spPr/>
      <dgm:t>
        <a:bodyPr/>
        <a:lstStyle/>
        <a:p>
          <a:endParaRPr lang="en-US"/>
        </a:p>
      </dgm:t>
    </dgm:pt>
    <dgm:pt modelId="{BE8D45F4-3141-403E-B896-BF09D318B754}" type="sibTrans" cxnId="{C6EF28E8-BBFA-438B-A8A9-F573C048CF51}">
      <dgm:prSet/>
      <dgm:spPr/>
      <dgm:t>
        <a:bodyPr/>
        <a:lstStyle/>
        <a:p>
          <a:endParaRPr lang="en-US"/>
        </a:p>
      </dgm:t>
    </dgm:pt>
    <dgm:pt modelId="{9AABD425-BDAF-4E2D-B83A-76635FC5855F}">
      <dgm:prSet/>
      <dgm:spPr/>
      <dgm:t>
        <a:bodyPr/>
        <a:lstStyle/>
        <a:p>
          <a:r>
            <a:rPr lang="de-CH" dirty="0"/>
            <a:t>Patienten-ID: die ID muss anonymisiert sein und aus Zahlen </a:t>
          </a:r>
          <a:r>
            <a:rPr lang="de-CH" dirty="0">
              <a:solidFill>
                <a:schemeClr val="tx1"/>
              </a:solidFill>
            </a:rPr>
            <a:t>bestehen </a:t>
          </a:r>
          <a:r>
            <a:rPr lang="de-DE" b="1" dirty="0">
              <a:solidFill>
                <a:schemeClr val="tx1"/>
              </a:solidFill>
            </a:rPr>
            <a:t>UND </a:t>
          </a:r>
          <a:r>
            <a:rPr lang="de-DE" b="1" dirty="0" err="1">
              <a:solidFill>
                <a:schemeClr val="tx1"/>
              </a:solidFill>
            </a:rPr>
            <a:t>muss</a:t>
          </a:r>
          <a:r>
            <a:rPr lang="de-DE" b="1" dirty="0">
              <a:solidFill>
                <a:schemeClr val="tx1"/>
              </a:solidFill>
            </a:rPr>
            <a:t> für das gesamte Krankenhaus eindeutig sein</a:t>
          </a:r>
          <a:endParaRPr lang="en-US" b="1" dirty="0">
            <a:solidFill>
              <a:schemeClr val="tx1"/>
            </a:solidFill>
          </a:endParaRPr>
        </a:p>
      </dgm:t>
    </dgm:pt>
    <dgm:pt modelId="{F2EF9B4B-D6B4-4B0D-AA23-84274D0FD1B2}" type="parTrans" cxnId="{704E14D9-60CD-4859-B615-339E6896753C}">
      <dgm:prSet/>
      <dgm:spPr/>
      <dgm:t>
        <a:bodyPr/>
        <a:lstStyle/>
        <a:p>
          <a:endParaRPr lang="en-US"/>
        </a:p>
      </dgm:t>
    </dgm:pt>
    <dgm:pt modelId="{49DD04E4-7E73-4864-B3CC-B05A6066A051}" type="sibTrans" cxnId="{704E14D9-60CD-4859-B615-339E6896753C}">
      <dgm:prSet/>
      <dgm:spPr/>
      <dgm:t>
        <a:bodyPr/>
        <a:lstStyle/>
        <a:p>
          <a:endParaRPr lang="en-US"/>
        </a:p>
      </dgm:t>
    </dgm:pt>
    <dgm:pt modelId="{82BA9BA4-BD6B-4E50-A8A2-3DFF6A1B452C}">
      <dgm:prSet/>
      <dgm:spPr/>
      <dgm:t>
        <a:bodyPr/>
        <a:lstStyle/>
        <a:p>
          <a:r>
            <a:rPr lang="de-CH" dirty="0"/>
            <a:t>Stations-ID: die ID kann aus Zahlen und Buchstaben bestehen</a:t>
          </a:r>
          <a:endParaRPr lang="en-US" dirty="0"/>
        </a:p>
      </dgm:t>
    </dgm:pt>
    <dgm:pt modelId="{73EFD9DE-3D41-479A-B6FA-24892689C252}" type="parTrans" cxnId="{AA69AEA4-AB54-4FFA-917B-0AE674F772FC}">
      <dgm:prSet/>
      <dgm:spPr/>
      <dgm:t>
        <a:bodyPr/>
        <a:lstStyle/>
        <a:p>
          <a:endParaRPr lang="en-US"/>
        </a:p>
      </dgm:t>
    </dgm:pt>
    <dgm:pt modelId="{C98DE330-6654-4772-A2F3-E4C6B9D5474E}" type="sibTrans" cxnId="{AA69AEA4-AB54-4FFA-917B-0AE674F772FC}">
      <dgm:prSet/>
      <dgm:spPr/>
      <dgm:t>
        <a:bodyPr/>
        <a:lstStyle/>
        <a:p>
          <a:endParaRPr lang="en-US"/>
        </a:p>
      </dgm:t>
    </dgm:pt>
    <dgm:pt modelId="{5BF19818-F626-4D4A-A697-9C384ADF8137}" type="pres">
      <dgm:prSet presAssocID="{F0218613-D800-424A-8452-F7DAFAC5695E}" presName="root" presStyleCnt="0">
        <dgm:presLayoutVars>
          <dgm:dir/>
          <dgm:resizeHandles val="exact"/>
        </dgm:presLayoutVars>
      </dgm:prSet>
      <dgm:spPr/>
    </dgm:pt>
    <dgm:pt modelId="{3BA9577D-82F3-40C0-BBC6-C14997092AB0}" type="pres">
      <dgm:prSet presAssocID="{B0A3E187-D882-4971-A6A3-1B39EFA6E454}" presName="compNode" presStyleCnt="0"/>
      <dgm:spPr/>
    </dgm:pt>
    <dgm:pt modelId="{4C7C6B2B-477D-4BC0-AF84-EEEB0AC9E7ED}" type="pres">
      <dgm:prSet presAssocID="{B0A3E187-D882-4971-A6A3-1B39EFA6E454}" presName="iconRect" presStyleLbl="node1" presStyleIdx="0" presStyleCnt="3" custLinFactNeighborX="-1086" custLinFactNeighborY="-147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dical contour"/>
        </a:ext>
      </dgm:extLst>
    </dgm:pt>
    <dgm:pt modelId="{5F25CB09-529C-47F8-8581-DF8699ECBE79}" type="pres">
      <dgm:prSet presAssocID="{B0A3E187-D882-4971-A6A3-1B39EFA6E454}" presName="iconSpace" presStyleCnt="0"/>
      <dgm:spPr/>
    </dgm:pt>
    <dgm:pt modelId="{85C65178-FBC0-4A34-A01A-BBD3B1D35744}" type="pres">
      <dgm:prSet presAssocID="{B0A3E187-D882-4971-A6A3-1B39EFA6E454}" presName="parTx" presStyleLbl="revTx" presStyleIdx="0" presStyleCnt="6">
        <dgm:presLayoutVars>
          <dgm:chMax val="0"/>
          <dgm:chPref val="0"/>
        </dgm:presLayoutVars>
      </dgm:prSet>
      <dgm:spPr/>
    </dgm:pt>
    <dgm:pt modelId="{4E6F422F-0EBA-438C-A4B8-930416D9D9ED}" type="pres">
      <dgm:prSet presAssocID="{B0A3E187-D882-4971-A6A3-1B39EFA6E454}" presName="txSpace" presStyleCnt="0"/>
      <dgm:spPr/>
    </dgm:pt>
    <dgm:pt modelId="{72C6B1E8-806D-4021-8468-9EEC86C6025D}" type="pres">
      <dgm:prSet presAssocID="{B0A3E187-D882-4971-A6A3-1B39EFA6E454}" presName="desTx" presStyleLbl="revTx" presStyleIdx="1" presStyleCnt="6">
        <dgm:presLayoutVars/>
      </dgm:prSet>
      <dgm:spPr/>
    </dgm:pt>
    <dgm:pt modelId="{20F7567A-1C67-4E09-8315-E544AA9533D8}" type="pres">
      <dgm:prSet presAssocID="{4B381B9E-9324-45FC-A056-E8093BE4FEF9}" presName="sibTrans" presStyleCnt="0"/>
      <dgm:spPr/>
    </dgm:pt>
    <dgm:pt modelId="{F0B23079-414B-4957-B363-5F06A433EF46}" type="pres">
      <dgm:prSet presAssocID="{FB07EFC0-CCAC-4617-9CB1-90B78B37A998}" presName="compNode" presStyleCnt="0"/>
      <dgm:spPr/>
    </dgm:pt>
    <dgm:pt modelId="{05174227-DD69-49C4-AA95-07DFF2390F14}" type="pres">
      <dgm:prSet presAssocID="{FB07EFC0-CCAC-4617-9CB1-90B78B37A99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éthoscope"/>
        </a:ext>
      </dgm:extLst>
    </dgm:pt>
    <dgm:pt modelId="{9D92A5F1-3526-4D4B-AC89-EE38C5B3294D}" type="pres">
      <dgm:prSet presAssocID="{FB07EFC0-CCAC-4617-9CB1-90B78B37A998}" presName="iconSpace" presStyleCnt="0"/>
      <dgm:spPr/>
    </dgm:pt>
    <dgm:pt modelId="{C4CD3106-0AFA-460F-BA13-906B7AB421C5}" type="pres">
      <dgm:prSet presAssocID="{FB07EFC0-CCAC-4617-9CB1-90B78B37A998}" presName="parTx" presStyleLbl="revTx" presStyleIdx="2" presStyleCnt="6">
        <dgm:presLayoutVars>
          <dgm:chMax val="0"/>
          <dgm:chPref val="0"/>
        </dgm:presLayoutVars>
      </dgm:prSet>
      <dgm:spPr/>
    </dgm:pt>
    <dgm:pt modelId="{517B396A-EE35-4C80-8198-0AD95BCB927B}" type="pres">
      <dgm:prSet presAssocID="{FB07EFC0-CCAC-4617-9CB1-90B78B37A998}" presName="txSpace" presStyleCnt="0"/>
      <dgm:spPr/>
    </dgm:pt>
    <dgm:pt modelId="{D41CB0C8-72F3-4A58-B77D-583DD67D700A}" type="pres">
      <dgm:prSet presAssocID="{FB07EFC0-CCAC-4617-9CB1-90B78B37A998}" presName="desTx" presStyleLbl="revTx" presStyleIdx="3" presStyleCnt="6">
        <dgm:presLayoutVars/>
      </dgm:prSet>
      <dgm:spPr/>
    </dgm:pt>
    <dgm:pt modelId="{9C4EB114-BC02-4997-9DEC-98E2AF3AA007}" type="pres">
      <dgm:prSet presAssocID="{396BC4FA-FFC7-42E2-BE4E-E50FFD172861}" presName="sibTrans" presStyleCnt="0"/>
      <dgm:spPr/>
    </dgm:pt>
    <dgm:pt modelId="{55913E05-2084-412B-A1D8-FA3C368D2E62}" type="pres">
      <dgm:prSet presAssocID="{384C62B3-1FF6-4E19-8A7F-D26EBE603EB2}" presName="compNode" presStyleCnt="0"/>
      <dgm:spPr/>
    </dgm:pt>
    <dgm:pt modelId="{446FE705-8B30-4283-ADB0-1828446D1FB6}" type="pres">
      <dgm:prSet presAssocID="{384C62B3-1FF6-4E19-8A7F-D26EBE603EB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A987E2C-E965-45F3-934C-282B074DB20D}" type="pres">
      <dgm:prSet presAssocID="{384C62B3-1FF6-4E19-8A7F-D26EBE603EB2}" presName="iconSpace" presStyleCnt="0"/>
      <dgm:spPr/>
    </dgm:pt>
    <dgm:pt modelId="{E914F21D-A280-459B-B2D0-2CF171DB4362}" type="pres">
      <dgm:prSet presAssocID="{384C62B3-1FF6-4E19-8A7F-D26EBE603EB2}" presName="parTx" presStyleLbl="revTx" presStyleIdx="4" presStyleCnt="6">
        <dgm:presLayoutVars>
          <dgm:chMax val="0"/>
          <dgm:chPref val="0"/>
        </dgm:presLayoutVars>
      </dgm:prSet>
      <dgm:spPr/>
    </dgm:pt>
    <dgm:pt modelId="{2B85CFE5-88FA-44FF-9CCF-8C72327BEBBF}" type="pres">
      <dgm:prSet presAssocID="{384C62B3-1FF6-4E19-8A7F-D26EBE603EB2}" presName="txSpace" presStyleCnt="0"/>
      <dgm:spPr/>
    </dgm:pt>
    <dgm:pt modelId="{E8BF479D-2755-4A8E-9B08-EF453FFDDBDC}" type="pres">
      <dgm:prSet presAssocID="{384C62B3-1FF6-4E19-8A7F-D26EBE603EB2}" presName="desTx" presStyleLbl="revTx" presStyleIdx="5" presStyleCnt="6">
        <dgm:presLayoutVars/>
      </dgm:prSet>
      <dgm:spPr/>
    </dgm:pt>
  </dgm:ptLst>
  <dgm:cxnLst>
    <dgm:cxn modelId="{632D5D07-1D21-4E1A-86B0-741E3D3EB304}" type="presOf" srcId="{384C62B3-1FF6-4E19-8A7F-D26EBE603EB2}" destId="{E914F21D-A280-459B-B2D0-2CF171DB4362}" srcOrd="0" destOrd="0" presId="urn:microsoft.com/office/officeart/2018/5/layout/CenteredIconLabelDescriptionList"/>
    <dgm:cxn modelId="{EA98C620-D1A9-47B1-9D56-691EE02C503D}" type="presOf" srcId="{B0A3E187-D882-4971-A6A3-1B39EFA6E454}" destId="{85C65178-FBC0-4A34-A01A-BBD3B1D35744}" srcOrd="0" destOrd="0" presId="urn:microsoft.com/office/officeart/2018/5/layout/CenteredIconLabelDescriptionList"/>
    <dgm:cxn modelId="{31FE925F-845A-46DF-AD99-ED8587289DE7}" type="presOf" srcId="{82BA9BA4-BD6B-4E50-A8A2-3DFF6A1B452C}" destId="{E8BF479D-2755-4A8E-9B08-EF453FFDDBDC}" srcOrd="0" destOrd="1" presId="urn:microsoft.com/office/officeart/2018/5/layout/CenteredIconLabelDescriptionList"/>
    <dgm:cxn modelId="{6E229451-A570-40B9-A5C8-4869703AD307}" srcId="{F0218613-D800-424A-8452-F7DAFAC5695E}" destId="{B0A3E187-D882-4971-A6A3-1B39EFA6E454}" srcOrd="0" destOrd="0" parTransId="{33637AFD-5D3C-4E6A-97B0-B126E36F0817}" sibTransId="{4B381B9E-9324-45FC-A056-E8093BE4FEF9}"/>
    <dgm:cxn modelId="{1A39F18F-04E1-4EF9-BE38-658BFD585209}" type="presOf" srcId="{9AABD425-BDAF-4E2D-B83A-76635FC5855F}" destId="{E8BF479D-2755-4A8E-9B08-EF453FFDDBDC}" srcOrd="0" destOrd="0" presId="urn:microsoft.com/office/officeart/2018/5/layout/CenteredIconLabelDescriptionList"/>
    <dgm:cxn modelId="{AA69AEA4-AB54-4FFA-917B-0AE674F772FC}" srcId="{384C62B3-1FF6-4E19-8A7F-D26EBE603EB2}" destId="{82BA9BA4-BD6B-4E50-A8A2-3DFF6A1B452C}" srcOrd="1" destOrd="0" parTransId="{73EFD9DE-3D41-479A-B6FA-24892689C252}" sibTransId="{C98DE330-6654-4772-A2F3-E4C6B9D5474E}"/>
    <dgm:cxn modelId="{053CE9A5-A3FB-4CDB-9387-43DDE02F42D4}" type="presOf" srcId="{FB07EFC0-CCAC-4617-9CB1-90B78B37A998}" destId="{C4CD3106-0AFA-460F-BA13-906B7AB421C5}" srcOrd="0" destOrd="0" presId="urn:microsoft.com/office/officeart/2018/5/layout/CenteredIconLabelDescriptionList"/>
    <dgm:cxn modelId="{704E14D9-60CD-4859-B615-339E6896753C}" srcId="{384C62B3-1FF6-4E19-8A7F-D26EBE603EB2}" destId="{9AABD425-BDAF-4E2D-B83A-76635FC5855F}" srcOrd="0" destOrd="0" parTransId="{F2EF9B4B-D6B4-4B0D-AA23-84274D0FD1B2}" sibTransId="{49DD04E4-7E73-4864-B3CC-B05A6066A051}"/>
    <dgm:cxn modelId="{740744E7-65BD-45BA-B8C2-F807C65288A2}" srcId="{F0218613-D800-424A-8452-F7DAFAC5695E}" destId="{FB07EFC0-CCAC-4617-9CB1-90B78B37A998}" srcOrd="1" destOrd="0" parTransId="{7687F09F-6E81-4165-B1A4-ECC5458E4F84}" sibTransId="{396BC4FA-FFC7-42E2-BE4E-E50FFD172861}"/>
    <dgm:cxn modelId="{C6EF28E8-BBFA-438B-A8A9-F573C048CF51}" srcId="{F0218613-D800-424A-8452-F7DAFAC5695E}" destId="{384C62B3-1FF6-4E19-8A7F-D26EBE603EB2}" srcOrd="2" destOrd="0" parTransId="{3AA6317A-740D-4267-B18D-DBAEFA9EAADE}" sibTransId="{BE8D45F4-3141-403E-B896-BF09D318B754}"/>
    <dgm:cxn modelId="{977D1DF9-9A1A-4357-9C09-D002620FB7B9}" type="presOf" srcId="{F0218613-D800-424A-8452-F7DAFAC5695E}" destId="{5BF19818-F626-4D4A-A697-9C384ADF8137}" srcOrd="0" destOrd="0" presId="urn:microsoft.com/office/officeart/2018/5/layout/CenteredIconLabelDescriptionList"/>
    <dgm:cxn modelId="{FBB24C05-4938-4A9C-A59D-F6DA3FB72C01}" type="presParOf" srcId="{5BF19818-F626-4D4A-A697-9C384ADF8137}" destId="{3BA9577D-82F3-40C0-BBC6-C14997092AB0}" srcOrd="0" destOrd="0" presId="urn:microsoft.com/office/officeart/2018/5/layout/CenteredIconLabelDescriptionList"/>
    <dgm:cxn modelId="{0FDA90BE-7467-45AE-B329-67153D24DF10}" type="presParOf" srcId="{3BA9577D-82F3-40C0-BBC6-C14997092AB0}" destId="{4C7C6B2B-477D-4BC0-AF84-EEEB0AC9E7ED}" srcOrd="0" destOrd="0" presId="urn:microsoft.com/office/officeart/2018/5/layout/CenteredIconLabelDescriptionList"/>
    <dgm:cxn modelId="{0172DF26-7CBA-4849-ABA3-0CF99D2B85B5}" type="presParOf" srcId="{3BA9577D-82F3-40C0-BBC6-C14997092AB0}" destId="{5F25CB09-529C-47F8-8581-DF8699ECBE79}" srcOrd="1" destOrd="0" presId="urn:microsoft.com/office/officeart/2018/5/layout/CenteredIconLabelDescriptionList"/>
    <dgm:cxn modelId="{82C777C7-756F-414D-B162-E8C767E47156}" type="presParOf" srcId="{3BA9577D-82F3-40C0-BBC6-C14997092AB0}" destId="{85C65178-FBC0-4A34-A01A-BBD3B1D35744}" srcOrd="2" destOrd="0" presId="urn:microsoft.com/office/officeart/2018/5/layout/CenteredIconLabelDescriptionList"/>
    <dgm:cxn modelId="{FF57BD0A-9C23-401B-8BFC-E9D0EF4CDC0F}" type="presParOf" srcId="{3BA9577D-82F3-40C0-BBC6-C14997092AB0}" destId="{4E6F422F-0EBA-438C-A4B8-930416D9D9ED}" srcOrd="3" destOrd="0" presId="urn:microsoft.com/office/officeart/2018/5/layout/CenteredIconLabelDescriptionList"/>
    <dgm:cxn modelId="{8606BF07-9CAD-4D5F-A20F-318EEAD82AC3}" type="presParOf" srcId="{3BA9577D-82F3-40C0-BBC6-C14997092AB0}" destId="{72C6B1E8-806D-4021-8468-9EEC86C6025D}" srcOrd="4" destOrd="0" presId="urn:microsoft.com/office/officeart/2018/5/layout/CenteredIconLabelDescriptionList"/>
    <dgm:cxn modelId="{0A6B61A1-C5C7-41F6-98B4-87078B520811}" type="presParOf" srcId="{5BF19818-F626-4D4A-A697-9C384ADF8137}" destId="{20F7567A-1C67-4E09-8315-E544AA9533D8}" srcOrd="1" destOrd="0" presId="urn:microsoft.com/office/officeart/2018/5/layout/CenteredIconLabelDescriptionList"/>
    <dgm:cxn modelId="{71265317-ACFB-4A64-AB80-CEABE1FEC2E9}" type="presParOf" srcId="{5BF19818-F626-4D4A-A697-9C384ADF8137}" destId="{F0B23079-414B-4957-B363-5F06A433EF46}" srcOrd="2" destOrd="0" presId="urn:microsoft.com/office/officeart/2018/5/layout/CenteredIconLabelDescriptionList"/>
    <dgm:cxn modelId="{4077A78C-B2D5-4E07-B6FB-B486FDE30A13}" type="presParOf" srcId="{F0B23079-414B-4957-B363-5F06A433EF46}" destId="{05174227-DD69-49C4-AA95-07DFF2390F14}" srcOrd="0" destOrd="0" presId="urn:microsoft.com/office/officeart/2018/5/layout/CenteredIconLabelDescriptionList"/>
    <dgm:cxn modelId="{8E882973-3C19-47B9-8C37-C3E0F30B8330}" type="presParOf" srcId="{F0B23079-414B-4957-B363-5F06A433EF46}" destId="{9D92A5F1-3526-4D4B-AC89-EE38C5B3294D}" srcOrd="1" destOrd="0" presId="urn:microsoft.com/office/officeart/2018/5/layout/CenteredIconLabelDescriptionList"/>
    <dgm:cxn modelId="{B63FA2E9-4C2A-41A8-9097-E2B5BFB2A249}" type="presParOf" srcId="{F0B23079-414B-4957-B363-5F06A433EF46}" destId="{C4CD3106-0AFA-460F-BA13-906B7AB421C5}" srcOrd="2" destOrd="0" presId="urn:microsoft.com/office/officeart/2018/5/layout/CenteredIconLabelDescriptionList"/>
    <dgm:cxn modelId="{B4A174B1-CA77-457F-8863-3FECFE8692CA}" type="presParOf" srcId="{F0B23079-414B-4957-B363-5F06A433EF46}" destId="{517B396A-EE35-4C80-8198-0AD95BCB927B}" srcOrd="3" destOrd="0" presId="urn:microsoft.com/office/officeart/2018/5/layout/CenteredIconLabelDescriptionList"/>
    <dgm:cxn modelId="{23A7FCCD-8D39-481F-AE4F-58C3AAE9F82E}" type="presParOf" srcId="{F0B23079-414B-4957-B363-5F06A433EF46}" destId="{D41CB0C8-72F3-4A58-B77D-583DD67D700A}" srcOrd="4" destOrd="0" presId="urn:microsoft.com/office/officeart/2018/5/layout/CenteredIconLabelDescriptionList"/>
    <dgm:cxn modelId="{B416C261-A3B9-4D86-8137-245B71B6EF86}" type="presParOf" srcId="{5BF19818-F626-4D4A-A697-9C384ADF8137}" destId="{9C4EB114-BC02-4997-9DEC-98E2AF3AA007}" srcOrd="3" destOrd="0" presId="urn:microsoft.com/office/officeart/2018/5/layout/CenteredIconLabelDescriptionList"/>
    <dgm:cxn modelId="{0F97679F-FAAB-41C2-9E81-91F18BA5D1EE}" type="presParOf" srcId="{5BF19818-F626-4D4A-A697-9C384ADF8137}" destId="{55913E05-2084-412B-A1D8-FA3C368D2E62}" srcOrd="4" destOrd="0" presId="urn:microsoft.com/office/officeart/2018/5/layout/CenteredIconLabelDescriptionList"/>
    <dgm:cxn modelId="{4D0A940B-87B9-4C95-8F67-D2E7AEB4A061}" type="presParOf" srcId="{55913E05-2084-412B-A1D8-FA3C368D2E62}" destId="{446FE705-8B30-4283-ADB0-1828446D1FB6}" srcOrd="0" destOrd="0" presId="urn:microsoft.com/office/officeart/2018/5/layout/CenteredIconLabelDescriptionList"/>
    <dgm:cxn modelId="{798BC104-53AC-49C6-B925-9F4DF984351D}" type="presParOf" srcId="{55913E05-2084-412B-A1D8-FA3C368D2E62}" destId="{8A987E2C-E965-45F3-934C-282B074DB20D}" srcOrd="1" destOrd="0" presId="urn:microsoft.com/office/officeart/2018/5/layout/CenteredIconLabelDescriptionList"/>
    <dgm:cxn modelId="{918EA483-E80A-4E77-A102-B77429024572}" type="presParOf" srcId="{55913E05-2084-412B-A1D8-FA3C368D2E62}" destId="{E914F21D-A280-459B-B2D0-2CF171DB4362}" srcOrd="2" destOrd="0" presId="urn:microsoft.com/office/officeart/2018/5/layout/CenteredIconLabelDescriptionList"/>
    <dgm:cxn modelId="{04718989-3428-4A70-B52C-C13AADC5234C}" type="presParOf" srcId="{55913E05-2084-412B-A1D8-FA3C368D2E62}" destId="{2B85CFE5-88FA-44FF-9CCF-8C72327BEBBF}" srcOrd="3" destOrd="0" presId="urn:microsoft.com/office/officeart/2018/5/layout/CenteredIconLabelDescriptionList"/>
    <dgm:cxn modelId="{A14A9472-D96C-45A7-A47D-0235BF5EBFD5}" type="presParOf" srcId="{55913E05-2084-412B-A1D8-FA3C368D2E62}" destId="{E8BF479D-2755-4A8E-9B08-EF453FFDDBD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38D3BE-6A24-4596-9069-9FF0ABB87BB7}" type="doc">
      <dgm:prSet loTypeId="urn:microsoft.com/office/officeart/2005/8/layout/radial2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fr-CH"/>
        </a:p>
      </dgm:t>
    </dgm:pt>
    <dgm:pt modelId="{0DFAB97F-AC08-4DFA-A877-64AF8DF36FD6}">
      <dgm:prSet phldrT="[Texte]" custT="1"/>
      <dgm:spPr>
        <a:solidFill>
          <a:srgbClr val="FFC000"/>
        </a:solidFill>
        <a:ln>
          <a:solidFill>
            <a:srgbClr val="FFFF00"/>
          </a:solidFill>
        </a:ln>
      </dgm:spPr>
      <dgm:t>
        <a:bodyPr/>
        <a:lstStyle/>
        <a:p>
          <a:r>
            <a:rPr lang="de-CH" sz="1400" b="1" dirty="0"/>
            <a:t>UTI-A</a:t>
          </a:r>
          <a:r>
            <a:rPr lang="de-CH" sz="1050" b="0" dirty="0"/>
            <a:t> Symptomatische mikrobiologisch bestätigte </a:t>
          </a:r>
          <a:r>
            <a:rPr lang="de-CH" sz="1050" b="0" dirty="0" err="1"/>
            <a:t>Harnwegsinfektion</a:t>
          </a:r>
          <a:endParaRPr lang="fr-CH" sz="1050" b="0" dirty="0">
            <a:latin typeface="Calibri Light" pitchFamily="34" charset="0"/>
          </a:endParaRPr>
        </a:p>
      </dgm:t>
    </dgm:pt>
    <dgm:pt modelId="{56F421E6-4F2B-40D9-9EB2-14F4588EDD6A}" type="parTrans" cxnId="{5D6AD176-F836-46FA-B1B3-CDF416EA98A1}">
      <dgm:prSet/>
      <dgm:spPr/>
      <dgm:t>
        <a:bodyPr/>
        <a:lstStyle/>
        <a:p>
          <a:endParaRPr lang="fr-CH"/>
        </a:p>
      </dgm:t>
    </dgm:pt>
    <dgm:pt modelId="{2DE1E26F-31B4-413B-BD1A-2DBB1C68F63F}" type="sibTrans" cxnId="{5D6AD176-F836-46FA-B1B3-CDF416EA98A1}">
      <dgm:prSet/>
      <dgm:spPr/>
      <dgm:t>
        <a:bodyPr/>
        <a:lstStyle/>
        <a:p>
          <a:endParaRPr lang="fr-CH"/>
        </a:p>
      </dgm:t>
    </dgm:pt>
    <dgm:pt modelId="{FD7D2C2A-12CA-4AC1-8538-CD84C23FC604}">
      <dgm:prSet phldrT="[Texte]" custT="1"/>
      <dgm:spPr/>
      <dgm:t>
        <a:bodyPr/>
        <a:lstStyle/>
        <a:p>
          <a:pPr marL="180975" indent="-180975"/>
          <a:endParaRPr lang="fr-CH" sz="1100" b="1" dirty="0">
            <a:latin typeface="Calibri Light" pitchFamily="34" charset="0"/>
          </a:endParaRPr>
        </a:p>
      </dgm:t>
    </dgm:pt>
    <dgm:pt modelId="{E1DC5EE7-D26A-450D-93DA-C39FA80143E1}" type="parTrans" cxnId="{FD65F2FE-E7DE-4586-8FB7-BA7AE146F506}">
      <dgm:prSet/>
      <dgm:spPr/>
      <dgm:t>
        <a:bodyPr/>
        <a:lstStyle/>
        <a:p>
          <a:endParaRPr lang="fr-CH"/>
        </a:p>
      </dgm:t>
    </dgm:pt>
    <dgm:pt modelId="{F6F416AC-7C57-4C3E-A75E-92F3DC1A26D2}" type="sibTrans" cxnId="{FD65F2FE-E7DE-4586-8FB7-BA7AE146F506}">
      <dgm:prSet/>
      <dgm:spPr/>
      <dgm:t>
        <a:bodyPr/>
        <a:lstStyle/>
        <a:p>
          <a:endParaRPr lang="fr-CH"/>
        </a:p>
      </dgm:t>
    </dgm:pt>
    <dgm:pt modelId="{C14F5D8B-E5AA-43C7-BB2B-443CC59160F9}">
      <dgm:prSet phldrT="[Texte]" custT="1"/>
      <dgm:spPr>
        <a:solidFill>
          <a:srgbClr val="FF9900"/>
        </a:solidFill>
        <a:ln>
          <a:solidFill>
            <a:srgbClr val="FFFF00"/>
          </a:solidFill>
        </a:ln>
      </dgm:spPr>
      <dgm:t>
        <a:bodyPr/>
        <a:lstStyle/>
        <a:p>
          <a:r>
            <a:rPr lang="de-CH" sz="1400" b="1" dirty="0"/>
            <a:t>UTI-B</a:t>
          </a:r>
          <a:r>
            <a:rPr lang="de-CH" sz="1000" dirty="0"/>
            <a:t> Symptomatische mikrobiologisch nicht-bestätigte </a:t>
          </a:r>
          <a:r>
            <a:rPr lang="de-CH" sz="1000" dirty="0" err="1"/>
            <a:t>Harnwegsinfektion</a:t>
          </a:r>
          <a:endParaRPr lang="fr-CH" sz="1000" b="0" i="0" dirty="0">
            <a:latin typeface="Calibri Light" pitchFamily="34" charset="0"/>
          </a:endParaRPr>
        </a:p>
      </dgm:t>
    </dgm:pt>
    <dgm:pt modelId="{74F74C79-87DC-4179-80A1-53AA5AAF7CAC}" type="parTrans" cxnId="{3EDF535F-427C-4396-AB43-F42D11D715E0}">
      <dgm:prSet/>
      <dgm:spPr/>
      <dgm:t>
        <a:bodyPr/>
        <a:lstStyle/>
        <a:p>
          <a:endParaRPr lang="fr-CH"/>
        </a:p>
      </dgm:t>
    </dgm:pt>
    <dgm:pt modelId="{ECEA3F72-918C-4C64-8B73-DC131338AB6E}" type="sibTrans" cxnId="{3EDF535F-427C-4396-AB43-F42D11D715E0}">
      <dgm:prSet/>
      <dgm:spPr/>
      <dgm:t>
        <a:bodyPr/>
        <a:lstStyle/>
        <a:p>
          <a:endParaRPr lang="fr-CH"/>
        </a:p>
      </dgm:t>
    </dgm:pt>
    <dgm:pt modelId="{9DD907D7-F88B-4A6F-BFBB-F4CE92026E9C}">
      <dgm:prSet phldrT="[Texte]" custT="1"/>
      <dgm:spPr/>
      <dgm:t>
        <a:bodyPr/>
        <a:lstStyle/>
        <a:p>
          <a:pPr marL="90488" indent="-90488"/>
          <a:endParaRPr lang="fr-CH" sz="900" dirty="0">
            <a:latin typeface="+mn-lt"/>
          </a:endParaRPr>
        </a:p>
      </dgm:t>
    </dgm:pt>
    <dgm:pt modelId="{67F9E971-81A2-4343-A41F-F75E8E3A7351}" type="parTrans" cxnId="{48770566-BE59-4411-A9C9-54DB6148094B}">
      <dgm:prSet/>
      <dgm:spPr/>
      <dgm:t>
        <a:bodyPr/>
        <a:lstStyle/>
        <a:p>
          <a:endParaRPr lang="fr-CH"/>
        </a:p>
      </dgm:t>
    </dgm:pt>
    <dgm:pt modelId="{CB889636-73C2-4086-B9AB-F1175B27B9E9}" type="sibTrans" cxnId="{48770566-BE59-4411-A9C9-54DB6148094B}">
      <dgm:prSet/>
      <dgm:spPr/>
      <dgm:t>
        <a:bodyPr/>
        <a:lstStyle/>
        <a:p>
          <a:endParaRPr lang="fr-CH"/>
        </a:p>
      </dgm:t>
    </dgm:pt>
    <dgm:pt modelId="{5FDD6963-685B-48EE-AB62-C55DAB405894}" type="pres">
      <dgm:prSet presAssocID="{9238D3BE-6A24-4596-9069-9FF0ABB87BB7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99C90B5D-1303-45F5-8639-70AC4565E553}" type="pres">
      <dgm:prSet presAssocID="{9238D3BE-6A24-4596-9069-9FF0ABB87BB7}" presName="cycle" presStyleCnt="0"/>
      <dgm:spPr/>
    </dgm:pt>
    <dgm:pt modelId="{EC8D437F-D0B8-4F81-84D3-29B73646AF87}" type="pres">
      <dgm:prSet presAssocID="{9238D3BE-6A24-4596-9069-9FF0ABB87BB7}" presName="centerShape" presStyleCnt="0"/>
      <dgm:spPr/>
    </dgm:pt>
    <dgm:pt modelId="{DE6FF76E-FD4C-410E-8DCD-52EDDA23E773}" type="pres">
      <dgm:prSet presAssocID="{9238D3BE-6A24-4596-9069-9FF0ABB87BB7}" presName="connSite" presStyleLbl="node1" presStyleIdx="0" presStyleCnt="3"/>
      <dgm:spPr/>
    </dgm:pt>
    <dgm:pt modelId="{95072353-E906-4E01-BA48-F3AFF11742AA}" type="pres">
      <dgm:prSet presAssocID="{9238D3BE-6A24-4596-9069-9FF0ABB87BB7}" presName="visible" presStyleLbl="node1" presStyleIdx="0" presStyleCnt="3"/>
      <dgm:spPr>
        <a:prstGeom prst="roundRect">
          <a:avLst/>
        </a:prstGeom>
        <a:solidFill>
          <a:srgbClr val="FFFF00"/>
        </a:solidFill>
        <a:ln>
          <a:solidFill>
            <a:srgbClr val="FFFF00"/>
          </a:solidFill>
        </a:ln>
      </dgm:spPr>
    </dgm:pt>
    <dgm:pt modelId="{1E55915A-47AD-4874-A77C-F360E96FD049}" type="pres">
      <dgm:prSet presAssocID="{56F421E6-4F2B-40D9-9EB2-14F4588EDD6A}" presName="Name25" presStyleLbl="parChTrans1D1" presStyleIdx="0" presStyleCnt="2"/>
      <dgm:spPr/>
    </dgm:pt>
    <dgm:pt modelId="{2DE9079F-FDA4-40C0-9555-8B727C2C2E2E}" type="pres">
      <dgm:prSet presAssocID="{0DFAB97F-AC08-4DFA-A877-64AF8DF36FD6}" presName="node" presStyleCnt="0"/>
      <dgm:spPr/>
    </dgm:pt>
    <dgm:pt modelId="{DB27BF4E-FC1E-4120-A483-B2C857058AC0}" type="pres">
      <dgm:prSet presAssocID="{0DFAB97F-AC08-4DFA-A877-64AF8DF36FD6}" presName="parentNode" presStyleLbl="node1" presStyleIdx="1" presStyleCnt="3" custScaleX="105665" custScaleY="104518">
        <dgm:presLayoutVars>
          <dgm:chMax val="1"/>
          <dgm:bulletEnabled val="1"/>
        </dgm:presLayoutVars>
      </dgm:prSet>
      <dgm:spPr/>
    </dgm:pt>
    <dgm:pt modelId="{EC8A74E1-8648-4E04-872C-6D426521C350}" type="pres">
      <dgm:prSet presAssocID="{0DFAB97F-AC08-4DFA-A877-64AF8DF36FD6}" presName="childNode" presStyleLbl="revTx" presStyleIdx="0" presStyleCnt="2">
        <dgm:presLayoutVars>
          <dgm:bulletEnabled val="1"/>
        </dgm:presLayoutVars>
      </dgm:prSet>
      <dgm:spPr/>
    </dgm:pt>
    <dgm:pt modelId="{52612AAD-8175-41F7-AD46-CCEB4F6AAFD4}" type="pres">
      <dgm:prSet presAssocID="{74F74C79-87DC-4179-80A1-53AA5AAF7CAC}" presName="Name25" presStyleLbl="parChTrans1D1" presStyleIdx="1" presStyleCnt="2"/>
      <dgm:spPr/>
    </dgm:pt>
    <dgm:pt modelId="{7CD63E68-3D86-40F8-9528-6AD3EEC41EF8}" type="pres">
      <dgm:prSet presAssocID="{C14F5D8B-E5AA-43C7-BB2B-443CC59160F9}" presName="node" presStyleCnt="0"/>
      <dgm:spPr/>
    </dgm:pt>
    <dgm:pt modelId="{D365A5D2-70EF-44A9-BB5B-B70F13993866}" type="pres">
      <dgm:prSet presAssocID="{C14F5D8B-E5AA-43C7-BB2B-443CC59160F9}" presName="parentNode" presStyleLbl="node1" presStyleIdx="2" presStyleCnt="3">
        <dgm:presLayoutVars>
          <dgm:chMax val="1"/>
          <dgm:bulletEnabled val="1"/>
        </dgm:presLayoutVars>
      </dgm:prSet>
      <dgm:spPr/>
    </dgm:pt>
    <dgm:pt modelId="{00926E32-C202-4DA5-9284-3DBCFF1EC014}" type="pres">
      <dgm:prSet presAssocID="{C14F5D8B-E5AA-43C7-BB2B-443CC59160F9}" presName="childNode" presStyleLbl="revTx" presStyleIdx="1" presStyleCnt="2">
        <dgm:presLayoutVars>
          <dgm:bulletEnabled val="1"/>
        </dgm:presLayoutVars>
      </dgm:prSet>
      <dgm:spPr/>
    </dgm:pt>
  </dgm:ptLst>
  <dgm:cxnLst>
    <dgm:cxn modelId="{8F878F23-06C5-49DA-85D6-5050B5D72A6E}" type="presOf" srcId="{74F74C79-87DC-4179-80A1-53AA5AAF7CAC}" destId="{52612AAD-8175-41F7-AD46-CCEB4F6AAFD4}" srcOrd="0" destOrd="0" presId="urn:microsoft.com/office/officeart/2005/8/layout/radial2"/>
    <dgm:cxn modelId="{58791125-E715-4CD5-A910-D22E5575C3AB}" type="presOf" srcId="{FD7D2C2A-12CA-4AC1-8538-CD84C23FC604}" destId="{EC8A74E1-8648-4E04-872C-6D426521C350}" srcOrd="0" destOrd="0" presId="urn:microsoft.com/office/officeart/2005/8/layout/radial2"/>
    <dgm:cxn modelId="{EFB45A25-799B-4747-A27B-03FF99AFF42C}" type="presOf" srcId="{9DD907D7-F88B-4A6F-BFBB-F4CE92026E9C}" destId="{00926E32-C202-4DA5-9284-3DBCFF1EC014}" srcOrd="0" destOrd="0" presId="urn:microsoft.com/office/officeart/2005/8/layout/radial2"/>
    <dgm:cxn modelId="{3EDF535F-427C-4396-AB43-F42D11D715E0}" srcId="{9238D3BE-6A24-4596-9069-9FF0ABB87BB7}" destId="{C14F5D8B-E5AA-43C7-BB2B-443CC59160F9}" srcOrd="1" destOrd="0" parTransId="{74F74C79-87DC-4179-80A1-53AA5AAF7CAC}" sibTransId="{ECEA3F72-918C-4C64-8B73-DC131338AB6E}"/>
    <dgm:cxn modelId="{48770566-BE59-4411-A9C9-54DB6148094B}" srcId="{C14F5D8B-E5AA-43C7-BB2B-443CC59160F9}" destId="{9DD907D7-F88B-4A6F-BFBB-F4CE92026E9C}" srcOrd="0" destOrd="0" parTransId="{67F9E971-81A2-4343-A41F-F75E8E3A7351}" sibTransId="{CB889636-73C2-4086-B9AB-F1175B27B9E9}"/>
    <dgm:cxn modelId="{5D6AD176-F836-46FA-B1B3-CDF416EA98A1}" srcId="{9238D3BE-6A24-4596-9069-9FF0ABB87BB7}" destId="{0DFAB97F-AC08-4DFA-A877-64AF8DF36FD6}" srcOrd="0" destOrd="0" parTransId="{56F421E6-4F2B-40D9-9EB2-14F4588EDD6A}" sibTransId="{2DE1E26F-31B4-413B-BD1A-2DBB1C68F63F}"/>
    <dgm:cxn modelId="{B1B9657B-E79E-4254-B77D-D8EBAC5A7565}" type="presOf" srcId="{9238D3BE-6A24-4596-9069-9FF0ABB87BB7}" destId="{5FDD6963-685B-48EE-AB62-C55DAB405894}" srcOrd="0" destOrd="0" presId="urn:microsoft.com/office/officeart/2005/8/layout/radial2"/>
    <dgm:cxn modelId="{D3D8FF84-042F-40D0-9588-73EA35698BB3}" type="presOf" srcId="{C14F5D8B-E5AA-43C7-BB2B-443CC59160F9}" destId="{D365A5D2-70EF-44A9-BB5B-B70F13993866}" srcOrd="0" destOrd="0" presId="urn:microsoft.com/office/officeart/2005/8/layout/radial2"/>
    <dgm:cxn modelId="{06861785-DD02-45B9-B64C-F6F7B0927AFB}" type="presOf" srcId="{0DFAB97F-AC08-4DFA-A877-64AF8DF36FD6}" destId="{DB27BF4E-FC1E-4120-A483-B2C857058AC0}" srcOrd="0" destOrd="0" presId="urn:microsoft.com/office/officeart/2005/8/layout/radial2"/>
    <dgm:cxn modelId="{3F0C3BEC-5CB7-4DA4-B91B-50BA52A2F296}" type="presOf" srcId="{56F421E6-4F2B-40D9-9EB2-14F4588EDD6A}" destId="{1E55915A-47AD-4874-A77C-F360E96FD049}" srcOrd="0" destOrd="0" presId="urn:microsoft.com/office/officeart/2005/8/layout/radial2"/>
    <dgm:cxn modelId="{FD65F2FE-E7DE-4586-8FB7-BA7AE146F506}" srcId="{0DFAB97F-AC08-4DFA-A877-64AF8DF36FD6}" destId="{FD7D2C2A-12CA-4AC1-8538-CD84C23FC604}" srcOrd="0" destOrd="0" parTransId="{E1DC5EE7-D26A-450D-93DA-C39FA80143E1}" sibTransId="{F6F416AC-7C57-4C3E-A75E-92F3DC1A26D2}"/>
    <dgm:cxn modelId="{600B19BF-6275-4FA0-A9AF-70AF3C7F1386}" type="presParOf" srcId="{5FDD6963-685B-48EE-AB62-C55DAB405894}" destId="{99C90B5D-1303-45F5-8639-70AC4565E553}" srcOrd="0" destOrd="0" presId="urn:microsoft.com/office/officeart/2005/8/layout/radial2"/>
    <dgm:cxn modelId="{F7969EBD-92F8-45F9-B738-E747FF2446B4}" type="presParOf" srcId="{99C90B5D-1303-45F5-8639-70AC4565E553}" destId="{EC8D437F-D0B8-4F81-84D3-29B73646AF87}" srcOrd="0" destOrd="0" presId="urn:microsoft.com/office/officeart/2005/8/layout/radial2"/>
    <dgm:cxn modelId="{3FF3B7A3-3874-4212-ADAD-A60D9E51535F}" type="presParOf" srcId="{EC8D437F-D0B8-4F81-84D3-29B73646AF87}" destId="{DE6FF76E-FD4C-410E-8DCD-52EDDA23E773}" srcOrd="0" destOrd="0" presId="urn:microsoft.com/office/officeart/2005/8/layout/radial2"/>
    <dgm:cxn modelId="{A134463D-D1A8-411F-A2A9-ABBE10A4123A}" type="presParOf" srcId="{EC8D437F-D0B8-4F81-84D3-29B73646AF87}" destId="{95072353-E906-4E01-BA48-F3AFF11742AA}" srcOrd="1" destOrd="0" presId="urn:microsoft.com/office/officeart/2005/8/layout/radial2"/>
    <dgm:cxn modelId="{3C872FC3-2F8D-4F37-8D4D-015DC53DE1B6}" type="presParOf" srcId="{99C90B5D-1303-45F5-8639-70AC4565E553}" destId="{1E55915A-47AD-4874-A77C-F360E96FD049}" srcOrd="1" destOrd="0" presId="urn:microsoft.com/office/officeart/2005/8/layout/radial2"/>
    <dgm:cxn modelId="{608A34B8-18B9-463C-B2C7-E986F5E10BE0}" type="presParOf" srcId="{99C90B5D-1303-45F5-8639-70AC4565E553}" destId="{2DE9079F-FDA4-40C0-9555-8B727C2C2E2E}" srcOrd="2" destOrd="0" presId="urn:microsoft.com/office/officeart/2005/8/layout/radial2"/>
    <dgm:cxn modelId="{A8894636-A07E-408D-9050-C74F5B3E24EA}" type="presParOf" srcId="{2DE9079F-FDA4-40C0-9555-8B727C2C2E2E}" destId="{DB27BF4E-FC1E-4120-A483-B2C857058AC0}" srcOrd="0" destOrd="0" presId="urn:microsoft.com/office/officeart/2005/8/layout/radial2"/>
    <dgm:cxn modelId="{0D1061D2-871C-4932-9D9C-0DFFB425ED70}" type="presParOf" srcId="{2DE9079F-FDA4-40C0-9555-8B727C2C2E2E}" destId="{EC8A74E1-8648-4E04-872C-6D426521C350}" srcOrd="1" destOrd="0" presId="urn:microsoft.com/office/officeart/2005/8/layout/radial2"/>
    <dgm:cxn modelId="{20D60573-4FB1-4609-8D91-3551652B4BE9}" type="presParOf" srcId="{99C90B5D-1303-45F5-8639-70AC4565E553}" destId="{52612AAD-8175-41F7-AD46-CCEB4F6AAFD4}" srcOrd="3" destOrd="0" presId="urn:microsoft.com/office/officeart/2005/8/layout/radial2"/>
    <dgm:cxn modelId="{E9EB42F3-E129-4F0A-91FA-5A70752BE0B6}" type="presParOf" srcId="{99C90B5D-1303-45F5-8639-70AC4565E553}" destId="{7CD63E68-3D86-40F8-9528-6AD3EEC41EF8}" srcOrd="4" destOrd="0" presId="urn:microsoft.com/office/officeart/2005/8/layout/radial2"/>
    <dgm:cxn modelId="{7CDE85D1-318E-46B0-9795-7B1D41FFB0C7}" type="presParOf" srcId="{7CD63E68-3D86-40F8-9528-6AD3EEC41EF8}" destId="{D365A5D2-70EF-44A9-BB5B-B70F13993866}" srcOrd="0" destOrd="0" presId="urn:microsoft.com/office/officeart/2005/8/layout/radial2"/>
    <dgm:cxn modelId="{1E715A57-FAAA-45C8-8E21-39E547147C40}" type="presParOf" srcId="{7CD63E68-3D86-40F8-9528-6AD3EEC41EF8}" destId="{00926E32-C202-4DA5-9284-3DBCFF1EC01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C6B2B-477D-4BC0-AF84-EEEB0AC9E7ED}">
      <dsp:nvSpPr>
        <dsp:cNvPr id="0" name=""/>
        <dsp:cNvSpPr/>
      </dsp:nvSpPr>
      <dsp:spPr>
        <a:xfrm>
          <a:off x="759530" y="338220"/>
          <a:ext cx="823117" cy="8231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C65178-FBC0-4A34-A01A-BBD3B1D35744}">
      <dsp:nvSpPr>
        <dsp:cNvPr id="0" name=""/>
        <dsp:cNvSpPr/>
      </dsp:nvSpPr>
      <dsp:spPr>
        <a:xfrm>
          <a:off x="4145" y="1283702"/>
          <a:ext cx="2351763" cy="589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CH" sz="1400" kern="1200" dirty="0"/>
            <a:t>Die Spital-ID wird von der Koordinationsstelle  zugeteilt</a:t>
          </a:r>
          <a:endParaRPr lang="en-US" sz="1400" kern="1200" dirty="0"/>
        </a:p>
      </dsp:txBody>
      <dsp:txXfrm>
        <a:off x="4145" y="1283702"/>
        <a:ext cx="2351763" cy="589652"/>
      </dsp:txXfrm>
    </dsp:sp>
    <dsp:sp modelId="{72C6B1E8-806D-4021-8468-9EEC86C6025D}">
      <dsp:nvSpPr>
        <dsp:cNvPr id="0" name=""/>
        <dsp:cNvSpPr/>
      </dsp:nvSpPr>
      <dsp:spPr>
        <a:xfrm>
          <a:off x="4145" y="1924629"/>
          <a:ext cx="2351763" cy="98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74227-DD69-49C4-AA95-07DFF2390F14}">
      <dsp:nvSpPr>
        <dsp:cNvPr id="0" name=""/>
        <dsp:cNvSpPr/>
      </dsp:nvSpPr>
      <dsp:spPr>
        <a:xfrm>
          <a:off x="3531791" y="350345"/>
          <a:ext cx="823117" cy="82311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CD3106-0AFA-460F-BA13-906B7AB421C5}">
      <dsp:nvSpPr>
        <dsp:cNvPr id="0" name=""/>
        <dsp:cNvSpPr/>
      </dsp:nvSpPr>
      <dsp:spPr>
        <a:xfrm>
          <a:off x="2767468" y="1283702"/>
          <a:ext cx="2351763" cy="589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CH" sz="1400" kern="1200" dirty="0"/>
            <a:t>Die Codes für Stationen und Patienten ist Angelegenheit der Spitäler</a:t>
          </a:r>
          <a:endParaRPr lang="en-US" sz="1400" kern="1200" dirty="0"/>
        </a:p>
      </dsp:txBody>
      <dsp:txXfrm>
        <a:off x="2767468" y="1283702"/>
        <a:ext cx="2351763" cy="589652"/>
      </dsp:txXfrm>
    </dsp:sp>
    <dsp:sp modelId="{D41CB0C8-72F3-4A58-B77D-583DD67D700A}">
      <dsp:nvSpPr>
        <dsp:cNvPr id="0" name=""/>
        <dsp:cNvSpPr/>
      </dsp:nvSpPr>
      <dsp:spPr>
        <a:xfrm>
          <a:off x="2767468" y="1924629"/>
          <a:ext cx="2351763" cy="98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6FE705-8B30-4283-ADB0-1828446D1FB6}">
      <dsp:nvSpPr>
        <dsp:cNvPr id="0" name=""/>
        <dsp:cNvSpPr/>
      </dsp:nvSpPr>
      <dsp:spPr>
        <a:xfrm>
          <a:off x="6295113" y="350345"/>
          <a:ext cx="823117" cy="82311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4F21D-A280-459B-B2D0-2CF171DB4362}">
      <dsp:nvSpPr>
        <dsp:cNvPr id="0" name=""/>
        <dsp:cNvSpPr/>
      </dsp:nvSpPr>
      <dsp:spPr>
        <a:xfrm>
          <a:off x="5530790" y="1283702"/>
          <a:ext cx="2351763" cy="5896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de-CH" sz="1400" b="1" kern="1200"/>
            <a:t>Wichtig zu wissen: </a:t>
          </a:r>
          <a:endParaRPr lang="en-US" sz="1400" kern="1200"/>
        </a:p>
      </dsp:txBody>
      <dsp:txXfrm>
        <a:off x="5530790" y="1283702"/>
        <a:ext cx="2351763" cy="589652"/>
      </dsp:txXfrm>
    </dsp:sp>
    <dsp:sp modelId="{E8BF479D-2755-4A8E-9B08-EF453FFDDBDC}">
      <dsp:nvSpPr>
        <dsp:cNvPr id="0" name=""/>
        <dsp:cNvSpPr/>
      </dsp:nvSpPr>
      <dsp:spPr>
        <a:xfrm>
          <a:off x="5530790" y="1924629"/>
          <a:ext cx="2351763" cy="98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100" kern="1200" dirty="0"/>
            <a:t>Patienten-ID: die ID muss anonymisiert sein und aus Zahlen </a:t>
          </a:r>
          <a:r>
            <a:rPr lang="de-CH" sz="1100" kern="1200" dirty="0">
              <a:solidFill>
                <a:schemeClr val="tx1"/>
              </a:solidFill>
            </a:rPr>
            <a:t>bestehen </a:t>
          </a:r>
          <a:r>
            <a:rPr lang="de-DE" sz="1100" b="1" kern="1200" dirty="0">
              <a:solidFill>
                <a:schemeClr val="tx1"/>
              </a:solidFill>
            </a:rPr>
            <a:t>UND </a:t>
          </a:r>
          <a:r>
            <a:rPr lang="de-DE" sz="1100" b="1" kern="1200" dirty="0" err="1">
              <a:solidFill>
                <a:schemeClr val="tx1"/>
              </a:solidFill>
            </a:rPr>
            <a:t>muss</a:t>
          </a:r>
          <a:r>
            <a:rPr lang="de-DE" sz="1100" b="1" kern="1200" dirty="0">
              <a:solidFill>
                <a:schemeClr val="tx1"/>
              </a:solidFill>
            </a:rPr>
            <a:t> für das gesamte Krankenhaus eindeutig sein</a:t>
          </a:r>
          <a:endParaRPr lang="en-US" sz="11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100" kern="1200" dirty="0"/>
            <a:t>Stations-ID: die ID kann aus Zahlen und Buchstaben bestehen</a:t>
          </a:r>
          <a:endParaRPr lang="en-US" sz="1100" kern="1200" dirty="0"/>
        </a:p>
      </dsp:txBody>
      <dsp:txXfrm>
        <a:off x="5530790" y="1924629"/>
        <a:ext cx="2351763" cy="989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12AAD-8175-41F7-AD46-CCEB4F6AAFD4}">
      <dsp:nvSpPr>
        <dsp:cNvPr id="0" name=""/>
        <dsp:cNvSpPr/>
      </dsp:nvSpPr>
      <dsp:spPr>
        <a:xfrm rot="1744666">
          <a:off x="1942030" y="2672368"/>
          <a:ext cx="807010" cy="67412"/>
        </a:xfrm>
        <a:custGeom>
          <a:avLst/>
          <a:gdLst/>
          <a:ahLst/>
          <a:cxnLst/>
          <a:rect l="0" t="0" r="0" b="0"/>
          <a:pathLst>
            <a:path>
              <a:moveTo>
                <a:pt x="0" y="33706"/>
              </a:moveTo>
              <a:lnTo>
                <a:pt x="807010" y="337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5915A-47AD-4874-A77C-F360E96FD049}">
      <dsp:nvSpPr>
        <dsp:cNvPr id="0" name=""/>
        <dsp:cNvSpPr/>
      </dsp:nvSpPr>
      <dsp:spPr>
        <a:xfrm rot="19848488">
          <a:off x="1944702" y="1365276"/>
          <a:ext cx="758782" cy="67412"/>
        </a:xfrm>
        <a:custGeom>
          <a:avLst/>
          <a:gdLst/>
          <a:ahLst/>
          <a:cxnLst/>
          <a:rect l="0" t="0" r="0" b="0"/>
          <a:pathLst>
            <a:path>
              <a:moveTo>
                <a:pt x="0" y="33706"/>
              </a:moveTo>
              <a:lnTo>
                <a:pt x="758782" y="337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072353-E906-4E01-BA48-F3AFF11742AA}">
      <dsp:nvSpPr>
        <dsp:cNvPr id="0" name=""/>
        <dsp:cNvSpPr/>
      </dsp:nvSpPr>
      <dsp:spPr>
        <a:xfrm>
          <a:off x="-24306" y="861498"/>
          <a:ext cx="2373169" cy="2373169"/>
        </a:xfrm>
        <a:prstGeom prst="roundRect">
          <a:avLst/>
        </a:prstGeom>
        <a:solidFill>
          <a:srgbClr val="FFFF00"/>
        </a:solidFill>
        <a:ln w="38100" cap="flat" cmpd="sng" algn="ctr">
          <a:solidFill>
            <a:srgbClr val="FFFF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27BF4E-FC1E-4120-A483-B2C857058AC0}">
      <dsp:nvSpPr>
        <dsp:cNvPr id="0" name=""/>
        <dsp:cNvSpPr/>
      </dsp:nvSpPr>
      <dsp:spPr>
        <a:xfrm>
          <a:off x="2558035" y="103867"/>
          <a:ext cx="1504565" cy="1488233"/>
        </a:xfrm>
        <a:prstGeom prst="ellipse">
          <a:avLst/>
        </a:prstGeom>
        <a:solidFill>
          <a:srgbClr val="FFC000"/>
        </a:solidFill>
        <a:ln w="38100" cap="flat" cmpd="sng" algn="ctr">
          <a:solidFill>
            <a:srgbClr val="FFFF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/>
            <a:t>UTI-A</a:t>
          </a:r>
          <a:r>
            <a:rPr lang="de-CH" sz="1050" b="0" kern="1200" dirty="0"/>
            <a:t> Symptomatische mikrobiologisch bestätigte </a:t>
          </a:r>
          <a:r>
            <a:rPr lang="de-CH" sz="1050" b="0" kern="1200" dirty="0" err="1"/>
            <a:t>Harnwegsinfektion</a:t>
          </a:r>
          <a:endParaRPr lang="fr-CH" sz="1050" b="0" kern="1200" dirty="0">
            <a:latin typeface="Calibri Light" pitchFamily="34" charset="0"/>
          </a:endParaRPr>
        </a:p>
      </dsp:txBody>
      <dsp:txXfrm>
        <a:off x="2778373" y="321814"/>
        <a:ext cx="1063889" cy="1052339"/>
      </dsp:txXfrm>
    </dsp:sp>
    <dsp:sp modelId="{EC8A74E1-8648-4E04-872C-6D426521C350}">
      <dsp:nvSpPr>
        <dsp:cNvPr id="0" name=""/>
        <dsp:cNvSpPr/>
      </dsp:nvSpPr>
      <dsp:spPr>
        <a:xfrm>
          <a:off x="4104161" y="103867"/>
          <a:ext cx="2256848" cy="14882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80975" lvl="1" indent="-180975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1100" b="1" kern="1200" dirty="0">
            <a:latin typeface="Calibri Light" pitchFamily="34" charset="0"/>
          </a:endParaRPr>
        </a:p>
      </dsp:txBody>
      <dsp:txXfrm>
        <a:off x="4104161" y="103867"/>
        <a:ext cx="2256848" cy="1488233"/>
      </dsp:txXfrm>
    </dsp:sp>
    <dsp:sp modelId="{D365A5D2-70EF-44A9-BB5B-B70F13993866}">
      <dsp:nvSpPr>
        <dsp:cNvPr id="0" name=""/>
        <dsp:cNvSpPr/>
      </dsp:nvSpPr>
      <dsp:spPr>
        <a:xfrm>
          <a:off x="2608450" y="2536230"/>
          <a:ext cx="1423901" cy="1423901"/>
        </a:xfrm>
        <a:prstGeom prst="ellipse">
          <a:avLst/>
        </a:prstGeom>
        <a:solidFill>
          <a:srgbClr val="FF9900"/>
        </a:solidFill>
        <a:ln w="38100" cap="flat" cmpd="sng" algn="ctr">
          <a:solidFill>
            <a:srgbClr val="FFFF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/>
            <a:t>UTI-B</a:t>
          </a:r>
          <a:r>
            <a:rPr lang="de-CH" sz="1000" kern="1200" dirty="0"/>
            <a:t> Symptomatische mikrobiologisch nicht-bestätigte </a:t>
          </a:r>
          <a:r>
            <a:rPr lang="de-CH" sz="1000" kern="1200" dirty="0" err="1"/>
            <a:t>Harnwegsinfektion</a:t>
          </a:r>
          <a:endParaRPr lang="fr-CH" sz="1000" b="0" i="0" kern="1200" dirty="0">
            <a:latin typeface="Calibri Light" pitchFamily="34" charset="0"/>
          </a:endParaRPr>
        </a:p>
      </dsp:txBody>
      <dsp:txXfrm>
        <a:off x="2816975" y="2744755"/>
        <a:ext cx="1006851" cy="1006851"/>
      </dsp:txXfrm>
    </dsp:sp>
    <dsp:sp modelId="{00926E32-C202-4DA5-9284-3DBCFF1EC014}">
      <dsp:nvSpPr>
        <dsp:cNvPr id="0" name=""/>
        <dsp:cNvSpPr/>
      </dsp:nvSpPr>
      <dsp:spPr>
        <a:xfrm>
          <a:off x="4174742" y="2536230"/>
          <a:ext cx="2135852" cy="1423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90488" lvl="1" indent="-90488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H" sz="900" kern="1200" dirty="0">
            <a:latin typeface="+mn-lt"/>
          </a:endParaRPr>
        </a:p>
      </dsp:txBody>
      <dsp:txXfrm>
        <a:off x="4174742" y="2536230"/>
        <a:ext cx="2135852" cy="1423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D65AF29-1396-584C-B034-C25C260EC2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887B47A-6B2A-0048-96C6-91397727E3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10776-D3DA-4348-AAB3-EA6FE3957715}" type="datetimeFigureOut">
              <a:rPr lang="de-DE" smtClean="0"/>
              <a:t>04.04.2023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F9D94A-2037-2C43-BBE3-9D19502C2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6B18D4-D74E-E945-A846-86F011BE06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1FEEDC-2541-764C-8829-FE585064E46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53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89765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571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71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Faire les participants lire les définitions pendant 5 minutes pour trouver la réponse</a:t>
            </a:r>
          </a:p>
        </p:txBody>
      </p:sp>
    </p:spTree>
    <p:extLst>
      <p:ext uri="{BB962C8B-B14F-4D97-AF65-F5344CB8AC3E}">
        <p14:creationId xmlns:p14="http://schemas.microsoft.com/office/powerpoint/2010/main" val="1965296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2869989-EB00-4EE7-BCB5-25BDC5BB29F8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83060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2869989-EB00-4EE7-BCB5-25BDC5BB29F8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90466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02227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926974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01599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914402" y="3257550"/>
            <a:ext cx="7315199" cy="308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1106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 key components of the so far largest systematic review aiming at defining key components of successful </a:t>
            </a:r>
            <a:r>
              <a:rPr lang="en-US" dirty="0" err="1"/>
              <a:t>organisation</a:t>
            </a:r>
            <a:r>
              <a:rPr lang="en-US" dirty="0"/>
              <a:t> and management of IPC.94 This systematic review and expert guidance was initiated by the ECDC and performed by </a:t>
            </a:r>
            <a:r>
              <a:rPr lang="en-US" dirty="0" err="1"/>
              <a:t>Zingg</a:t>
            </a:r>
            <a:r>
              <a:rPr lang="en-US" dirty="0"/>
              <a:t> and colleagues in collaboration with three academic institutions (University of Geneva Hospitals, Switzerland; Imperial College, London, UK; University of Hospital of Freiburg, Germany). </a:t>
            </a:r>
          </a:p>
          <a:p>
            <a:r>
              <a:rPr lang="fr-CH" dirty="0"/>
              <a:t>Tangible </a:t>
            </a:r>
            <a:r>
              <a:rPr lang="fr-CH"/>
              <a:t>or not </a:t>
            </a:r>
            <a:r>
              <a:rPr lang="fr-CH" dirty="0" err="1"/>
              <a:t>elements</a:t>
            </a:r>
            <a:endParaRPr lang="fr-CH" dirty="0"/>
          </a:p>
          <a:p>
            <a:endParaRPr lang="fr-CH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/>
              <a:t>8. </a:t>
            </a:r>
            <a:r>
              <a:rPr lang="en-US" b="0" dirty="0"/>
              <a:t>Multimodal strategies are a combination </a:t>
            </a:r>
            <a:r>
              <a:rPr lang="en-US" b="0"/>
              <a:t>of technology </a:t>
            </a:r>
            <a:r>
              <a:rPr lang="en-US" b="0" dirty="0"/>
              <a:t>and best practice, which are delivered by different “modes” such as lectures, visual reminders, simulation training, bedside teaching</a:t>
            </a:r>
            <a:r>
              <a:rPr lang="en-US" b="0"/>
              <a:t>, knowledge </a:t>
            </a:r>
            <a:r>
              <a:rPr lang="en-US" b="0" dirty="0"/>
              <a:t>tests, or any other original and imaginable idea to change the </a:t>
            </a:r>
            <a:r>
              <a:rPr lang="en-US" b="0" dirty="0" err="1"/>
              <a:t>behaviour</a:t>
            </a:r>
            <a:r>
              <a:rPr lang="en-US" b="0" dirty="0"/>
              <a:t> of healthcare professionals.</a:t>
            </a:r>
          </a:p>
          <a:p>
            <a:r>
              <a:rPr lang="fr-CH" baseline="0" dirty="0"/>
              <a:t>9. champions: rôle </a:t>
            </a:r>
            <a:r>
              <a:rPr lang="fr-CH" baseline="0"/>
              <a:t>modèle non </a:t>
            </a:r>
            <a:r>
              <a:rPr lang="fr-CH" baseline="0" dirty="0"/>
              <a:t>attribué mais personne intrinsèquement motivée</a:t>
            </a:r>
          </a:p>
          <a:p>
            <a:r>
              <a:rPr lang="en-US" b="0" dirty="0"/>
              <a:t>10.</a:t>
            </a:r>
            <a:r>
              <a:rPr lang="en-US" b="0" baseline="0" dirty="0"/>
              <a:t> communication, work attitude and satisfaction, teamwork, leadership</a:t>
            </a:r>
            <a:endParaRPr lang="en-US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baseline="0" dirty="0"/>
              <a:t>Discussion avec les experts de l’ECDC lors de réunions et téléconférences pour l’identification des indicateurs</a:t>
            </a:r>
          </a:p>
          <a:p>
            <a:endParaRPr lang="fr-CH" b="1" dirty="0"/>
          </a:p>
        </p:txBody>
      </p:sp>
    </p:spTree>
    <p:extLst>
      <p:ext uri="{BB962C8B-B14F-4D97-AF65-F5344CB8AC3E}">
        <p14:creationId xmlns:p14="http://schemas.microsoft.com/office/powerpoint/2010/main" val="3021121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Administration des utilisateurs: définir les rôles des utilisateurs (</a:t>
            </a:r>
            <a:r>
              <a:rPr lang="fr-CH" dirty="0" err="1"/>
              <a:t>hospital</a:t>
            </a:r>
            <a:r>
              <a:rPr lang="fr-CH" dirty="0"/>
              <a:t>, network)</a:t>
            </a:r>
          </a:p>
          <a:p>
            <a:r>
              <a:rPr lang="fr-CH" dirty="0"/>
              <a:t>Administration des autorisations: définir les hôpitaux qui peuvent avoir en charge</a:t>
            </a:r>
          </a:p>
          <a:p>
            <a:r>
              <a:rPr lang="fr-CH" dirty="0"/>
              <a:t>Master data administration: création de l’hôpital</a:t>
            </a:r>
          </a:p>
        </p:txBody>
      </p:sp>
    </p:spTree>
    <p:extLst>
      <p:ext uri="{BB962C8B-B14F-4D97-AF65-F5344CB8AC3E}">
        <p14:creationId xmlns:p14="http://schemas.microsoft.com/office/powerpoint/2010/main" val="39224149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CH" dirty="0"/>
              <a:t>Recommandé: une seule personne qui insère les données</a:t>
            </a:r>
            <a:r>
              <a:rPr lang="fr-CH" baseline="0" dirty="0"/>
              <a:t> sur la base de données pendant 4-5 jours 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880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fr-CH" baseline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60C-B634-478F-A6A6-0C63A04B770C}" type="datetimeFigureOut">
              <a:rPr lang="fr-CH" smtClean="0"/>
              <a:pPr/>
              <a:t>04.04.2023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‹Nr.›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60C-B634-478F-A6A6-0C63A04B770C}" type="datetimeFigureOut">
              <a:rPr lang="fr-CH" smtClean="0"/>
              <a:pPr/>
              <a:t>04.04.2023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‹Nr.›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60C-B634-478F-A6A6-0C63A04B770C}" type="datetimeFigureOut">
              <a:rPr lang="fr-CH" smtClean="0"/>
              <a:pPr/>
              <a:t>04.04.2023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‹Nr.›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844425" y="5602"/>
            <a:ext cx="3552600" cy="1139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844425" y="1538080"/>
            <a:ext cx="5169000" cy="3387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-75" y="5"/>
            <a:ext cx="669599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‹Nr.›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1616485" y="0"/>
            <a:ext cx="5910899" cy="3769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599" cy="1723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0DB7C4"/>
                </a:solidFill>
              </a:rPr>
              <a:pPr lvl="0" rtl="0">
                <a:spcBef>
                  <a:spcPts val="0"/>
                </a:spcBef>
                <a:buNone/>
              </a:pPr>
              <a:t>‹Nr.›</a:t>
            </a:fld>
            <a:endParaRPr lang="en">
              <a:solidFill>
                <a:srgbClr val="0DB7C4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60C-B634-478F-A6A6-0C63A04B770C}" type="datetimeFigureOut">
              <a:rPr lang="fr-CH" smtClean="0"/>
              <a:pPr/>
              <a:t>04.04.2023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‹Nr.›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60C-B634-478F-A6A6-0C63A04B770C}" type="datetimeFigureOut">
              <a:rPr lang="fr-CH" smtClean="0"/>
              <a:pPr/>
              <a:t>04.04.2023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‹Nr.›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60C-B634-478F-A6A6-0C63A04B770C}" type="datetimeFigureOut">
              <a:rPr lang="fr-CH" smtClean="0"/>
              <a:pPr/>
              <a:t>04.04.2023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‹Nr.›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60C-B634-478F-A6A6-0C63A04B770C}" type="datetimeFigureOut">
              <a:rPr lang="fr-CH" smtClean="0"/>
              <a:pPr/>
              <a:t>04.04.2023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‹Nr.›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60C-B634-478F-A6A6-0C63A04B770C}" type="datetimeFigureOut">
              <a:rPr lang="fr-CH" smtClean="0"/>
              <a:pPr/>
              <a:t>04.04.2023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‹Nr.›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60C-B634-478F-A6A6-0C63A04B770C}" type="datetimeFigureOut">
              <a:rPr lang="fr-CH" smtClean="0"/>
              <a:pPr/>
              <a:t>04.04.2023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‹Nr.›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60C-B634-478F-A6A6-0C63A04B770C}" type="datetimeFigureOut">
              <a:rPr lang="fr-CH" smtClean="0"/>
              <a:pPr/>
              <a:t>04.04.2023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‹Nr.›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560C-B634-478F-A6A6-0C63A04B770C}" type="datetimeFigureOut">
              <a:rPr lang="fr-CH" smtClean="0"/>
              <a:pPr/>
              <a:t>04.04.2023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‹Nr.›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8560C-B634-478F-A6A6-0C63A04B770C}" type="datetimeFigureOut">
              <a:rPr lang="fr-CH" smtClean="0"/>
              <a:pPr/>
              <a:t>04.04.2023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‹Nr.›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5" r:id="rId12"/>
    <p:sldLayoutId id="2147483676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haipp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haipps.org/" TargetMode="Externa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FE00970-1538-4798-87F2-3666F119E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" r="-3" b="-3"/>
          <a:stretch/>
        </p:blipFill>
        <p:spPr>
          <a:xfrm>
            <a:off x="-18860" y="7087"/>
            <a:ext cx="6008795" cy="5160197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072D1AE-9FAF-BDB6-BD18-A210F106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anchor="ctr">
            <a:norm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1300" smtClean="0">
                <a:solidFill>
                  <a:srgbClr val="FFFFFF"/>
                </a:solidFill>
              </a:rPr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</a:t>
            </a:fld>
            <a:endParaRPr lang="en" sz="1300">
              <a:solidFill>
                <a:srgbClr val="FFFFFF"/>
              </a:solidFill>
            </a:endParaRPr>
          </a:p>
        </p:txBody>
      </p:sp>
      <p:sp>
        <p:nvSpPr>
          <p:cNvPr id="2" name="Espace réservé du numéro de diapositive 1" hidden="1">
            <a:extLst>
              <a:ext uri="{FF2B5EF4-FFF2-40B4-BE49-F238E27FC236}">
                <a16:creationId xmlns:a16="http://schemas.microsoft.com/office/drawing/2014/main" id="{36892663-AC8F-438D-9B7A-53563F80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"/>
          </a:p>
        </p:txBody>
      </p:sp>
      <p:pic>
        <p:nvPicPr>
          <p:cNvPr id="5" name="Image 4" descr="Résultat de recherche d'images pour &quot;swissnoso logo&quot;">
            <a:extLst>
              <a:ext uri="{FF2B5EF4-FFF2-40B4-BE49-F238E27FC236}">
                <a16:creationId xmlns:a16="http://schemas.microsoft.com/office/drawing/2014/main" id="{B4ADB79B-5A84-75A8-C6BC-29B518651E9A}"/>
              </a:ext>
            </a:extLst>
          </p:cNvPr>
          <p:cNvPicPr/>
          <p:nvPr/>
        </p:nvPicPr>
        <p:blipFill rotWithShape="1">
          <a:blip r:embed="rId4" cstate="print"/>
          <a:stretch/>
        </p:blipFill>
        <p:spPr bwMode="auto">
          <a:xfrm>
            <a:off x="7884368" y="4515966"/>
            <a:ext cx="992994" cy="395726"/>
          </a:xfrm>
          <a:prstGeom prst="rect">
            <a:avLst/>
          </a:prstGeom>
          <a:noFill/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6C7AD0A8-749C-BD82-0F90-C1FF2CBA98D9}"/>
              </a:ext>
            </a:extLst>
          </p:cNvPr>
          <p:cNvSpPr txBox="1">
            <a:spLocks/>
          </p:cNvSpPr>
          <p:nvPr/>
        </p:nvSpPr>
        <p:spPr>
          <a:xfrm>
            <a:off x="6802716" y="2651026"/>
            <a:ext cx="1542728" cy="603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fr-FR" sz="1000" kern="1200" dirty="0"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FR" sz="1000" kern="1200" dirty="0">
                <a:latin typeface="+mn-lt"/>
                <a:ea typeface="+mn-ea"/>
                <a:cs typeface="+mn-cs"/>
              </a:rPr>
              <a:t>PD Dr. </a:t>
            </a:r>
            <a:r>
              <a:rPr lang="fr-FR" sz="1000" kern="1200" dirty="0" err="1">
                <a:latin typeface="+mn-lt"/>
                <a:ea typeface="+mn-ea"/>
                <a:cs typeface="+mn-cs"/>
              </a:rPr>
              <a:t>med</a:t>
            </a:r>
            <a:r>
              <a:rPr lang="fr-FR" sz="1000" kern="1200" dirty="0">
                <a:latin typeface="+mn-lt"/>
                <a:ea typeface="+mn-ea"/>
                <a:cs typeface="+mn-cs"/>
              </a:rPr>
              <a:t>. Walter </a:t>
            </a:r>
            <a:r>
              <a:rPr lang="fr-FR" sz="1000" kern="1200" dirty="0" err="1">
                <a:latin typeface="+mn-lt"/>
                <a:ea typeface="+mn-ea"/>
                <a:cs typeface="+mn-cs"/>
              </a:rPr>
              <a:t>Zingg</a:t>
            </a:r>
            <a:endParaRPr lang="fr-FR" sz="1000" kern="1200" dirty="0">
              <a:latin typeface="+mn-lt"/>
              <a:ea typeface="+mn-ea"/>
              <a:cs typeface="+mn-cs"/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fr-FR" sz="1000" kern="1200" dirty="0">
                <a:latin typeface="+mn-lt"/>
                <a:ea typeface="+mn-ea"/>
                <a:cs typeface="+mn-cs"/>
              </a:rPr>
              <a:t>Dr. </a:t>
            </a:r>
            <a:r>
              <a:rPr lang="fr-FR" sz="1000" kern="1200" dirty="0" err="1">
                <a:latin typeface="+mn-lt"/>
                <a:ea typeface="+mn-ea"/>
                <a:cs typeface="+mn-cs"/>
              </a:rPr>
              <a:t>med</a:t>
            </a:r>
            <a:r>
              <a:rPr lang="fr-FR" sz="1000" kern="1200" dirty="0">
                <a:latin typeface="+mn-lt"/>
                <a:ea typeface="+mn-ea"/>
                <a:cs typeface="+mn-cs"/>
              </a:rPr>
              <a:t>. Aliki Metsini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BF1EFF-6450-B0E7-473E-E9F085FC8FE9}"/>
              </a:ext>
            </a:extLst>
          </p:cNvPr>
          <p:cNvSpPr txBox="1"/>
          <p:nvPr/>
        </p:nvSpPr>
        <p:spPr>
          <a:xfrm>
            <a:off x="-18860" y="-12920"/>
            <a:ext cx="6175036" cy="5262979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wrap="square" rtlCol="0">
            <a:spAutoFit/>
          </a:bodyPr>
          <a:lstStyle/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  <a:p>
            <a:endParaRPr lang="fr-CH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FE1C842A-08A4-B326-D5B0-21C6E1794E1C}"/>
              </a:ext>
            </a:extLst>
          </p:cNvPr>
          <p:cNvSpPr txBox="1">
            <a:spLocks/>
          </p:cNvSpPr>
          <p:nvPr/>
        </p:nvSpPr>
        <p:spPr>
          <a:xfrm>
            <a:off x="6342103" y="1363270"/>
            <a:ext cx="2555794" cy="179543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de-DE" sz="1600" b="1" dirty="0">
                <a:cs typeface="Arial" pitchFamily="34" charset="0"/>
              </a:rPr>
              <a:t>Schweizerische Punktprävalenz-Erhebung zum Vorkommen von </a:t>
            </a:r>
            <a:r>
              <a:rPr lang="de-DE" sz="1600" b="1" dirty="0" err="1">
                <a:cs typeface="Arial" pitchFamily="34" charset="0"/>
              </a:rPr>
              <a:t>Healthcare</a:t>
            </a:r>
            <a:r>
              <a:rPr lang="de-DE" sz="1600" b="1" dirty="0">
                <a:cs typeface="Arial" pitchFamily="34" charset="0"/>
              </a:rPr>
              <a:t>-assoziierten Infektionen und zur Anwendung von Antibiotika </a:t>
            </a:r>
            <a:br>
              <a:rPr lang="en-GB" sz="2400" dirty="0"/>
            </a:b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2105037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38B2F3D8-B6A4-61EA-673D-B23273B20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A1C925-94A5-A7BF-9E7A-4B7F2E511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5245" y="204795"/>
            <a:ext cx="3731359" cy="4389835"/>
          </a:xfrm>
          <a:prstGeom prst="rect">
            <a:avLst/>
          </a:prstGeom>
          <a:noFill/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90094A-71B9-F696-1C97-7179A3431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>
            <a:normAutofit/>
          </a:bodyPr>
          <a:lstStyle/>
          <a:p>
            <a:r>
              <a:rPr lang="fr-CH" dirty="0"/>
              <a:t>https://www.swissnoso.ch/fr/modules/enquete-de-prevalence-ponctuelle-ias/resultats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EF293E-8A8D-9932-BB79-7E43844F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anchor="ctr">
            <a:norm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1300" smtClean="0">
                <a:solidFill>
                  <a:srgbClr val="FFFFFF"/>
                </a:solidFill>
              </a:rPr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10</a:t>
            </a:fld>
            <a:endParaRPr lang="en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659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844425" y="5602"/>
            <a:ext cx="3552600" cy="1139999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err="1"/>
              <a:t>Ziele</a:t>
            </a:r>
            <a:r>
              <a:rPr lang="en-US" dirty="0"/>
              <a:t> PPS</a:t>
            </a:r>
            <a:endParaRPr lang="en-US" kern="1200" dirty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844425" y="1538080"/>
            <a:ext cx="5169000" cy="3387899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de-CH" sz="1400" dirty="0">
                <a:latin typeface="+mj-lt"/>
                <a:cs typeface="Arial" pitchFamily="34" charset="0"/>
              </a:rPr>
              <a:t>Messung </a:t>
            </a:r>
            <a:r>
              <a:rPr lang="de-CH" sz="1400" dirty="0" err="1">
                <a:latin typeface="+mj-lt"/>
                <a:cs typeface="Arial" pitchFamily="34" charset="0"/>
              </a:rPr>
              <a:t>healthcare</a:t>
            </a:r>
            <a:r>
              <a:rPr lang="de-CH" sz="1400" dirty="0">
                <a:latin typeface="+mj-lt"/>
                <a:cs typeface="Arial" pitchFamily="34" charset="0"/>
              </a:rPr>
              <a:t>-assoziierter Infektionen und Gebrauch von Antibiotika/ Antimykotika in Akutspitälern</a:t>
            </a:r>
          </a:p>
          <a:p>
            <a:r>
              <a:rPr lang="de-CH" sz="1400" dirty="0">
                <a:latin typeface="+mj-lt"/>
                <a:cs typeface="Arial" pitchFamily="34" charset="0"/>
              </a:rPr>
              <a:t>Beurteilung der Umsetzung evidenz-basierter Strategien zur Infektionsprävention in Schweizer Akutspitälern</a:t>
            </a:r>
          </a:p>
          <a:p>
            <a:pPr>
              <a:buNone/>
            </a:pPr>
            <a:endParaRPr lang="de-CH" sz="1400" dirty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de-CH" sz="1400" dirty="0">
                <a:latin typeface="+mj-lt"/>
                <a:cs typeface="Arial" pitchFamily="34" charset="0"/>
              </a:rPr>
              <a:t>PPS 2023</a:t>
            </a:r>
          </a:p>
          <a:p>
            <a:r>
              <a:rPr lang="de-DE" sz="1400" dirty="0">
                <a:latin typeface="+mj-lt"/>
                <a:cs typeface="Arial" pitchFamily="34" charset="0"/>
              </a:rPr>
              <a:t>Überwachung dieser Indikatoren für Institutionen, die dies wünschen</a:t>
            </a:r>
            <a:endParaRPr lang="de-CH" sz="1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9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9">
            <a:extLst>
              <a:ext uri="{FF2B5EF4-FFF2-40B4-BE49-F238E27FC236}">
                <a16:creationId xmlns:a16="http://schemas.microsoft.com/office/drawing/2014/main" id="{8970B5AF-9F87-ED40-90B1-E07FAED1252A}"/>
              </a:ext>
            </a:extLst>
          </p:cNvPr>
          <p:cNvSpPr txBox="1">
            <a:spLocks/>
          </p:cNvSpPr>
          <p:nvPr/>
        </p:nvSpPr>
        <p:spPr>
          <a:xfrm>
            <a:off x="457200" y="33196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</a:t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de-CH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Indikatoren auf Spital- und Stationsebene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4E0E9D6-9ADE-4043-A2A5-AAAE12BAC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8159"/>
            <a:ext cx="8229600" cy="1378456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6A6A4CA-C628-0952-96F8-1B31343B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" sz="1300" smtClean="0">
                <a:solidFill>
                  <a:srgbClr val="FFFFFF"/>
                </a:solidFill>
                <a:latin typeface="Dosis"/>
                <a:sym typeface="Dosis"/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12</a:t>
            </a:fld>
            <a:endParaRPr lang="en" sz="1300">
              <a:solidFill>
                <a:srgbClr val="FFFFFF"/>
              </a:solidFill>
              <a:latin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807550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350" y="896541"/>
            <a:ext cx="8724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93717"/>
              </p:ext>
            </p:extLst>
          </p:nvPr>
        </p:nvGraphicFramePr>
        <p:xfrm>
          <a:off x="314327" y="555526"/>
          <a:ext cx="8362131" cy="4409140"/>
        </p:xfrm>
        <a:graphic>
          <a:graphicData uri="http://schemas.openxmlformats.org/drawingml/2006/table">
            <a:tbl>
              <a:tblPr/>
              <a:tblGrid>
                <a:gridCol w="26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6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 effective infection-control programme in an acute care hospital must include as a minimum standard at least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one full-time 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specifically trained infection-control</a:t>
                      </a:r>
                      <a:r>
                        <a:rPr lang="fr-CH" sz="1000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nurse per up to 250 beds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a dedicated physician trained in infection control, microbiological support, and data</a:t>
                      </a:r>
                      <a:r>
                        <a:rPr lang="fr-CH" sz="1000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management support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Continuous review of surveillance and prevention programmes, outbreaks, and audits; infection control committee in place, inclusion of infection control on the hospital administration agenda, and</a:t>
                      </a:r>
                      <a:r>
                        <a:rPr lang="fr-CH" sz="1000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defined goals; appropriate staffing and budget for infection control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3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</a:t>
                      </a:r>
                      <a:endParaRPr lang="fr-CH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Ward occupancy </a:t>
                      </a:r>
                      <a:r>
                        <a:rPr lang="en-GB" sz="10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must not 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exceed the capacity for which it is designed and staffed;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staffing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workload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of frontline staff must be adapted to acuity of care, and the number of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pool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or agency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nurses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and physicians used kept to a minimum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Average bed occupancy at midnight, average numbers of frontline workers, and the average proportion of pool or agency professionals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7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</a:t>
                      </a:r>
                      <a:endParaRPr lang="fr-CH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Sufficient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availability of and easy access to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materials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and equipment, and optimisation </a:t>
                      </a:r>
                      <a:r>
                        <a:rPr lang="en-GB" sz="10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-GB" sz="1000" b="1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ergonomics</a:t>
                      </a:r>
                      <a:endParaRPr lang="fr-CH" sz="10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Availability of alcohol-based hand rub at the point of care and sinks stocked with soap and single-use towels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0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Use of guidelines 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 combination with practical education and training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Adaptation of guidelines to local situation, number of new staff trained with the local guidelines, teaching programmes are based on local guidelines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7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fr-CH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Education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and training involves frontline staff and is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team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task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oriented</a:t>
                      </a:r>
                      <a:endParaRPr lang="fr-CH" sz="10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Education and training programmes should be audited and combined </a:t>
                      </a:r>
                      <a:r>
                        <a:rPr lang="en-GB" sz="10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with knowledge 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and competency assessments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7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</a:t>
                      </a:r>
                      <a:endParaRPr lang="fr-CH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Organising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audits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as a standardised (scored) and systematic review of practice with timely feedback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Measurement of the number of audits (overall, and stratified by departments,</a:t>
                      </a:r>
                      <a:r>
                        <a:rPr lang="fr-CH" sz="1000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units and topics) for specified time periods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0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</a:t>
                      </a:r>
                      <a:endParaRPr lang="fr-CH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Participating in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prospective surveillance 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and offering active feedback, preferably as part of a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network</a:t>
                      </a:r>
                      <a:endParaRPr lang="fr-CH" sz="1000" b="1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Participation in nationals and international surveillance initiatives, number and type of wards with a surveillance, regular review of the feedback strategy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9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8</a:t>
                      </a:r>
                      <a:endParaRPr lang="fr-CH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Implementing infection-control programmes</a:t>
                      </a:r>
                      <a:r>
                        <a:rPr lang="fr-CH" sz="1000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following a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multimodal strategy</a:t>
                      </a:r>
                      <a:r>
                        <a:rPr lang="en-GB" sz="1000" b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including tools such as bundles and checklists developed by multidisciplinary teams, and taking into account local conditions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Verification that programmes are multimodal; measurement of process indicators; measurement of</a:t>
                      </a:r>
                      <a:r>
                        <a:rPr lang="fr-CH" sz="1000" baseline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outcome indicators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7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fr-CH" sz="100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Identifying and engaging </a:t>
                      </a:r>
                      <a:r>
                        <a:rPr lang="en-GB" sz="1000" b="1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champions</a:t>
                      </a: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in the promotion of intervention strategies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Interviews with frontline staff and infection-control professionals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81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noProof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GB" sz="1000" b="1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positive organisational culture </a:t>
                      </a:r>
                      <a:r>
                        <a:rPr lang="en-GB" sz="1000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by fostering working r</a:t>
                      </a:r>
                      <a:r>
                        <a:rPr lang="en-GB" sz="1000" noProof="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elationships and communication across units and staff groups</a:t>
                      </a: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Questionnaires about work satisfaction, crisis management, and human resource assessments of absenteeism and </a:t>
                      </a:r>
                      <a:r>
                        <a:rPr lang="en-GB" sz="1000"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staff turnover</a:t>
                      </a:r>
                      <a:endParaRPr lang="fr-CH" sz="1000" dirty="0"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" name="ZoneTexte 11"/>
          <p:cNvSpPr txBox="1"/>
          <p:nvPr/>
        </p:nvSpPr>
        <p:spPr>
          <a:xfrm>
            <a:off x="504826" y="123478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Schlüssel-Strategien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797017" y="123478"/>
            <a:ext cx="303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Indikatoren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44008" y="4676879"/>
            <a:ext cx="403244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fr-CH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Zingg W </a:t>
            </a:r>
            <a:r>
              <a:rPr lang="fr-CH" sz="11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 infect Dis </a:t>
            </a:r>
            <a:r>
              <a:rPr lang="fr-CH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2015;15:212</a:t>
            </a:r>
          </a:p>
        </p:txBody>
      </p:sp>
    </p:spTree>
    <p:extLst>
      <p:ext uri="{BB962C8B-B14F-4D97-AF65-F5344CB8AC3E}">
        <p14:creationId xmlns:p14="http://schemas.microsoft.com/office/powerpoint/2010/main" val="3931512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3350" y="896541"/>
            <a:ext cx="8724900" cy="142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1261"/>
              </p:ext>
            </p:extLst>
          </p:nvPr>
        </p:nvGraphicFramePr>
        <p:xfrm>
          <a:off x="314327" y="555526"/>
          <a:ext cx="8362131" cy="4409140"/>
        </p:xfrm>
        <a:graphic>
          <a:graphicData uri="http://schemas.openxmlformats.org/drawingml/2006/table">
            <a:tbl>
              <a:tblPr/>
              <a:tblGrid>
                <a:gridCol w="263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6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fr-CH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 effective infection-control programme in an acute care hospital must include as a minimum standard at least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one full-time 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specifically trained infection-control</a:t>
                      </a:r>
                      <a:r>
                        <a:rPr lang="fr-CH" sz="10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nurse per up to 250 beds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a dedicated physician trained in infection control, microbiological support, and data</a:t>
                      </a:r>
                      <a:r>
                        <a:rPr lang="fr-CH" sz="10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management support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Continuous review of </a:t>
                      </a:r>
                      <a:r>
                        <a:rPr lang="en-GB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surveillance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prevention programmes, outbreaks, and </a:t>
                      </a:r>
                      <a:r>
                        <a:rPr lang="en-GB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audits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infection control committee 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 place, inclusion of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infection control on the hospital administration agenda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and</a:t>
                      </a:r>
                      <a:r>
                        <a:rPr lang="fr-CH" sz="10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defined goals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 appropriate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staffing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budget for infection control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3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fr-CH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Ward occupancy </a:t>
                      </a:r>
                      <a:r>
                        <a:rPr lang="en-GB" sz="10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must not 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exceed the capacity for which it is designed and staffed;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staffing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workload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of frontline staff must be adapted to acuity of care, and the number of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pool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or agency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nurses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physicians used kept to a minimum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Average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bed occupancy 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at midnight, average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numbers of frontline workers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and the average proportion of pool or agency professionals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7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fr-CH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Sufficient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availability of and easy access to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materials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equipment, and optimisation </a:t>
                      </a:r>
                      <a:r>
                        <a:rPr lang="en-GB" sz="10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of </a:t>
                      </a:r>
                      <a:r>
                        <a:rPr lang="en-GB" sz="10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ergonomics</a:t>
                      </a:r>
                      <a:endParaRPr lang="fr-CH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Availability of alcohol-based hand rub at the point of care 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 sinks stocked with soap and single-use towels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0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fr-CH" sz="1000" dirty="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Use of guidelines 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 combination with practical education and training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Adaptation of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guidelines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to local situation, number of new staff trained with the local guidelines, teaching programmes are based on local guidelines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27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fr-CH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Education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training involves frontline staff and is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team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task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oriented</a:t>
                      </a:r>
                      <a:endParaRPr lang="fr-CH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Education and training programmes 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should be audited and combined </a:t>
                      </a:r>
                      <a:r>
                        <a:rPr lang="en-GB" sz="10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with knowledge 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 competency assessments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27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fr-CH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Organising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audits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as a standardised (scored) and systematic review of practice with timely feedback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Measurement of the number of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audits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(overall, and stratified by departments,</a:t>
                      </a:r>
                      <a:r>
                        <a:rPr lang="fr-CH" sz="10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units and topics) for specified time periods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0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fr-CH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Participating in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prospective surveillance 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and offering active feedback, preferably as part of a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network</a:t>
                      </a:r>
                      <a:endParaRPr lang="fr-CH" sz="1000" b="1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Participation in nationals and international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surveillance initiatives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number and type of wards with a surveillance, regular review of the feedback strategy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94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</a:t>
                      </a:r>
                      <a:endParaRPr lang="fr-CH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Implementing infection-control programmes</a:t>
                      </a:r>
                      <a:r>
                        <a:rPr lang="fr-CH" sz="10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following a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multimodal strategy</a:t>
                      </a:r>
                      <a:r>
                        <a:rPr lang="en-GB" sz="10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, 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including tools such as bundles and checklists developed by multidisciplinary teams, and taking into account local conditions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Verification that programmes are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multimodal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 measurement of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process indicators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; measurement of</a:t>
                      </a:r>
                      <a:r>
                        <a:rPr lang="fr-CH" sz="1000" baseline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outcome indicators</a:t>
                      </a:r>
                      <a:endParaRPr lang="fr-CH" sz="1000" b="1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7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9</a:t>
                      </a:r>
                      <a:endParaRPr lang="fr-CH" sz="1000"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Identifying and engaging </a:t>
                      </a:r>
                      <a:r>
                        <a:rPr lang="en-GB" sz="10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champions</a:t>
                      </a: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in the promotion of intervention strategies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Interviews with frontline staff and infection-control professionals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815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000" noProof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10</a:t>
                      </a: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kern="1200" baseline="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 </a:t>
                      </a:r>
                      <a:r>
                        <a:rPr lang="en-GB" sz="1000" b="1" kern="1200" baseline="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positive organisational culture </a:t>
                      </a:r>
                      <a:r>
                        <a:rPr lang="en-GB" sz="1000" kern="1200" baseline="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by fostering working r</a:t>
                      </a:r>
                      <a:r>
                        <a:rPr lang="en-GB" sz="1000" noProof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elationships and communication across units and staff groups</a:t>
                      </a: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00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Questionnaires about work satisfaction, crisis management, and human resource assessments of absenteeism and </a:t>
                      </a:r>
                      <a:r>
                        <a:rPr lang="en-GB" sz="100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staff turnover</a:t>
                      </a:r>
                      <a:endParaRPr lang="fr-CH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6497" marR="36497" marT="7097" marB="7097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04826" y="123478"/>
            <a:ext cx="27206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Schlüssel-Strategien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4797017" y="123478"/>
            <a:ext cx="3039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>
                <a:solidFill>
                  <a:srgbClr val="5E5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Indikatoren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44008" y="4676879"/>
            <a:ext cx="4032448" cy="2616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fr-CH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Zingg W </a:t>
            </a:r>
            <a:r>
              <a:rPr lang="fr-CH" sz="11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 infect Dis </a:t>
            </a:r>
            <a:r>
              <a:rPr lang="fr-CH" sz="11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2015;15:212</a:t>
            </a:r>
          </a:p>
        </p:txBody>
      </p:sp>
    </p:spTree>
    <p:extLst>
      <p:ext uri="{BB962C8B-B14F-4D97-AF65-F5344CB8AC3E}">
        <p14:creationId xmlns:p14="http://schemas.microsoft.com/office/powerpoint/2010/main" val="909342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3540B85-9F80-AFED-AA01-00897DFEC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15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7D78701-9206-738D-0FFB-3015724D2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25" y="0"/>
            <a:ext cx="71589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26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90F9811-037D-B297-9721-D11FB0244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16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58A6498-4DA1-B8BF-3234-C97E2AEFD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04" y="0"/>
            <a:ext cx="726759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BBE51A5-F225-8C02-FB99-E3303C1D9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833754"/>
            <a:ext cx="8178799" cy="347599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35085C1-5829-34B5-7F7F-A9C990BE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>
                <a:latin typeface="Dosis"/>
                <a:ea typeface="Dosis"/>
                <a:cs typeface="Dosis"/>
                <a:sym typeface="Dosis"/>
              </a:rPr>
              <a:pPr lvl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17</a:t>
            </a:fld>
            <a:endParaRPr lang="en"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351613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C28B82D-3B67-E8CC-FB85-451183EA4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029" y="482599"/>
            <a:ext cx="6011941" cy="41783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DE1F52-5CFB-8DC1-9F4D-DE1774A22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>
                <a:latin typeface="Dosis"/>
                <a:ea typeface="Dosis"/>
                <a:cs typeface="Dosis"/>
                <a:sym typeface="Dosis"/>
              </a:rPr>
              <a:pPr lvl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18</a:t>
            </a:fld>
            <a:endParaRPr lang="en"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09283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784F0B1-768A-056A-5305-E05C9A333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146" y="482599"/>
            <a:ext cx="6099706" cy="4178300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775313-DBFC-F379-0869-60402565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>
            <a:normAutofit/>
          </a:bodyPr>
          <a:lstStyle/>
          <a:p>
            <a:pPr lvl="0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mtClean="0">
                <a:latin typeface="Dosis"/>
                <a:ea typeface="Dosis"/>
                <a:cs typeface="Dosis"/>
                <a:sym typeface="Dosis"/>
              </a:rPr>
              <a:pPr lvl="0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19</a:t>
            </a:fld>
            <a:endParaRPr lang="en"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099201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9">
            <a:extLst>
              <a:ext uri="{FF2B5EF4-FFF2-40B4-BE49-F238E27FC236}">
                <a16:creationId xmlns:a16="http://schemas.microsoft.com/office/drawing/2014/main" id="{53E75417-62AF-B144-A983-74E0FC737D1F}"/>
              </a:ext>
            </a:extLst>
          </p:cNvPr>
          <p:cNvSpPr txBox="1">
            <a:spLocks/>
          </p:cNvSpPr>
          <p:nvPr/>
        </p:nvSpPr>
        <p:spPr>
          <a:xfrm>
            <a:off x="457200" y="760584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1.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" sz="2800" b="1" dirty="0"/>
              <a:t>Einleitung</a:t>
            </a:r>
            <a:br>
              <a:rPr lang="en" sz="2800" b="1" dirty="0"/>
            </a:br>
            <a:r>
              <a:rPr lang="en" sz="2800" b="1" dirty="0"/>
              <a:t>PPS 2022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" sz="2800" b="1" dirty="0"/>
              <a:t>PPS 2023</a:t>
            </a:r>
            <a:endParaRPr lang="en-US" sz="28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60F108C-0670-4AB7-9AAB-83769F965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8158"/>
            <a:ext cx="7865731" cy="1317509"/>
          </a:xfrm>
          <a:prstGeom prst="rect">
            <a:avLst/>
          </a:prstGeom>
          <a:noFill/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C207605-EAC5-324C-A00C-6EC65469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pPr lvl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2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286292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94D6AA1-A0E1-45F9-8E25-BAB809229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hape 99">
            <a:extLst>
              <a:ext uri="{FF2B5EF4-FFF2-40B4-BE49-F238E27FC236}">
                <a16:creationId xmlns:a16="http://schemas.microsoft.com/office/drawing/2014/main" id="{8970B5AF-9F87-ED40-90B1-E07FAED1252A}"/>
              </a:ext>
            </a:extLst>
          </p:cNvPr>
          <p:cNvSpPr txBox="1">
            <a:spLocks/>
          </p:cNvSpPr>
          <p:nvPr/>
        </p:nvSpPr>
        <p:spPr>
          <a:xfrm>
            <a:off x="628649" y="417891"/>
            <a:ext cx="7886699" cy="97221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</a:t>
            </a:r>
            <a:b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Datenbank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4E0E9D6-9ADE-4043-A2A5-AAAE12BAC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819542"/>
            <a:ext cx="7886699" cy="1321020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6A6A4CA-C628-0952-96F8-1B31343B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2"/>
            <a:ext cx="20574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-US" kern="1200" smtClean="0">
                <a:latin typeface="+mn-lt"/>
                <a:ea typeface="+mn-ea"/>
                <a:cs typeface="+mn-cs"/>
                <a:sym typeface="Dosis"/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kern="1200">
              <a:latin typeface="+mn-lt"/>
              <a:ea typeface="+mn-ea"/>
              <a:cs typeface="+mn-c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351869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1C4A7C96-9E71-4CE8-ADCD-504C0D52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79830"/>
          </a:xfrm>
        </p:spPr>
        <p:txBody>
          <a:bodyPr>
            <a:normAutofit/>
          </a:bodyPr>
          <a:lstStyle/>
          <a:p>
            <a:r>
              <a:rPr lang="fr-CH" err="1">
                <a:latin typeface="+mn-lt"/>
                <a:cs typeface="Arial" panose="020B0604020202020204" pitchFamily="34" charset="0"/>
              </a:rPr>
              <a:t>Datenbank</a:t>
            </a:r>
            <a:endParaRPr lang="fr-CH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96786" y="1500186"/>
            <a:ext cx="6148057" cy="30966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de-CH" sz="1200"/>
              <a:t>Wie ist die Datenbank aufgebaut?</a:t>
            </a:r>
          </a:p>
          <a:p>
            <a:pPr>
              <a:lnSpc>
                <a:spcPct val="90000"/>
              </a:lnSpc>
            </a:pPr>
            <a:r>
              <a:rPr lang="de-CH" sz="1200"/>
              <a:t>Die elektronische Datenbank ist interaktiv (Eingabe und Analyse von Daten) </a:t>
            </a:r>
          </a:p>
          <a:p>
            <a:pPr>
              <a:lnSpc>
                <a:spcPct val="90000"/>
              </a:lnSpc>
            </a:pPr>
            <a:r>
              <a:rPr lang="de-CH" sz="1200"/>
              <a:t>Die Datenbank basiert auf den Formularen H1-H4, S, P</a:t>
            </a:r>
          </a:p>
          <a:p>
            <a:pPr>
              <a:lnSpc>
                <a:spcPct val="90000"/>
              </a:lnSpc>
            </a:pPr>
            <a:r>
              <a:rPr lang="de-CH" sz="1200"/>
              <a:t>Die Datenbank wurde vom NRZ in Berlin entwickelt</a:t>
            </a:r>
          </a:p>
          <a:p>
            <a:pPr marL="0" indent="0">
              <a:lnSpc>
                <a:spcPct val="90000"/>
              </a:lnSpc>
              <a:buNone/>
            </a:pPr>
            <a:endParaRPr lang="de-CH" sz="1200"/>
          </a:p>
          <a:p>
            <a:pPr>
              <a:lnSpc>
                <a:spcPct val="90000"/>
              </a:lnSpc>
              <a:buNone/>
            </a:pPr>
            <a:r>
              <a:rPr lang="de-CH" sz="1200"/>
              <a:t>Wie registrieren?</a:t>
            </a:r>
          </a:p>
          <a:p>
            <a:pPr>
              <a:lnSpc>
                <a:spcPct val="90000"/>
              </a:lnSpc>
            </a:pPr>
            <a:r>
              <a:rPr lang="de-CH" sz="1200">
                <a:hlinkClick r:id="rId3"/>
              </a:rPr>
              <a:t>https://haipps.org</a:t>
            </a:r>
            <a:endParaRPr lang="de-CH" sz="1200"/>
          </a:p>
          <a:p>
            <a:pPr>
              <a:lnSpc>
                <a:spcPct val="90000"/>
              </a:lnSpc>
            </a:pPr>
            <a:r>
              <a:rPr lang="de-CH" sz="1200"/>
              <a:t>Jeder kann sich unter Angabe eines Spitals registrieren (Username, Email-Adresse)</a:t>
            </a:r>
          </a:p>
          <a:p>
            <a:pPr>
              <a:lnSpc>
                <a:spcPct val="90000"/>
              </a:lnSpc>
            </a:pPr>
            <a:r>
              <a:rPr lang="de-CH" sz="1200"/>
              <a:t>Die Freischaltung erfolgt durch die Koordinationsstelle – erst dann können Daten eingegeben werden</a:t>
            </a:r>
          </a:p>
          <a:p>
            <a:pPr>
              <a:lnSpc>
                <a:spcPct val="90000"/>
              </a:lnSpc>
            </a:pPr>
            <a:r>
              <a:rPr lang="de-CH" sz="1200"/>
              <a:t>Idealerweise sollten nicht mehr als 3 Personen pro Spital Zugang zur Datenbank haben</a:t>
            </a:r>
          </a:p>
          <a:p>
            <a:pPr>
              <a:lnSpc>
                <a:spcPct val="90000"/>
              </a:lnSpc>
            </a:pPr>
            <a:r>
              <a:rPr lang="de-CH" sz="1200"/>
              <a:t>Es ist möglich, Zugang zu mehreren Spitälern zu haben (z.B. regionaler Koordinator)</a:t>
            </a:r>
          </a:p>
          <a:p>
            <a:pPr>
              <a:lnSpc>
                <a:spcPct val="90000"/>
              </a:lnSpc>
            </a:pPr>
            <a:r>
              <a:rPr lang="de-DE" sz="1200"/>
              <a:t>Benutzerkonten aus früheren Jahren bleiben gültig, wenn die verknüpfte E-Mail-Adresse gültig ist.</a:t>
            </a:r>
            <a:endParaRPr lang="de-CH" sz="1200"/>
          </a:p>
        </p:txBody>
      </p:sp>
    </p:spTree>
    <p:extLst>
      <p:ext uri="{BB962C8B-B14F-4D97-AF65-F5344CB8AC3E}">
        <p14:creationId xmlns:p14="http://schemas.microsoft.com/office/powerpoint/2010/main" val="296932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417891"/>
            <a:ext cx="7886700" cy="850124"/>
          </a:xfrm>
        </p:spPr>
        <p:txBody>
          <a:bodyPr>
            <a:normAutofit/>
          </a:bodyPr>
          <a:lstStyle/>
          <a:p>
            <a:r>
              <a:rPr lang="de-CH" sz="3900" dirty="0">
                <a:latin typeface="+mn-lt"/>
              </a:rPr>
              <a:t>ID</a:t>
            </a:r>
            <a:endParaRPr lang="fr-CH" sz="3900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2" name="Espace réservé du contenu 2">
            <a:extLst>
              <a:ext uri="{FF2B5EF4-FFF2-40B4-BE49-F238E27FC236}">
                <a16:creationId xmlns:a16="http://schemas.microsoft.com/office/drawing/2014/main" id="{2980E215-B3F0-E3BA-9965-FEE23751A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065738"/>
              </p:ext>
            </p:extLst>
          </p:nvPr>
        </p:nvGraphicFramePr>
        <p:xfrm>
          <a:off x="628650" y="1371600"/>
          <a:ext cx="78867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098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979712" y="1860260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000" u="sng" dirty="0">
                <a:latin typeface="Calibri Light" pitchFamily="34" charset="0"/>
                <a:hlinkClick r:id="rId2"/>
              </a:rPr>
              <a:t>https://haipps.org</a:t>
            </a:r>
            <a:endParaRPr lang="fr-CH" sz="4000" dirty="0"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9">
            <a:extLst>
              <a:ext uri="{FF2B5EF4-FFF2-40B4-BE49-F238E27FC236}">
                <a16:creationId xmlns:a16="http://schemas.microsoft.com/office/drawing/2014/main" id="{8970B5AF-9F87-ED40-90B1-E07FAED1252A}"/>
              </a:ext>
            </a:extLst>
          </p:cNvPr>
          <p:cNvSpPr txBox="1">
            <a:spLocks/>
          </p:cNvSpPr>
          <p:nvPr/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</a:t>
            </a:r>
            <a:b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de-CH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Patientenformular</a:t>
            </a: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24E0E9D6-9ADE-4043-A2A5-AAAE12BAC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8159"/>
            <a:ext cx="8229600" cy="1378456"/>
          </a:xfrm>
          <a:prstGeom prst="rect">
            <a:avLst/>
          </a:prstGeom>
          <a:noFill/>
        </p:spPr>
      </p:pic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46A6A4CA-C628-0952-96F8-1B31343BA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" sz="1300" smtClean="0">
                <a:solidFill>
                  <a:srgbClr val="FFFFFF"/>
                </a:solidFill>
                <a:latin typeface="Dosis"/>
                <a:sym typeface="Dosis"/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24</a:t>
            </a:fld>
            <a:endParaRPr lang="en" sz="1300">
              <a:solidFill>
                <a:srgbClr val="FFFFFF"/>
              </a:solidFill>
              <a:latin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971240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25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2150"/>
            <a:ext cx="5569969" cy="438757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012160" y="69954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Welche Patienten sollen eingeschlossen werden?</a:t>
            </a:r>
          </a:p>
        </p:txBody>
      </p:sp>
    </p:spTree>
    <p:extLst>
      <p:ext uri="{BB962C8B-B14F-4D97-AF65-F5344CB8AC3E}">
        <p14:creationId xmlns:p14="http://schemas.microsoft.com/office/powerpoint/2010/main" val="28271824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EC0534-1302-32D8-7AE8-2F5E987DC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26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122D9FE-8B73-0D34-48B6-21CDAC4EAF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48" y="0"/>
            <a:ext cx="723990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35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27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EB1D10-A6ED-467D-84A5-BE378242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903295" y="0"/>
            <a:ext cx="7337410" cy="51435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5578280-06A3-4886-BBAB-2669A8D2A989}"/>
              </a:ext>
            </a:extLst>
          </p:cNvPr>
          <p:cNvSpPr/>
          <p:nvPr/>
        </p:nvSpPr>
        <p:spPr>
          <a:xfrm>
            <a:off x="971600" y="102392"/>
            <a:ext cx="7344816" cy="50411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DD8C76B-8BAD-4625-BD58-00DED7530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9" y="51196"/>
            <a:ext cx="3878343" cy="51435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723948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28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EB1D10-A6ED-467D-84A5-BE378242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903295" y="0"/>
            <a:ext cx="7337410" cy="51435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5578280-06A3-4886-BBAB-2669A8D2A989}"/>
              </a:ext>
            </a:extLst>
          </p:cNvPr>
          <p:cNvSpPr/>
          <p:nvPr/>
        </p:nvSpPr>
        <p:spPr>
          <a:xfrm>
            <a:off x="971600" y="102392"/>
            <a:ext cx="7920880" cy="50411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DD8C76B-8BAD-4625-BD58-00DED7530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9" y="51196"/>
            <a:ext cx="3878343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F4B6CEB-3374-42F5-874E-9BD6ECCD79B4}"/>
              </a:ext>
            </a:extLst>
          </p:cNvPr>
          <p:cNvSpPr txBox="1"/>
          <p:nvPr/>
        </p:nvSpPr>
        <p:spPr>
          <a:xfrm>
            <a:off x="4529972" y="110191"/>
            <a:ext cx="4608512" cy="141577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8900" indent="-88900"/>
            <a:r>
              <a:rPr lang="de-CH" sz="1200" b="1" dirty="0">
                <a:solidFill>
                  <a:srgbClr val="00CC66"/>
                </a:solidFill>
                <a:latin typeface="Calibri Light" pitchFamily="34" charset="0"/>
              </a:rPr>
              <a:t>Operative Eingriff seit Spitalaufnahme</a:t>
            </a:r>
          </a:p>
          <a:p>
            <a:pPr marL="88900" indent="-88900"/>
            <a:endParaRPr lang="de-CH" sz="1200" b="1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Ausschliesslich Eingriffe während der </a:t>
            </a:r>
            <a:r>
              <a:rPr lang="de-CH" sz="1200" b="1" dirty="0">
                <a:latin typeface="Calibri Light" pitchFamily="34" charset="0"/>
              </a:rPr>
              <a:t>aktuellen</a:t>
            </a:r>
            <a:r>
              <a:rPr lang="de-CH" sz="1200" dirty="0">
                <a:latin typeface="Calibri Light" pitchFamily="34" charset="0"/>
              </a:rPr>
              <a:t> </a:t>
            </a:r>
            <a:r>
              <a:rPr lang="de-CH" sz="1200" dirty="0" err="1">
                <a:latin typeface="Calibri Light" pitchFamily="34" charset="0"/>
              </a:rPr>
              <a:t>Hospitalisation</a:t>
            </a:r>
            <a:endParaRPr lang="de-CH" sz="1200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NHSN-Eingriffe gemäss Liste</a:t>
            </a: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Wenn nicht auf der NHSN-Liste – «minimal-invasiver Eingriff/Non-NHSN ankreuzen</a:t>
            </a:r>
            <a:endParaRPr lang="fr-CH" sz="1200" dirty="0">
              <a:latin typeface="Calibri Light" pitchFamily="34" charset="0"/>
            </a:endParaRPr>
          </a:p>
          <a:p>
            <a:endParaRPr lang="fr-CH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209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29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EB1D10-A6ED-467D-84A5-BE378242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903295" y="0"/>
            <a:ext cx="7337410" cy="51435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5578280-06A3-4886-BBAB-2669A8D2A989}"/>
              </a:ext>
            </a:extLst>
          </p:cNvPr>
          <p:cNvSpPr/>
          <p:nvPr/>
        </p:nvSpPr>
        <p:spPr>
          <a:xfrm>
            <a:off x="971600" y="102392"/>
            <a:ext cx="7344816" cy="50411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DD8C76B-8BAD-4625-BD58-00DED7530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9" y="51196"/>
            <a:ext cx="3878343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4109CA4-2697-40D0-8F15-8F2B1D4AD286}"/>
              </a:ext>
            </a:extLst>
          </p:cNvPr>
          <p:cNvSpPr txBox="1"/>
          <p:nvPr/>
        </p:nvSpPr>
        <p:spPr>
          <a:xfrm>
            <a:off x="4529972" y="164427"/>
            <a:ext cx="4608512" cy="47397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8900" indent="-88900"/>
            <a:r>
              <a:rPr lang="de-CH" sz="1200" b="1" dirty="0">
                <a:solidFill>
                  <a:srgbClr val="00CC66"/>
                </a:solidFill>
                <a:latin typeface="Calibri Light" pitchFamily="34" charset="0"/>
              </a:rPr>
              <a:t>McCabe-Score</a:t>
            </a:r>
          </a:p>
          <a:p>
            <a:pPr marL="88900" indent="-88900"/>
            <a:endParaRPr lang="de-CH" sz="1200" b="1" dirty="0">
              <a:latin typeface="Calibri Light" pitchFamily="34" charset="0"/>
            </a:endParaRPr>
          </a:p>
          <a:p>
            <a:pPr marL="88900" indent="-88900"/>
            <a:r>
              <a:rPr lang="de-CH" sz="1200" b="1" dirty="0">
                <a:latin typeface="Calibri Light" pitchFamily="34" charset="0"/>
              </a:rPr>
              <a:t>Fataler Ausgang innerhalb von </a:t>
            </a:r>
            <a:r>
              <a:rPr lang="de-CH" sz="1200" b="1" dirty="0">
                <a:solidFill>
                  <a:srgbClr val="00CC66"/>
                </a:solidFill>
                <a:latin typeface="Calibri Light" pitchFamily="34" charset="0"/>
              </a:rPr>
              <a:t>12 Monaten</a:t>
            </a:r>
            <a:r>
              <a:rPr lang="de-CH" sz="1200" b="1" dirty="0">
                <a:latin typeface="Calibri Light" pitchFamily="34" charset="0"/>
              </a:rPr>
              <a:t>:</a:t>
            </a:r>
            <a:endParaRPr lang="fr-CH" sz="1200" b="1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Hämatologische Erkrankungen im Endstadium (Rezidiv, Transplantation nicht möglich)</a:t>
            </a:r>
            <a:endParaRPr lang="fr-CH" sz="1200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Multiorganversagen in der Intensivpflegestation (APACHE II Score &gt; 30; SAPS II Score &gt; 70)</a:t>
            </a:r>
            <a:endParaRPr lang="fr-CH" sz="1200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Chronische Lungenerkrankung mit „</a:t>
            </a:r>
            <a:r>
              <a:rPr lang="de-CH" sz="1200" dirty="0" err="1">
                <a:latin typeface="Calibri Light" pitchFamily="34" charset="0"/>
              </a:rPr>
              <a:t>Cor</a:t>
            </a:r>
            <a:r>
              <a:rPr lang="de-CH" sz="1200" dirty="0">
                <a:latin typeface="Calibri Light" pitchFamily="34" charset="0"/>
              </a:rPr>
              <a:t> pulmonale“</a:t>
            </a:r>
          </a:p>
          <a:p>
            <a:pPr marL="88900" lvl="0" indent="-88900"/>
            <a:endParaRPr lang="fr-CH" sz="1200" dirty="0">
              <a:latin typeface="Calibri Light" pitchFamily="34" charset="0"/>
            </a:endParaRPr>
          </a:p>
          <a:p>
            <a:pPr marL="88900" indent="-88900"/>
            <a:r>
              <a:rPr lang="de-CH" sz="1200" b="1" dirty="0">
                <a:latin typeface="Calibri Light" pitchFamily="34" charset="0"/>
              </a:rPr>
              <a:t>Fataler Ausgang innerhalb von </a:t>
            </a:r>
            <a:r>
              <a:rPr lang="de-CH" sz="1200" b="1" dirty="0">
                <a:solidFill>
                  <a:srgbClr val="00CC66"/>
                </a:solidFill>
                <a:latin typeface="Calibri Light" pitchFamily="34" charset="0"/>
              </a:rPr>
              <a:t>5 Jahren</a:t>
            </a:r>
            <a:r>
              <a:rPr lang="de-CH" sz="1200" b="1" dirty="0">
                <a:latin typeface="Calibri Light" pitchFamily="34" charset="0"/>
              </a:rPr>
              <a:t>:</a:t>
            </a:r>
            <a:endParaRPr lang="fr-CH" sz="1200" b="1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Chronische Leukämien, </a:t>
            </a:r>
            <a:r>
              <a:rPr lang="de-CH" sz="1200" dirty="0" err="1">
                <a:latin typeface="Calibri Light" pitchFamily="34" charset="0"/>
              </a:rPr>
              <a:t>Myelom</a:t>
            </a:r>
            <a:r>
              <a:rPr lang="de-CH" sz="1200" dirty="0">
                <a:latin typeface="Calibri Light" pitchFamily="34" charset="0"/>
              </a:rPr>
              <a:t>, Lymphome, metastatische Karzinome, Nierenerkrankungen im Endstadium (Transplantation nicht möglich)</a:t>
            </a:r>
            <a:endParaRPr lang="fr-CH" sz="1200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Multiple Sklerose, welche nicht auf eine Therapie anspricht</a:t>
            </a:r>
            <a:endParaRPr lang="fr-CH" sz="1200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Alzheimer</a:t>
            </a:r>
            <a:endParaRPr lang="fr-CH" sz="1200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Diabetes mit/nach Amputation</a:t>
            </a:r>
          </a:p>
          <a:p>
            <a:pPr marL="88900" lvl="0" indent="-88900"/>
            <a:endParaRPr lang="fr-CH" sz="1200" dirty="0">
              <a:latin typeface="Calibri Light" pitchFamily="34" charset="0"/>
            </a:endParaRPr>
          </a:p>
          <a:p>
            <a:pPr marL="88900" indent="-88900"/>
            <a:r>
              <a:rPr lang="de-CH" sz="1200" b="1" dirty="0">
                <a:solidFill>
                  <a:srgbClr val="00CC66"/>
                </a:solidFill>
                <a:latin typeface="Calibri Light" pitchFamily="34" charset="0"/>
              </a:rPr>
              <a:t>Nicht-fataler</a:t>
            </a:r>
            <a:r>
              <a:rPr lang="de-CH" sz="1200" b="1" dirty="0">
                <a:latin typeface="Calibri Light" pitchFamily="34" charset="0"/>
              </a:rPr>
              <a:t> Ausgang:</a:t>
            </a:r>
            <a:endParaRPr lang="fr-CH" sz="1200" b="1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Diabetes</a:t>
            </a:r>
            <a:endParaRPr lang="fr-CH" sz="1200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Karzinom/Hämatologischer Tumor mit &gt;80% 5-Jahres-Überleben</a:t>
            </a:r>
            <a:endParaRPr lang="fr-CH" sz="1200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Chronisch-entzündliche Erkrankungen (z.B. M. </a:t>
            </a:r>
            <a:r>
              <a:rPr lang="de-CH" sz="1200" dirty="0" err="1">
                <a:latin typeface="Calibri Light" pitchFamily="34" charset="0"/>
              </a:rPr>
              <a:t>Crohn</a:t>
            </a:r>
            <a:r>
              <a:rPr lang="de-CH" sz="1200" dirty="0">
                <a:latin typeface="Calibri Light" pitchFamily="34" charset="0"/>
              </a:rPr>
              <a:t>)</a:t>
            </a:r>
            <a:endParaRPr lang="fr-CH" sz="1200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Geburtshilfe</a:t>
            </a:r>
            <a:endParaRPr lang="fr-CH" sz="1200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Infektionen (inklusive HIV, HBV, HCV)</a:t>
            </a:r>
            <a:endParaRPr lang="fr-CH" sz="1200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Alle anderen Erkrankungen</a:t>
            </a:r>
            <a:endParaRPr lang="fr-CH" sz="1200" dirty="0">
              <a:latin typeface="Calibri Light" pitchFamily="34" charset="0"/>
            </a:endParaRPr>
          </a:p>
          <a:p>
            <a:endParaRPr lang="fr-CH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999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917F56C-D1C4-EF18-2DF1-581F7E50C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E00970-1538-4798-87F2-3666F119E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3" t="22163" r="56316" b="48030"/>
          <a:stretch/>
        </p:blipFill>
        <p:spPr>
          <a:xfrm>
            <a:off x="597622" y="900115"/>
            <a:ext cx="3757755" cy="2545556"/>
          </a:xfrm>
          <a:prstGeom prst="rect">
            <a:avLst/>
          </a:prstGeom>
          <a:noFill/>
        </p:spPr>
      </p:pic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54E1751C-9DB4-B51E-F1BD-970B056493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6224" y="1131590"/>
            <a:ext cx="4038600" cy="2545556"/>
          </a:xfrm>
        </p:spPr>
        <p:txBody>
          <a:bodyPr>
            <a:normAutofit/>
          </a:bodyPr>
          <a:lstStyle/>
          <a:p>
            <a:r>
              <a:rPr lang="de-DE" sz="1600" b="0" i="1" dirty="0">
                <a:effectLst/>
                <a:latin typeface="Calibri" panose="020F0502020204030204" pitchFamily="34" charset="0"/>
              </a:rPr>
              <a:t>2022, fünf Jahre nach der ersten nationalen CH-PPS, eine zweite nationale PPS, die von </a:t>
            </a:r>
            <a:r>
              <a:rPr lang="de-DE" sz="1600" b="0" i="1" dirty="0" err="1">
                <a:effectLst/>
                <a:latin typeface="Calibri" panose="020F0502020204030204" pitchFamily="34" charset="0"/>
              </a:rPr>
              <a:t>Swissnoso</a:t>
            </a:r>
            <a:r>
              <a:rPr lang="de-DE" sz="1600" b="0" i="1" dirty="0">
                <a:effectLst/>
                <a:latin typeface="Calibri" panose="020F0502020204030204" pitchFamily="34" charset="0"/>
              </a:rPr>
              <a:t> im Rahmen der NOSO-Strategie mit finanzieller Unterstützung des Bundesamtes für Gesundheit (BAG) organisiert wurde</a:t>
            </a:r>
          </a:p>
          <a:p>
            <a:r>
              <a:rPr lang="de-DE" sz="1600" b="0" i="1" dirty="0">
                <a:effectLst/>
                <a:latin typeface="Calibri" panose="020F0502020204030204" pitchFamily="34" charset="0"/>
              </a:rPr>
              <a:t>108 Schweizer Spitäler nahmen teil, 12 mehr als 2017</a:t>
            </a:r>
          </a:p>
          <a:p>
            <a:r>
              <a:rPr lang="de-DE" sz="1600" b="0" i="1" dirty="0">
                <a:effectLst/>
                <a:latin typeface="Calibri" panose="020F0502020204030204" pitchFamily="34" charset="0"/>
              </a:rPr>
              <a:t>13'916 Patienten eingeschlossen</a:t>
            </a:r>
            <a:endParaRPr lang="en-US" sz="1600" dirty="0"/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3072D1AE-9FAF-BDB6-BD18-A210F106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anchor="ctr">
            <a:norm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1300" smtClean="0">
                <a:solidFill>
                  <a:srgbClr val="FFFFFF"/>
                </a:solidFill>
              </a:rPr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" sz="1300">
              <a:solidFill>
                <a:srgbClr val="FFFFFF"/>
              </a:solidFill>
            </a:endParaRPr>
          </a:p>
        </p:txBody>
      </p:sp>
      <p:sp>
        <p:nvSpPr>
          <p:cNvPr id="2" name="Espace réservé du numéro de diapositive 1" hidden="1">
            <a:extLst>
              <a:ext uri="{FF2B5EF4-FFF2-40B4-BE49-F238E27FC236}">
                <a16:creationId xmlns:a16="http://schemas.microsoft.com/office/drawing/2014/main" id="{36892663-AC8F-438D-9B7A-53563F802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C657B4C-30D5-DF24-0620-A6379F273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05978"/>
            <a:ext cx="4100266" cy="37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45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30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EB1D10-A6ED-467D-84A5-BE378242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903295" y="0"/>
            <a:ext cx="7337410" cy="51435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5578280-06A3-4886-BBAB-2669A8D2A989}"/>
              </a:ext>
            </a:extLst>
          </p:cNvPr>
          <p:cNvSpPr/>
          <p:nvPr/>
        </p:nvSpPr>
        <p:spPr>
          <a:xfrm>
            <a:off x="971600" y="102392"/>
            <a:ext cx="7344816" cy="50411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DD8C76B-8BAD-4625-BD58-00DED7530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9" y="51196"/>
            <a:ext cx="3878343" cy="51435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70D4AEBF-A96B-4A21-888E-FB30ACCC9A0B}"/>
              </a:ext>
            </a:extLst>
          </p:cNvPr>
          <p:cNvSpPr txBox="1"/>
          <p:nvPr/>
        </p:nvSpPr>
        <p:spPr>
          <a:xfrm>
            <a:off x="4561732" y="102392"/>
            <a:ext cx="4608512" cy="19697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88900" indent="-88900"/>
            <a:r>
              <a:rPr lang="de-CH" sz="1200" b="1" dirty="0">
                <a:solidFill>
                  <a:srgbClr val="00CC66"/>
                </a:solidFill>
                <a:latin typeface="Calibri Light" pitchFamily="34" charset="0"/>
              </a:rPr>
              <a:t>COVID-19-Impfungen</a:t>
            </a:r>
          </a:p>
          <a:p>
            <a:pPr marL="88900" indent="-88900"/>
            <a:endParaRPr lang="de-CH" sz="1200" b="1" dirty="0">
              <a:latin typeface="Calibri Light" pitchFamily="34" charset="0"/>
            </a:endParaRPr>
          </a:p>
          <a:p>
            <a:pPr marL="88900" indent="-88900"/>
            <a:r>
              <a:rPr lang="de-CH" sz="1200" b="1" dirty="0">
                <a:latin typeface="Calibri Light" pitchFamily="34" charset="0"/>
              </a:rPr>
              <a:t>Vollständig:</a:t>
            </a:r>
            <a:endParaRPr lang="fr-CH" sz="1200" b="1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2 Impfungen (immunkompetente Personen)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Genesen + 1 Impfung (immunkompetente Personen)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3 Impfungen (immunsupprimierte Personen)</a:t>
            </a:r>
          </a:p>
          <a:p>
            <a:pPr marL="88900" lvl="0" indent="-88900"/>
            <a:endParaRPr lang="fr-CH" sz="1200" dirty="0">
              <a:latin typeface="Calibri Light" pitchFamily="34" charset="0"/>
            </a:endParaRPr>
          </a:p>
          <a:p>
            <a:pPr marL="88900" indent="-88900"/>
            <a:r>
              <a:rPr lang="de-CH" sz="1200" b="1" dirty="0">
                <a:latin typeface="Calibri Light" pitchFamily="34" charset="0"/>
              </a:rPr>
              <a:t>Zusätzliche Dosen:</a:t>
            </a:r>
            <a:endParaRPr lang="fr-CH" sz="1200" b="1" dirty="0">
              <a:latin typeface="Calibri Light" pitchFamily="34" charset="0"/>
            </a:endParaRPr>
          </a:p>
          <a:p>
            <a:pPr marL="88900" lvl="0" indent="-88900">
              <a:buFont typeface="Arial" pitchFamily="34" charset="0"/>
              <a:buChar char="•"/>
            </a:pPr>
            <a:r>
              <a:rPr lang="de-CH" sz="1200" dirty="0">
                <a:latin typeface="Calibri Light" pitchFamily="34" charset="0"/>
              </a:rPr>
              <a:t>Zusätzliche Impfdosen (Booster) zur Grundimmunisierung (s.o.)</a:t>
            </a:r>
          </a:p>
          <a:p>
            <a:endParaRPr lang="fr-CH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63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31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EB1D10-A6ED-467D-84A5-BE378242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903295" y="0"/>
            <a:ext cx="7337410" cy="51435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5578280-06A3-4886-BBAB-2669A8D2A989}"/>
              </a:ext>
            </a:extLst>
          </p:cNvPr>
          <p:cNvSpPr/>
          <p:nvPr/>
        </p:nvSpPr>
        <p:spPr>
          <a:xfrm>
            <a:off x="971600" y="102392"/>
            <a:ext cx="7344816" cy="50411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6" name="Group 975">
            <a:extLst>
              <a:ext uri="{FF2B5EF4-FFF2-40B4-BE49-F238E27FC236}">
                <a16:creationId xmlns:a16="http://schemas.microsoft.com/office/drawing/2014/main" id="{9AAE3006-A3CE-46E3-B580-0E5521A7FC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25999"/>
              </p:ext>
            </p:extLst>
          </p:nvPr>
        </p:nvGraphicFramePr>
        <p:xfrm>
          <a:off x="3851920" y="102392"/>
          <a:ext cx="5217017" cy="1533253"/>
        </p:xfrm>
        <a:graphic>
          <a:graphicData uri="http://schemas.openxmlformats.org/drawingml/2006/table">
            <a:tbl>
              <a:tblPr/>
              <a:tblGrid>
                <a:gridCol w="2350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4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8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28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50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814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Antibiotikum/ Antimykotikum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0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(Substanz)</a:t>
                      </a:r>
                    </a:p>
                  </a:txBody>
                  <a:tcPr marT="45743" marB="45743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Indikation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Diagnose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Indikation </a:t>
                      </a:r>
                      <a:r>
                        <a:rPr kumimoji="0" lang="de-CH" sz="9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dokumen-tiert</a:t>
                      </a:r>
                      <a:endParaRPr kumimoji="0" lang="de-CH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9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Änderung der AB (+ Grund)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5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CH" sz="5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5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5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5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5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2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5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5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5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5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5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25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5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CH" sz="5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5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5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5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5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AE5E1191-C8C2-4D9B-BC0F-A9897C5E8898}"/>
              </a:ext>
            </a:extLst>
          </p:cNvPr>
          <p:cNvSpPr txBox="1">
            <a:spLocks/>
          </p:cNvSpPr>
          <p:nvPr/>
        </p:nvSpPr>
        <p:spPr>
          <a:xfrm>
            <a:off x="365086" y="195486"/>
            <a:ext cx="3452681" cy="3932103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Die Indikation orientiert sich ausschliesslich am Patienten-Dossier</a:t>
            </a:r>
          </a:p>
          <a:p>
            <a:pPr marL="0" indent="0">
              <a:buFont typeface="Arial" pitchFamily="34" charset="0"/>
              <a:buNone/>
            </a:pPr>
            <a:endParaRPr lang="de-CH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CH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Die Indikation wird weder beurteilt noch in Frage gestellt</a:t>
            </a:r>
          </a:p>
          <a:p>
            <a:pPr marL="0" indent="0">
              <a:buFont typeface="Arial" pitchFamily="34" charset="0"/>
              <a:buNone/>
            </a:pPr>
            <a:endParaRPr lang="de-CH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CH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Indikation ≠ Diagnose!</a:t>
            </a:r>
          </a:p>
          <a:p>
            <a:pPr lvl="1">
              <a:buFont typeface="Wingdings" pitchFamily="2" charset="2"/>
              <a:buChar char="ü"/>
            </a:pPr>
            <a:r>
              <a:rPr lang="de-CH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Indikation: Behandlung von ambulant oder in einer medizinischen Einrichtung erworbener Infektion? Prophylaxe? Andere Indikation?</a:t>
            </a:r>
          </a:p>
          <a:p>
            <a:pPr lvl="1">
              <a:buFont typeface="Wingdings" pitchFamily="2" charset="2"/>
              <a:buChar char="ü"/>
            </a:pPr>
            <a:r>
              <a:rPr lang="de-CH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Diagnose: Anatomisch</a:t>
            </a:r>
          </a:p>
          <a:p>
            <a:pPr marL="0" indent="0">
              <a:buFont typeface="Arial" pitchFamily="34" charset="0"/>
              <a:buNone/>
            </a:pPr>
            <a:endParaRPr lang="de-CH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de-CH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Informationsquellen: Krankengeschichte (Notizen), Pflegepersonal</a:t>
            </a:r>
          </a:p>
        </p:txBody>
      </p:sp>
      <p:sp>
        <p:nvSpPr>
          <p:cNvPr id="11" name="Rectangle 355">
            <a:extLst>
              <a:ext uri="{FF2B5EF4-FFF2-40B4-BE49-F238E27FC236}">
                <a16:creationId xmlns:a16="http://schemas.microsoft.com/office/drawing/2014/main" id="{C4E4A4D6-E680-4DBB-B830-D12A5922E1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9912" y="1693052"/>
            <a:ext cx="5217016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en-US" sz="500" b="1" dirty="0"/>
              <a:t>Route</a:t>
            </a:r>
            <a:r>
              <a:rPr lang="de-CH" altLang="en-US" sz="500" dirty="0"/>
              <a:t>: P: parenteral, O: oral, R: rektal, I: inhalativ;  </a:t>
            </a:r>
            <a:r>
              <a:rPr lang="de-CH" altLang="en-US" sz="500" b="1" dirty="0"/>
              <a:t>Indikation</a:t>
            </a:r>
            <a:r>
              <a:rPr lang="de-CH" altLang="en-US" sz="500" dirty="0"/>
              <a:t>: Ambulant erworbene Infektion (CI), in Langzeitpflege erworbene Infektion (LI) in Akutpflege erworbene Infektion (HI) </a:t>
            </a:r>
            <a:r>
              <a:rPr lang="de-CH" altLang="en-US" sz="500" dirty="0" err="1"/>
              <a:t>infection</a:t>
            </a:r>
            <a:r>
              <a:rPr lang="de-CH" altLang="en-US" sz="500" dirty="0"/>
              <a:t>; Chirurgische Prophylaxe: SP1: Einzeldosis, SP2: während 1 Tag, SP3: &gt; 1 Tag; MP: Medizinische Prophylaxe; O: andere Indikation; UI: Indikation unklar; </a:t>
            </a:r>
            <a:r>
              <a:rPr lang="de-CH" altLang="en-US" sz="500" b="1" dirty="0"/>
              <a:t>Diagnosis</a:t>
            </a:r>
            <a:r>
              <a:rPr lang="de-CH" altLang="en-US" sz="500" dirty="0"/>
              <a:t>: siehe Liste, nur für CI-LI-HI; </a:t>
            </a:r>
            <a:r>
              <a:rPr lang="de-CH" altLang="en-US" sz="500" b="1" dirty="0"/>
              <a:t>Indikation </a:t>
            </a:r>
            <a:r>
              <a:rPr lang="de-CH" altLang="en-US" sz="500" dirty="0"/>
              <a:t>(in der Krankengeschichte) </a:t>
            </a:r>
            <a:r>
              <a:rPr lang="de-CH" altLang="en-US" sz="500" b="1" dirty="0"/>
              <a:t>dokumentiert</a:t>
            </a:r>
            <a:r>
              <a:rPr lang="de-CH" altLang="en-US" sz="500" dirty="0"/>
              <a:t>: Ja/Nein; </a:t>
            </a:r>
            <a:r>
              <a:rPr lang="de-CH" altLang="en-US" sz="500" b="1" dirty="0"/>
              <a:t>Änderung der AB (+ Grund): </a:t>
            </a:r>
            <a:r>
              <a:rPr lang="de-CH" altLang="en-US" sz="500" dirty="0"/>
              <a:t>N = Kein Wechsel; E = Eskalation; D = De-Eskalation; S = Wechsel IV zu oral; A = Nebenwirkungen; OU = Anderer/unbekannter Grund; U = Unklar ob geändert, LZP = Langzeitpflege</a:t>
            </a:r>
          </a:p>
        </p:txBody>
      </p:sp>
    </p:spTree>
    <p:extLst>
      <p:ext uri="{BB962C8B-B14F-4D97-AF65-F5344CB8AC3E}">
        <p14:creationId xmlns:p14="http://schemas.microsoft.com/office/powerpoint/2010/main" val="9432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32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3EB1D10-A6ED-467D-84A5-BE37824212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903295" y="0"/>
            <a:ext cx="7337410" cy="5143500"/>
          </a:xfrm>
          <a:prstGeom prst="rect">
            <a:avLst/>
          </a:prstGeom>
          <a:solidFill>
            <a:schemeClr val="bg1">
              <a:alpha val="85000"/>
            </a:schemeClr>
          </a:solidFill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5578280-06A3-4886-BBAB-2669A8D2A989}"/>
              </a:ext>
            </a:extLst>
          </p:cNvPr>
          <p:cNvSpPr/>
          <p:nvPr/>
        </p:nvSpPr>
        <p:spPr>
          <a:xfrm>
            <a:off x="971600" y="102392"/>
            <a:ext cx="7344816" cy="50411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7FC5837-0524-41F8-A1F1-1DAFEFBA0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120" y="-22042"/>
            <a:ext cx="5624571" cy="47893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angle 924">
            <a:extLst>
              <a:ext uri="{FF2B5EF4-FFF2-40B4-BE49-F238E27FC236}">
                <a16:creationId xmlns:a16="http://schemas.microsoft.com/office/drawing/2014/main" id="{A59BA5EF-D197-408A-93D9-9B0E86FBE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4289" y="4741656"/>
            <a:ext cx="52410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500" dirty="0"/>
              <a:t>(</a:t>
            </a:r>
            <a:r>
              <a:rPr lang="de-CH" altLang="en-US" sz="500" dirty="0"/>
              <a:t>3) Relevante Anwendung von medizinischen “Devices” vor Infektionsbeginn (</a:t>
            </a:r>
            <a:r>
              <a:rPr lang="de-CH" altLang="en-US" sz="500" dirty="0" err="1"/>
              <a:t>Tubus</a:t>
            </a:r>
            <a:r>
              <a:rPr lang="de-CH" altLang="en-US" sz="500" dirty="0"/>
              <a:t> für PN1-PN5, ZVK/PVK für Sepsis [BSI, NEO-LCBI, NEO-CNSB], </a:t>
            </a:r>
            <a:r>
              <a:rPr lang="de-CH" altLang="en-US" sz="500" dirty="0" err="1"/>
              <a:t>Harnwegskatheter</a:t>
            </a:r>
            <a:r>
              <a:rPr lang="de-CH" altLang="en-US" sz="500" dirty="0"/>
              <a:t> für UTI-A und UTI-B; (4) Nur falls bei Krankenhausaufnahme nicht präsent; (5) C-CVC, C-PVC, S-PUL, S-UTI, S-DIG, S-SSI, S-SST, S-OTH, UO, UNK; (6) AB: </a:t>
            </a:r>
            <a:r>
              <a:rPr lang="de-CH" altLang="en-US" sz="500" i="1" dirty="0"/>
              <a:t>S. </a:t>
            </a:r>
            <a:r>
              <a:rPr lang="de-CH" altLang="en-US" sz="500" i="1" dirty="0" err="1"/>
              <a:t>aureus</a:t>
            </a:r>
            <a:r>
              <a:rPr lang="de-CH" altLang="en-US" sz="500" dirty="0"/>
              <a:t>: OXA+ GLY; </a:t>
            </a:r>
            <a:r>
              <a:rPr lang="de-CH" altLang="en-US" sz="500" i="1" dirty="0" err="1"/>
              <a:t>Enterococcus</a:t>
            </a:r>
            <a:r>
              <a:rPr lang="de-CH" altLang="en-US" sz="500" i="1" dirty="0"/>
              <a:t> </a:t>
            </a:r>
            <a:r>
              <a:rPr lang="de-CH" altLang="en-US" sz="500" dirty="0" err="1"/>
              <a:t>sp</a:t>
            </a:r>
            <a:r>
              <a:rPr lang="de-CH" altLang="en-US" sz="500" dirty="0"/>
              <a:t>.: GLY; </a:t>
            </a:r>
            <a:r>
              <a:rPr lang="de-CH" altLang="en-US" sz="500" dirty="0" err="1"/>
              <a:t>Enterobacteriaceae</a:t>
            </a:r>
            <a:r>
              <a:rPr lang="de-CH" altLang="en-US" sz="500" dirty="0"/>
              <a:t>: C3G + CAR; </a:t>
            </a:r>
            <a:r>
              <a:rPr lang="de-CH" altLang="en-US" sz="500" i="1" dirty="0"/>
              <a:t>P. aeruginosa </a:t>
            </a:r>
            <a:r>
              <a:rPr lang="de-CH" altLang="en-US" sz="500" dirty="0"/>
              <a:t>und </a:t>
            </a:r>
            <a:r>
              <a:rPr lang="de-CH" altLang="en-US" sz="500" i="1" dirty="0"/>
              <a:t>Acinetobacter </a:t>
            </a:r>
            <a:r>
              <a:rPr lang="de-CH" altLang="en-US" sz="500" dirty="0" err="1"/>
              <a:t>sp</a:t>
            </a:r>
            <a:r>
              <a:rPr lang="de-CH" altLang="en-US" sz="500" dirty="0"/>
              <a:t>.: CAR; SIR: empfindlich, I=sensibel in erhöhter Dosierung, R=resistent, U=unklar; PDR: Resistenz gegenüber allen relevanten Antibiotika: N = Nein, P = möglicherweise, C=bestätigt, U=unklar,  *LZP = Langzeitpflege</a:t>
            </a:r>
          </a:p>
        </p:txBody>
      </p:sp>
    </p:spTree>
    <p:extLst>
      <p:ext uri="{BB962C8B-B14F-4D97-AF65-F5344CB8AC3E}">
        <p14:creationId xmlns:p14="http://schemas.microsoft.com/office/powerpoint/2010/main" val="4150529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761202"/>
              </p:ext>
            </p:extLst>
          </p:nvPr>
        </p:nvGraphicFramePr>
        <p:xfrm>
          <a:off x="323528" y="6761"/>
          <a:ext cx="8064896" cy="5186297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4896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0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500" b="1" noProof="0" dirty="0">
                          <a:latin typeface="+mj-lt"/>
                        </a:rPr>
                        <a:t>Infektionsbeginn</a:t>
                      </a:r>
                      <a:endParaRPr lang="de-CH" sz="1500" b="1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1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500" b="1" noProof="0" dirty="0">
                          <a:latin typeface="+mj-lt"/>
                        </a:rPr>
                        <a:t>UND</a:t>
                      </a:r>
                      <a:endParaRPr lang="de-CH" sz="1500" b="1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1500" b="1" noProof="0" dirty="0">
                          <a:latin typeface="+mj-lt"/>
                        </a:rPr>
                        <a:t>Falldefinition</a:t>
                      </a:r>
                      <a:endParaRPr lang="de-CH" sz="1500" b="1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900" noProof="0" dirty="0">
                          <a:latin typeface="+mj-lt"/>
                        </a:rPr>
                        <a:t>Ab 3. </a:t>
                      </a:r>
                      <a:r>
                        <a:rPr lang="de-CH" sz="900" noProof="0" dirty="0" err="1">
                          <a:latin typeface="+mj-lt"/>
                        </a:rPr>
                        <a:t>Hospitalisationstag</a:t>
                      </a:r>
                      <a:endParaRPr lang="de-CH" sz="900" noProof="0" dirty="0">
                        <a:latin typeface="+mj-l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Definition einer </a:t>
                      </a:r>
                      <a:r>
                        <a:rPr lang="de-CH" sz="9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healthcare</a:t>
                      </a:r>
                      <a:r>
                        <a:rPr lang="de-CH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-assoziierten Infektion sind erfüllt am Erhebungstag</a:t>
                      </a:r>
                      <a:endParaRPr lang="de-CH" sz="900" b="1" noProof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036855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900" b="1" noProof="0" dirty="0">
                          <a:latin typeface="+mj-lt"/>
                        </a:rPr>
                        <a:t>ODER</a:t>
                      </a:r>
                      <a:endParaRPr lang="de-CH" sz="900" b="1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164">
                <a:tc rowSpan="3">
                  <a:txBody>
                    <a:bodyPr/>
                    <a:lstStyle/>
                    <a:p>
                      <a:r>
                        <a:rPr lang="de-CH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Am 1. </a:t>
                      </a:r>
                      <a:r>
                        <a:rPr lang="de-CH" sz="9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Hospitalisationstag</a:t>
                      </a:r>
                      <a:r>
                        <a:rPr lang="de-CH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(Eintrittstag) oder</a:t>
                      </a:r>
                      <a:endParaRPr lang="fr-CH" sz="9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de-CH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2. </a:t>
                      </a:r>
                      <a:r>
                        <a:rPr lang="de-CH" sz="9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Hospitalisationstag</a:t>
                      </a:r>
                      <a:r>
                        <a:rPr lang="de-CH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: Kriterien für eine SSI sind erfüllt (operative Eingriff vor 30/90 Tagen)</a:t>
                      </a:r>
                      <a:endParaRPr lang="de-CH" sz="900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689">
                <a:tc vMerge="1">
                  <a:txBody>
                    <a:bodyPr/>
                    <a:lstStyle/>
                    <a:p>
                      <a:endParaRPr lang="de-CH" sz="1100" noProof="0" dirty="0">
                        <a:solidFill>
                          <a:schemeClr val="tx1"/>
                        </a:solidFill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900" b="1" noProof="0" dirty="0">
                          <a:latin typeface="+mj-lt"/>
                        </a:rPr>
                        <a:t>ODER</a:t>
                      </a:r>
                      <a:endParaRPr lang="de-CH" sz="900" b="1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831"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r>
                        <a:rPr lang="de-CH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Der Patient erhält eine Behandlung</a:t>
                      </a:r>
                      <a:r>
                        <a:rPr lang="de-CH" sz="900" i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de-CH" sz="900" i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de-CH" sz="900" i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  </a:t>
                      </a:r>
                      <a:r>
                        <a:rPr lang="de-CH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UND</a:t>
                      </a:r>
                    </a:p>
                    <a:p>
                      <a:endParaRPr lang="fr-CH" sz="9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de-CH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Die Infektion erfüllte vorgängig (zwischen Eintritt und Erhebungstag) die Definition einer </a:t>
                      </a:r>
                      <a:r>
                        <a:rPr lang="de-CH" sz="9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healthcare</a:t>
                      </a:r>
                      <a:r>
                        <a:rPr lang="de-CH" sz="9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-assoziierten Infektion</a:t>
                      </a:r>
                      <a:endParaRPr lang="de-CH" sz="900" b="0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900" b="1" noProof="0" dirty="0">
                          <a:solidFill>
                            <a:schemeClr val="tx1"/>
                          </a:solidFill>
                          <a:latin typeface="+mj-lt"/>
                        </a:rPr>
                        <a:t>ODER</a:t>
                      </a:r>
                      <a:endParaRPr lang="de-CH" sz="900" b="1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050" b="0" dirty="0">
                        <a:solidFill>
                          <a:schemeClr val="tx1"/>
                        </a:solidFill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22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Am 1. oder 2. </a:t>
                      </a:r>
                      <a:r>
                        <a:rPr lang="de-CH" sz="9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Hospitalisationstag</a:t>
                      </a:r>
                      <a:r>
                        <a:rPr lang="de-CH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UND der Patient wurde in den letzten 48 h aus einer </a:t>
                      </a:r>
                      <a:r>
                        <a:rPr lang="de-CH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Gesundheitseinrichtung (inklusive Reha und Langzeitpflege) </a:t>
                      </a:r>
                      <a:endParaRPr lang="de-CH" sz="9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900" b="1" noProof="0" dirty="0">
                          <a:solidFill>
                            <a:schemeClr val="tx1"/>
                          </a:solidFill>
                          <a:latin typeface="+mj-lt"/>
                        </a:rPr>
                        <a:t>ODER</a:t>
                      </a:r>
                      <a:endParaRPr lang="de-CH" sz="900" b="1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100" b="0" dirty="0">
                        <a:solidFill>
                          <a:schemeClr val="tx1"/>
                        </a:solidFill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9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Am 1. oder 2. </a:t>
                      </a:r>
                      <a:r>
                        <a:rPr lang="de-CH" sz="9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Hospitalisationstag</a:t>
                      </a:r>
                      <a:r>
                        <a:rPr lang="de-CH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UND der Patient zeigt eine CDI und wurde in den letzten 28 Tagen aus einer </a:t>
                      </a:r>
                      <a:r>
                        <a:rPr lang="de-CH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Gesundheitseinrichtung (inklusive Reha und Langzeitpflege) </a:t>
                      </a:r>
                      <a:endParaRPr lang="de-CH" sz="9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CH" sz="1100" b="0" dirty="0">
                        <a:solidFill>
                          <a:schemeClr val="tx1"/>
                        </a:solidFill>
                        <a:latin typeface="Calibri Light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900" b="1" noProof="0" dirty="0">
                          <a:solidFill>
                            <a:schemeClr val="tx1"/>
                          </a:solidFill>
                          <a:latin typeface="+mj-lt"/>
                        </a:rPr>
                        <a:t>ODER</a:t>
                      </a:r>
                      <a:endParaRPr lang="de-CH" sz="900" b="1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6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Am 1. oder 2. </a:t>
                      </a:r>
                      <a:r>
                        <a:rPr lang="de-CH" sz="90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Hospitalisationstag</a:t>
                      </a:r>
                      <a:r>
                        <a:rPr lang="de-CH" sz="9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UND beim Patienten wurde in dieser Zeit und vor der Infektion ein relevantes Device eingesetzt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9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8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900" noProof="0" dirty="0">
                          <a:solidFill>
                            <a:schemeClr val="tx1"/>
                          </a:solidFill>
                          <a:latin typeface="+mj-lt"/>
                        </a:rPr>
                        <a:t>ODER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900" b="1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CH" sz="900" b="0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5554806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lvl="0"/>
                      <a:r>
                        <a:rPr lang="de-CH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Ein Neugeborenes am 1. oder 2. Lebenstag Symptome entwickelt; </a:t>
                      </a:r>
                      <a:endParaRPr lang="de-CH" sz="9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900" b="1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CH" sz="900" b="0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3724172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900" noProof="0" dirty="0">
                          <a:solidFill>
                            <a:schemeClr val="tx1"/>
                          </a:solidFill>
                          <a:latin typeface="+mj-lt"/>
                        </a:rPr>
                        <a:t>ODER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900" b="1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CH" sz="900" b="0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99225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Ein Patient mit COVID-19 </a:t>
                      </a:r>
                      <a:r>
                        <a:rPr lang="de-CH" sz="900" kern="12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diagnotiziert</a:t>
                      </a:r>
                      <a:r>
                        <a:rPr lang="de-CH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wird und der Symptombeginn (oder ein positiver Test) am 3. Tag oder später nach dieser Aufnahme war (Details siehe unten); </a:t>
                      </a:r>
                      <a:endParaRPr lang="de-CH" sz="9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900" b="1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CH" sz="900" b="0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1210724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CH" sz="900" noProof="0" dirty="0">
                          <a:solidFill>
                            <a:schemeClr val="tx1"/>
                          </a:solidFill>
                          <a:latin typeface="+mj-lt"/>
                        </a:rPr>
                        <a:t>ODER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900" b="1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CH" sz="900" b="0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9610648"/>
                  </a:ext>
                </a:extLst>
              </a:tr>
              <a:tr h="2590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9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Ein Patient mit COVID-19 aufgenommen wurde und vor weniger als zwei Tagen aus einer Gesundheitseinrichtung entlassen wurde. </a:t>
                      </a:r>
                      <a:endParaRPr lang="fr-CH" sz="90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900" noProof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CH" sz="900" b="1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de-CH" sz="900" b="0" noProof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241559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34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2050" name="Picture 2" descr="http://www.perspektive-hausarzt-bw.de/wp-content/uploads/2015/03/367-643x3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5496" y="51470"/>
            <a:ext cx="3637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b="1" dirty="0">
                <a:solidFill>
                  <a:schemeClr val="bg1"/>
                </a:solidFill>
                <a:latin typeface="Calibri Light" pitchFamily="34" charset="0"/>
              </a:rPr>
              <a:t>SSI : Postoperative Wundinfektion</a:t>
            </a:r>
          </a:p>
        </p:txBody>
      </p:sp>
      <p:sp>
        <p:nvSpPr>
          <p:cNvPr id="5" name="Forme libre 4"/>
          <p:cNvSpPr/>
          <p:nvPr/>
        </p:nvSpPr>
        <p:spPr>
          <a:xfrm>
            <a:off x="107510" y="627535"/>
            <a:ext cx="2876897" cy="4392488"/>
          </a:xfrm>
          <a:custGeom>
            <a:avLst/>
            <a:gdLst>
              <a:gd name="connsiteX0" fmla="*/ 0 w 3293451"/>
              <a:gd name="connsiteY0" fmla="*/ 329345 h 4392488"/>
              <a:gd name="connsiteX1" fmla="*/ 96463 w 3293451"/>
              <a:gd name="connsiteY1" fmla="*/ 96463 h 4392488"/>
              <a:gd name="connsiteX2" fmla="*/ 329345 w 3293451"/>
              <a:gd name="connsiteY2" fmla="*/ 0 h 4392488"/>
              <a:gd name="connsiteX3" fmla="*/ 2964106 w 3293451"/>
              <a:gd name="connsiteY3" fmla="*/ 0 h 4392488"/>
              <a:gd name="connsiteX4" fmla="*/ 3196988 w 3293451"/>
              <a:gd name="connsiteY4" fmla="*/ 96463 h 4392488"/>
              <a:gd name="connsiteX5" fmla="*/ 3293451 w 3293451"/>
              <a:gd name="connsiteY5" fmla="*/ 329345 h 4392488"/>
              <a:gd name="connsiteX6" fmla="*/ 3293451 w 3293451"/>
              <a:gd name="connsiteY6" fmla="*/ 4063143 h 4392488"/>
              <a:gd name="connsiteX7" fmla="*/ 3196988 w 3293451"/>
              <a:gd name="connsiteY7" fmla="*/ 4296025 h 4392488"/>
              <a:gd name="connsiteX8" fmla="*/ 2964106 w 3293451"/>
              <a:gd name="connsiteY8" fmla="*/ 4392488 h 4392488"/>
              <a:gd name="connsiteX9" fmla="*/ 329345 w 3293451"/>
              <a:gd name="connsiteY9" fmla="*/ 4392488 h 4392488"/>
              <a:gd name="connsiteX10" fmla="*/ 96463 w 3293451"/>
              <a:gd name="connsiteY10" fmla="*/ 4296025 h 4392488"/>
              <a:gd name="connsiteX11" fmla="*/ 0 w 3293451"/>
              <a:gd name="connsiteY11" fmla="*/ 4063143 h 4392488"/>
              <a:gd name="connsiteX12" fmla="*/ 0 w 3293451"/>
              <a:gd name="connsiteY12" fmla="*/ 329345 h 439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3451" h="4392488">
                <a:moveTo>
                  <a:pt x="0" y="329345"/>
                </a:moveTo>
                <a:cubicBezTo>
                  <a:pt x="0" y="241997"/>
                  <a:pt x="34699" y="158227"/>
                  <a:pt x="96463" y="96463"/>
                </a:cubicBezTo>
                <a:cubicBezTo>
                  <a:pt x="158227" y="34699"/>
                  <a:pt x="241998" y="0"/>
                  <a:pt x="329345" y="0"/>
                </a:cubicBezTo>
                <a:lnTo>
                  <a:pt x="2964106" y="0"/>
                </a:lnTo>
                <a:cubicBezTo>
                  <a:pt x="3051454" y="0"/>
                  <a:pt x="3135224" y="34699"/>
                  <a:pt x="3196988" y="96463"/>
                </a:cubicBezTo>
                <a:cubicBezTo>
                  <a:pt x="3258752" y="158227"/>
                  <a:pt x="3293451" y="241998"/>
                  <a:pt x="3293451" y="329345"/>
                </a:cubicBezTo>
                <a:lnTo>
                  <a:pt x="3293451" y="4063143"/>
                </a:lnTo>
                <a:cubicBezTo>
                  <a:pt x="3293451" y="4150491"/>
                  <a:pt x="3258752" y="4234261"/>
                  <a:pt x="3196988" y="4296025"/>
                </a:cubicBezTo>
                <a:cubicBezTo>
                  <a:pt x="3135224" y="4357789"/>
                  <a:pt x="3051454" y="4392488"/>
                  <a:pt x="2964106" y="4392488"/>
                </a:cubicBezTo>
                <a:lnTo>
                  <a:pt x="329345" y="4392488"/>
                </a:lnTo>
                <a:cubicBezTo>
                  <a:pt x="241997" y="4392488"/>
                  <a:pt x="158227" y="4357789"/>
                  <a:pt x="96463" y="4296025"/>
                </a:cubicBezTo>
                <a:cubicBezTo>
                  <a:pt x="34699" y="4234261"/>
                  <a:pt x="0" y="4150490"/>
                  <a:pt x="0" y="4063143"/>
                </a:cubicBezTo>
                <a:lnTo>
                  <a:pt x="0" y="32934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3120462" numCol="1" spcCol="1270" anchor="t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1100" kern="1200" dirty="0"/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100" kern="1200" dirty="0"/>
              <a:t>Infektion an der Inzisionsstelle innerhalb von 30 Tagen nach der Operation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1100" kern="1200" dirty="0">
              <a:latin typeface="Calibri Light" pitchFamily="34" charset="0"/>
            </a:endParaRP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100" b="1" i="1" dirty="0">
                <a:solidFill>
                  <a:srgbClr val="C00000"/>
                </a:solidFill>
                <a:latin typeface="Calibri Light" pitchFamily="34" charset="0"/>
              </a:rPr>
              <a:t>Postoperative oberflächliche 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100" b="1" i="1" dirty="0">
                <a:solidFill>
                  <a:srgbClr val="C00000"/>
                </a:solidFill>
                <a:latin typeface="Calibri Light" pitchFamily="34" charset="0"/>
              </a:rPr>
              <a:t>Wundinfektion (SSI-S)</a:t>
            </a:r>
            <a:endParaRPr lang="de-CH" sz="1100" i="1" dirty="0">
              <a:solidFill>
                <a:srgbClr val="C00000"/>
              </a:solidFill>
              <a:latin typeface="Calibri Light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1100" kern="1200" dirty="0">
              <a:latin typeface="Calibri Light" pitchFamily="34" charset="0"/>
            </a:endParaRPr>
          </a:p>
        </p:txBody>
      </p:sp>
      <p:sp>
        <p:nvSpPr>
          <p:cNvPr id="6" name="Forme libre 5"/>
          <p:cNvSpPr/>
          <p:nvPr/>
        </p:nvSpPr>
        <p:spPr>
          <a:xfrm>
            <a:off x="248103" y="1779665"/>
            <a:ext cx="2634761" cy="2927125"/>
          </a:xfrm>
          <a:custGeom>
            <a:avLst/>
            <a:gdLst>
              <a:gd name="connsiteX0" fmla="*/ 0 w 2634761"/>
              <a:gd name="connsiteY0" fmla="*/ 263476 h 2855117"/>
              <a:gd name="connsiteX1" fmla="*/ 77171 w 2634761"/>
              <a:gd name="connsiteY1" fmla="*/ 77170 h 2855117"/>
              <a:gd name="connsiteX2" fmla="*/ 263477 w 2634761"/>
              <a:gd name="connsiteY2" fmla="*/ 0 h 2855117"/>
              <a:gd name="connsiteX3" fmla="*/ 2371285 w 2634761"/>
              <a:gd name="connsiteY3" fmla="*/ 0 h 2855117"/>
              <a:gd name="connsiteX4" fmla="*/ 2557591 w 2634761"/>
              <a:gd name="connsiteY4" fmla="*/ 77171 h 2855117"/>
              <a:gd name="connsiteX5" fmla="*/ 2634761 w 2634761"/>
              <a:gd name="connsiteY5" fmla="*/ 263477 h 2855117"/>
              <a:gd name="connsiteX6" fmla="*/ 2634761 w 2634761"/>
              <a:gd name="connsiteY6" fmla="*/ 2591641 h 2855117"/>
              <a:gd name="connsiteX7" fmla="*/ 2557591 w 2634761"/>
              <a:gd name="connsiteY7" fmla="*/ 2777947 h 2855117"/>
              <a:gd name="connsiteX8" fmla="*/ 2371285 w 2634761"/>
              <a:gd name="connsiteY8" fmla="*/ 2855117 h 2855117"/>
              <a:gd name="connsiteX9" fmla="*/ 263476 w 2634761"/>
              <a:gd name="connsiteY9" fmla="*/ 2855117 h 2855117"/>
              <a:gd name="connsiteX10" fmla="*/ 77170 w 2634761"/>
              <a:gd name="connsiteY10" fmla="*/ 2777947 h 2855117"/>
              <a:gd name="connsiteX11" fmla="*/ 0 w 2634761"/>
              <a:gd name="connsiteY11" fmla="*/ 2591641 h 2855117"/>
              <a:gd name="connsiteX12" fmla="*/ 0 w 2634761"/>
              <a:gd name="connsiteY12" fmla="*/ 263476 h 2855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34761" h="2855117">
                <a:moveTo>
                  <a:pt x="0" y="263476"/>
                </a:moveTo>
                <a:cubicBezTo>
                  <a:pt x="0" y="193598"/>
                  <a:pt x="27759" y="126582"/>
                  <a:pt x="77171" y="77170"/>
                </a:cubicBezTo>
                <a:cubicBezTo>
                  <a:pt x="126582" y="27759"/>
                  <a:pt x="193599" y="0"/>
                  <a:pt x="263477" y="0"/>
                </a:cubicBezTo>
                <a:lnTo>
                  <a:pt x="2371285" y="0"/>
                </a:lnTo>
                <a:cubicBezTo>
                  <a:pt x="2441163" y="0"/>
                  <a:pt x="2508179" y="27759"/>
                  <a:pt x="2557591" y="77171"/>
                </a:cubicBezTo>
                <a:cubicBezTo>
                  <a:pt x="2607002" y="126582"/>
                  <a:pt x="2634761" y="193599"/>
                  <a:pt x="2634761" y="263477"/>
                </a:cubicBezTo>
                <a:lnTo>
                  <a:pt x="2634761" y="2591641"/>
                </a:lnTo>
                <a:cubicBezTo>
                  <a:pt x="2634761" y="2661519"/>
                  <a:pt x="2607002" y="2728535"/>
                  <a:pt x="2557591" y="2777947"/>
                </a:cubicBezTo>
                <a:cubicBezTo>
                  <a:pt x="2508180" y="2827358"/>
                  <a:pt x="2441163" y="2855117"/>
                  <a:pt x="2371285" y="2855117"/>
                </a:cubicBezTo>
                <a:lnTo>
                  <a:pt x="263476" y="2855117"/>
                </a:lnTo>
                <a:cubicBezTo>
                  <a:pt x="193598" y="2855117"/>
                  <a:pt x="126582" y="2827358"/>
                  <a:pt x="77170" y="2777947"/>
                </a:cubicBezTo>
                <a:cubicBezTo>
                  <a:pt x="27759" y="2728536"/>
                  <a:pt x="0" y="2661519"/>
                  <a:pt x="0" y="2591641"/>
                </a:cubicBezTo>
                <a:lnTo>
                  <a:pt x="0" y="26347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570" tIns="96220" rIns="102570" bIns="96220" numCol="1" spcCol="1270" anchor="t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1" kern="1200" dirty="0">
                <a:latin typeface="+mn-lt"/>
              </a:rPr>
              <a:t>Haut, subkutanes Gewebe</a:t>
            </a: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1" kern="1200" dirty="0">
                <a:latin typeface="+mn-lt"/>
              </a:rPr>
              <a:t>UND </a:t>
            </a:r>
            <a:r>
              <a:rPr lang="de-CH" sz="1000" kern="1200" dirty="0">
                <a:latin typeface="+mn-lt"/>
              </a:rPr>
              <a:t>eines der folgenden Kriterien:</a:t>
            </a:r>
          </a:p>
          <a:p>
            <a:pPr marL="90488" lvl="1" indent="-90488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CH" sz="1000" kern="1200" dirty="0">
                <a:latin typeface="+mn-lt"/>
              </a:rPr>
              <a:t>Eitrige Sekretion aus der oberflächlichen Inzision</a:t>
            </a:r>
          </a:p>
          <a:p>
            <a:pPr marL="90488" lvl="1" indent="-90488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CH" sz="1000" kern="1200" dirty="0">
                <a:latin typeface="+mn-lt"/>
              </a:rPr>
              <a:t>Kultureller Nachweis von Erregern aus einem </a:t>
            </a:r>
            <a:r>
              <a:rPr lang="de-CH" sz="1000" kern="1200">
                <a:latin typeface="+mn-lt"/>
              </a:rPr>
              <a:t>aseptisch entnommenen </a:t>
            </a:r>
            <a:r>
              <a:rPr lang="de-CH" sz="1000" kern="1200" dirty="0">
                <a:latin typeface="+mn-lt"/>
              </a:rPr>
              <a:t>Wundsekret oder Gewebe von der oberflächlichen Inzision</a:t>
            </a:r>
          </a:p>
          <a:p>
            <a:pPr marL="90488" lvl="1" indent="-90488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CH" sz="1000" kern="1200" dirty="0">
                <a:latin typeface="+mn-lt"/>
              </a:rPr>
              <a:t>Eines der folgenden Anzeichen: Schmerz oder Berührungsempfindlichkeit, lokalisierte Schwellung, Rötung oder </a:t>
            </a:r>
            <a:r>
              <a:rPr lang="de-CH" sz="1000" kern="1200" dirty="0" err="1">
                <a:latin typeface="+mn-lt"/>
              </a:rPr>
              <a:t>Überwärmung</a:t>
            </a:r>
            <a:r>
              <a:rPr lang="de-CH" sz="1000" kern="1200" dirty="0">
                <a:latin typeface="+mn-lt"/>
              </a:rPr>
              <a:t>, und Chirurg öffnet die oberflächliche Inzision bewusst. Dieses Kriterium gilt jedoch nicht bei Vorliegen einer negativen mikrobiologischen Kultur von der oberflächlichen Inzision</a:t>
            </a:r>
          </a:p>
          <a:p>
            <a:pPr marL="90488" lvl="1" indent="-90488" algn="l" defTabSz="4445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de-CH" sz="1000" kern="1200">
                <a:latin typeface="+mn-lt"/>
              </a:rPr>
              <a:t>Diagnose </a:t>
            </a:r>
            <a:r>
              <a:rPr lang="de-CH" sz="1000" kern="1200" dirty="0">
                <a:latin typeface="+mn-lt"/>
              </a:rPr>
              <a:t>des behandelnden Arztes</a:t>
            </a:r>
          </a:p>
        </p:txBody>
      </p:sp>
      <p:sp>
        <p:nvSpPr>
          <p:cNvPr id="7" name="Forme libre 6"/>
          <p:cNvSpPr/>
          <p:nvPr/>
        </p:nvSpPr>
        <p:spPr>
          <a:xfrm>
            <a:off x="3087968" y="627535"/>
            <a:ext cx="2952328" cy="4392488"/>
          </a:xfrm>
          <a:custGeom>
            <a:avLst/>
            <a:gdLst>
              <a:gd name="connsiteX0" fmla="*/ 0 w 3293451"/>
              <a:gd name="connsiteY0" fmla="*/ 329345 h 4392488"/>
              <a:gd name="connsiteX1" fmla="*/ 96463 w 3293451"/>
              <a:gd name="connsiteY1" fmla="*/ 96463 h 4392488"/>
              <a:gd name="connsiteX2" fmla="*/ 329345 w 3293451"/>
              <a:gd name="connsiteY2" fmla="*/ 0 h 4392488"/>
              <a:gd name="connsiteX3" fmla="*/ 2964106 w 3293451"/>
              <a:gd name="connsiteY3" fmla="*/ 0 h 4392488"/>
              <a:gd name="connsiteX4" fmla="*/ 3196988 w 3293451"/>
              <a:gd name="connsiteY4" fmla="*/ 96463 h 4392488"/>
              <a:gd name="connsiteX5" fmla="*/ 3293451 w 3293451"/>
              <a:gd name="connsiteY5" fmla="*/ 329345 h 4392488"/>
              <a:gd name="connsiteX6" fmla="*/ 3293451 w 3293451"/>
              <a:gd name="connsiteY6" fmla="*/ 4063143 h 4392488"/>
              <a:gd name="connsiteX7" fmla="*/ 3196988 w 3293451"/>
              <a:gd name="connsiteY7" fmla="*/ 4296025 h 4392488"/>
              <a:gd name="connsiteX8" fmla="*/ 2964106 w 3293451"/>
              <a:gd name="connsiteY8" fmla="*/ 4392488 h 4392488"/>
              <a:gd name="connsiteX9" fmla="*/ 329345 w 3293451"/>
              <a:gd name="connsiteY9" fmla="*/ 4392488 h 4392488"/>
              <a:gd name="connsiteX10" fmla="*/ 96463 w 3293451"/>
              <a:gd name="connsiteY10" fmla="*/ 4296025 h 4392488"/>
              <a:gd name="connsiteX11" fmla="*/ 0 w 3293451"/>
              <a:gd name="connsiteY11" fmla="*/ 4063143 h 4392488"/>
              <a:gd name="connsiteX12" fmla="*/ 0 w 3293451"/>
              <a:gd name="connsiteY12" fmla="*/ 329345 h 439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3451" h="4392488">
                <a:moveTo>
                  <a:pt x="0" y="329345"/>
                </a:moveTo>
                <a:cubicBezTo>
                  <a:pt x="0" y="241997"/>
                  <a:pt x="34699" y="158227"/>
                  <a:pt x="96463" y="96463"/>
                </a:cubicBezTo>
                <a:cubicBezTo>
                  <a:pt x="158227" y="34699"/>
                  <a:pt x="241998" y="0"/>
                  <a:pt x="329345" y="0"/>
                </a:cubicBezTo>
                <a:lnTo>
                  <a:pt x="2964106" y="0"/>
                </a:lnTo>
                <a:cubicBezTo>
                  <a:pt x="3051454" y="0"/>
                  <a:pt x="3135224" y="34699"/>
                  <a:pt x="3196988" y="96463"/>
                </a:cubicBezTo>
                <a:cubicBezTo>
                  <a:pt x="3258752" y="158227"/>
                  <a:pt x="3293451" y="241998"/>
                  <a:pt x="3293451" y="329345"/>
                </a:cubicBezTo>
                <a:lnTo>
                  <a:pt x="3293451" y="4063143"/>
                </a:lnTo>
                <a:cubicBezTo>
                  <a:pt x="3293451" y="4150491"/>
                  <a:pt x="3258752" y="4234261"/>
                  <a:pt x="3196988" y="4296025"/>
                </a:cubicBezTo>
                <a:cubicBezTo>
                  <a:pt x="3135224" y="4357789"/>
                  <a:pt x="3051454" y="4392488"/>
                  <a:pt x="2964106" y="4392488"/>
                </a:cubicBezTo>
                <a:lnTo>
                  <a:pt x="329345" y="4392488"/>
                </a:lnTo>
                <a:cubicBezTo>
                  <a:pt x="241997" y="4392488"/>
                  <a:pt x="158227" y="4357789"/>
                  <a:pt x="96463" y="4296025"/>
                </a:cubicBezTo>
                <a:cubicBezTo>
                  <a:pt x="34699" y="4234261"/>
                  <a:pt x="0" y="4150490"/>
                  <a:pt x="0" y="4063143"/>
                </a:cubicBezTo>
                <a:lnTo>
                  <a:pt x="0" y="32934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3116652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100" kern="1200" dirty="0"/>
              <a:t>Infektion innerhalb von 30 Tagen nach der Operation (innerhalb von 90 Tagen, wenn Implantat in situ)</a:t>
            </a:r>
            <a:endParaRPr lang="de-CH" sz="1100" kern="1200" dirty="0">
              <a:latin typeface="Calibri Light" pitchFamily="34" charset="0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100" b="1" i="1" dirty="0">
                <a:solidFill>
                  <a:srgbClr val="C00000"/>
                </a:solidFill>
                <a:latin typeface="Calibri Light" pitchFamily="34" charset="0"/>
              </a:rPr>
              <a:t>Postoperative tiefe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100" b="1" i="1" dirty="0">
                <a:solidFill>
                  <a:srgbClr val="C00000"/>
                </a:solidFill>
                <a:latin typeface="Calibri Light" pitchFamily="34" charset="0"/>
              </a:rPr>
              <a:t>Wundinfektion (SSI-D)</a:t>
            </a:r>
            <a:endParaRPr lang="de-CH" sz="1100" i="1" dirty="0">
              <a:solidFill>
                <a:srgbClr val="C00000"/>
              </a:solidFill>
              <a:latin typeface="Calibri Light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1100" kern="1200" dirty="0">
              <a:latin typeface="Calibri Light" pitchFamily="34" charset="0"/>
            </a:endParaRPr>
          </a:p>
        </p:txBody>
      </p:sp>
      <p:sp>
        <p:nvSpPr>
          <p:cNvPr id="8" name="Forme libre 7"/>
          <p:cNvSpPr/>
          <p:nvPr/>
        </p:nvSpPr>
        <p:spPr>
          <a:xfrm>
            <a:off x="3159975" y="1563638"/>
            <a:ext cx="2808312" cy="3143152"/>
          </a:xfrm>
          <a:custGeom>
            <a:avLst/>
            <a:gdLst>
              <a:gd name="connsiteX0" fmla="*/ 0 w 3154757"/>
              <a:gd name="connsiteY0" fmla="*/ 142198 h 1421982"/>
              <a:gd name="connsiteX1" fmla="*/ 41649 w 3154757"/>
              <a:gd name="connsiteY1" fmla="*/ 41649 h 1421982"/>
              <a:gd name="connsiteX2" fmla="*/ 142198 w 3154757"/>
              <a:gd name="connsiteY2" fmla="*/ 0 h 1421982"/>
              <a:gd name="connsiteX3" fmla="*/ 3012559 w 3154757"/>
              <a:gd name="connsiteY3" fmla="*/ 0 h 1421982"/>
              <a:gd name="connsiteX4" fmla="*/ 3113108 w 3154757"/>
              <a:gd name="connsiteY4" fmla="*/ 41649 h 1421982"/>
              <a:gd name="connsiteX5" fmla="*/ 3154757 w 3154757"/>
              <a:gd name="connsiteY5" fmla="*/ 142198 h 1421982"/>
              <a:gd name="connsiteX6" fmla="*/ 3154757 w 3154757"/>
              <a:gd name="connsiteY6" fmla="*/ 1279784 h 1421982"/>
              <a:gd name="connsiteX7" fmla="*/ 3113108 w 3154757"/>
              <a:gd name="connsiteY7" fmla="*/ 1380333 h 1421982"/>
              <a:gd name="connsiteX8" fmla="*/ 3012559 w 3154757"/>
              <a:gd name="connsiteY8" fmla="*/ 1421982 h 1421982"/>
              <a:gd name="connsiteX9" fmla="*/ 142198 w 3154757"/>
              <a:gd name="connsiteY9" fmla="*/ 1421982 h 1421982"/>
              <a:gd name="connsiteX10" fmla="*/ 41649 w 3154757"/>
              <a:gd name="connsiteY10" fmla="*/ 1380333 h 1421982"/>
              <a:gd name="connsiteX11" fmla="*/ 0 w 3154757"/>
              <a:gd name="connsiteY11" fmla="*/ 1279784 h 1421982"/>
              <a:gd name="connsiteX12" fmla="*/ 0 w 3154757"/>
              <a:gd name="connsiteY12" fmla="*/ 142198 h 142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4757" h="1421982">
                <a:moveTo>
                  <a:pt x="0" y="142198"/>
                </a:moveTo>
                <a:cubicBezTo>
                  <a:pt x="0" y="104485"/>
                  <a:pt x="14982" y="68316"/>
                  <a:pt x="41649" y="41649"/>
                </a:cubicBezTo>
                <a:cubicBezTo>
                  <a:pt x="68316" y="14982"/>
                  <a:pt x="104485" y="0"/>
                  <a:pt x="142198" y="0"/>
                </a:cubicBezTo>
                <a:lnTo>
                  <a:pt x="3012559" y="0"/>
                </a:lnTo>
                <a:cubicBezTo>
                  <a:pt x="3050272" y="0"/>
                  <a:pt x="3086441" y="14982"/>
                  <a:pt x="3113108" y="41649"/>
                </a:cubicBezTo>
                <a:cubicBezTo>
                  <a:pt x="3139775" y="68316"/>
                  <a:pt x="3154757" y="104485"/>
                  <a:pt x="3154757" y="142198"/>
                </a:cubicBezTo>
                <a:lnTo>
                  <a:pt x="3154757" y="1279784"/>
                </a:lnTo>
                <a:cubicBezTo>
                  <a:pt x="3154757" y="1317497"/>
                  <a:pt x="3139775" y="1353666"/>
                  <a:pt x="3113108" y="1380333"/>
                </a:cubicBezTo>
                <a:cubicBezTo>
                  <a:pt x="3086441" y="1407000"/>
                  <a:pt x="3050272" y="1421982"/>
                  <a:pt x="3012559" y="1421982"/>
                </a:cubicBezTo>
                <a:lnTo>
                  <a:pt x="142198" y="1421982"/>
                </a:lnTo>
                <a:cubicBezTo>
                  <a:pt x="104485" y="1421982"/>
                  <a:pt x="68316" y="1407000"/>
                  <a:pt x="41649" y="1380333"/>
                </a:cubicBezTo>
                <a:cubicBezTo>
                  <a:pt x="14982" y="1353666"/>
                  <a:pt x="0" y="1317497"/>
                  <a:pt x="0" y="1279784"/>
                </a:cubicBezTo>
                <a:lnTo>
                  <a:pt x="0" y="14219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7048" tIns="60698" rIns="67048" bIns="60698" numCol="1" spcCol="1270" anchor="t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1" kern="1200" dirty="0">
                <a:latin typeface="+mn-lt"/>
              </a:rPr>
              <a:t>Tiefe Inzision (Faszie und Muskelgewebe)</a:t>
            </a:r>
          </a:p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1" kern="1200" dirty="0">
                <a:latin typeface="+mn-lt"/>
              </a:rPr>
              <a:t>UND </a:t>
            </a:r>
            <a:r>
              <a:rPr lang="de-CH" sz="1000" kern="1200" dirty="0">
                <a:latin typeface="+mn-lt"/>
              </a:rPr>
              <a:t>eines der folgenden Kriterien:</a:t>
            </a:r>
          </a:p>
          <a:p>
            <a:pPr marL="92075" lvl="0" indent="-92075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de-CH" sz="1000" kern="1200" dirty="0"/>
              <a:t>Eitrige Sekretion aus der Tiefe der Inzision, aber nicht aus dem operierten Organ bzw. der Körperhöhle, da solche Infektionen dann zur Kategorie SSI-O gehören würden</a:t>
            </a:r>
          </a:p>
          <a:p>
            <a:pPr marL="92075" lvl="0" indent="-92075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de-CH" sz="1000" kern="1200" dirty="0"/>
              <a:t>Spontan oder vom Chirurgen bewusst geöffnet, wenn der Patient mindestens eines der nachfolgenden Symptome hat: Fieber (&gt; 38 °C), lokalisierter Schmerz oder Berührungsempfindlichkeit (gilt jedoch nicht bei Vorliegen einer negativen mikrobiologischen Kultur aus der Tiefe der Inzision)</a:t>
            </a:r>
          </a:p>
          <a:p>
            <a:pPr marL="92075" lvl="0" indent="-92075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de-CH" sz="1000" kern="1200" dirty="0"/>
              <a:t>Abszess oder sonstige Zeichen der Infektion, die tieferen Schichten betreffend, sind bei der klinischen Untersuchung, während der erneuten Operation, bei der </a:t>
            </a:r>
            <a:r>
              <a:rPr lang="de-CH" sz="1000" kern="1200" dirty="0" err="1"/>
              <a:t>histopathologischen</a:t>
            </a:r>
            <a:r>
              <a:rPr lang="de-CH" sz="1000" kern="1200" dirty="0"/>
              <a:t> Untersuchung oder bei radiologischen Untersuchungen ersichtlich</a:t>
            </a:r>
          </a:p>
          <a:p>
            <a:pPr marL="92075" lvl="0" indent="-92075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de-CH" sz="1000" kern="1200" dirty="0"/>
              <a:t>Diagnose des behandelnden Arztes</a:t>
            </a:r>
            <a:endParaRPr lang="de-CH" sz="1000" kern="1200" dirty="0">
              <a:latin typeface="+mn-lt"/>
            </a:endParaRPr>
          </a:p>
        </p:txBody>
      </p:sp>
      <p:sp>
        <p:nvSpPr>
          <p:cNvPr id="9" name="Forme libre 8"/>
          <p:cNvSpPr/>
          <p:nvPr/>
        </p:nvSpPr>
        <p:spPr>
          <a:xfrm>
            <a:off x="6156176" y="627535"/>
            <a:ext cx="2880320" cy="4392488"/>
          </a:xfrm>
          <a:custGeom>
            <a:avLst/>
            <a:gdLst>
              <a:gd name="connsiteX0" fmla="*/ 0 w 3293451"/>
              <a:gd name="connsiteY0" fmla="*/ 329345 h 4392488"/>
              <a:gd name="connsiteX1" fmla="*/ 96463 w 3293451"/>
              <a:gd name="connsiteY1" fmla="*/ 96463 h 4392488"/>
              <a:gd name="connsiteX2" fmla="*/ 329345 w 3293451"/>
              <a:gd name="connsiteY2" fmla="*/ 0 h 4392488"/>
              <a:gd name="connsiteX3" fmla="*/ 2964106 w 3293451"/>
              <a:gd name="connsiteY3" fmla="*/ 0 h 4392488"/>
              <a:gd name="connsiteX4" fmla="*/ 3196988 w 3293451"/>
              <a:gd name="connsiteY4" fmla="*/ 96463 h 4392488"/>
              <a:gd name="connsiteX5" fmla="*/ 3293451 w 3293451"/>
              <a:gd name="connsiteY5" fmla="*/ 329345 h 4392488"/>
              <a:gd name="connsiteX6" fmla="*/ 3293451 w 3293451"/>
              <a:gd name="connsiteY6" fmla="*/ 4063143 h 4392488"/>
              <a:gd name="connsiteX7" fmla="*/ 3196988 w 3293451"/>
              <a:gd name="connsiteY7" fmla="*/ 4296025 h 4392488"/>
              <a:gd name="connsiteX8" fmla="*/ 2964106 w 3293451"/>
              <a:gd name="connsiteY8" fmla="*/ 4392488 h 4392488"/>
              <a:gd name="connsiteX9" fmla="*/ 329345 w 3293451"/>
              <a:gd name="connsiteY9" fmla="*/ 4392488 h 4392488"/>
              <a:gd name="connsiteX10" fmla="*/ 96463 w 3293451"/>
              <a:gd name="connsiteY10" fmla="*/ 4296025 h 4392488"/>
              <a:gd name="connsiteX11" fmla="*/ 0 w 3293451"/>
              <a:gd name="connsiteY11" fmla="*/ 4063143 h 4392488"/>
              <a:gd name="connsiteX12" fmla="*/ 0 w 3293451"/>
              <a:gd name="connsiteY12" fmla="*/ 329345 h 439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3451" h="4392488">
                <a:moveTo>
                  <a:pt x="0" y="329345"/>
                </a:moveTo>
                <a:cubicBezTo>
                  <a:pt x="0" y="241997"/>
                  <a:pt x="34699" y="158227"/>
                  <a:pt x="96463" y="96463"/>
                </a:cubicBezTo>
                <a:cubicBezTo>
                  <a:pt x="158227" y="34699"/>
                  <a:pt x="241998" y="0"/>
                  <a:pt x="329345" y="0"/>
                </a:cubicBezTo>
                <a:lnTo>
                  <a:pt x="2964106" y="0"/>
                </a:lnTo>
                <a:cubicBezTo>
                  <a:pt x="3051454" y="0"/>
                  <a:pt x="3135224" y="34699"/>
                  <a:pt x="3196988" y="96463"/>
                </a:cubicBezTo>
                <a:cubicBezTo>
                  <a:pt x="3258752" y="158227"/>
                  <a:pt x="3293451" y="241998"/>
                  <a:pt x="3293451" y="329345"/>
                </a:cubicBezTo>
                <a:lnTo>
                  <a:pt x="3293451" y="4063143"/>
                </a:lnTo>
                <a:cubicBezTo>
                  <a:pt x="3293451" y="4150491"/>
                  <a:pt x="3258752" y="4234261"/>
                  <a:pt x="3196988" y="4296025"/>
                </a:cubicBezTo>
                <a:cubicBezTo>
                  <a:pt x="3135224" y="4357789"/>
                  <a:pt x="3051454" y="4392488"/>
                  <a:pt x="2964106" y="4392488"/>
                </a:cubicBezTo>
                <a:lnTo>
                  <a:pt x="329345" y="4392488"/>
                </a:lnTo>
                <a:cubicBezTo>
                  <a:pt x="241997" y="4392488"/>
                  <a:pt x="158227" y="4357789"/>
                  <a:pt x="96463" y="4296025"/>
                </a:cubicBezTo>
                <a:cubicBezTo>
                  <a:pt x="34699" y="4234261"/>
                  <a:pt x="0" y="4150490"/>
                  <a:pt x="0" y="4063143"/>
                </a:cubicBezTo>
                <a:lnTo>
                  <a:pt x="0" y="329345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1910" tIns="41910" rIns="41910" bIns="3116652" numCol="1" spcCol="1270" anchor="t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100" kern="1200"/>
              <a:t>Infektion innerhalb von 30 Tagen nach der Operation (innerhalb von 90 Tagen, wenn Implantat in situ)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100" b="1" i="1">
                <a:solidFill>
                  <a:srgbClr val="C00000"/>
                </a:solidFill>
                <a:latin typeface="Calibri Light" pitchFamily="34" charset="0"/>
              </a:rPr>
              <a:t>Infektion von Organen und Körperhöhlen (SSI-O)</a:t>
            </a:r>
            <a:endParaRPr lang="de-CH" sz="1100" i="1">
              <a:solidFill>
                <a:srgbClr val="C00000"/>
              </a:solidFill>
              <a:latin typeface="Calibri Light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1100" kern="1200">
              <a:latin typeface="Calibri Light" pitchFamily="34" charset="0"/>
            </a:endParaRPr>
          </a:p>
        </p:txBody>
      </p:sp>
      <p:sp>
        <p:nvSpPr>
          <p:cNvPr id="10" name="Forme libre 9"/>
          <p:cNvSpPr/>
          <p:nvPr/>
        </p:nvSpPr>
        <p:spPr>
          <a:xfrm>
            <a:off x="6228184" y="1491631"/>
            <a:ext cx="2725830" cy="3215159"/>
          </a:xfrm>
          <a:custGeom>
            <a:avLst/>
            <a:gdLst>
              <a:gd name="connsiteX0" fmla="*/ 0 w 3121639"/>
              <a:gd name="connsiteY0" fmla="*/ 142198 h 1421982"/>
              <a:gd name="connsiteX1" fmla="*/ 41649 w 3121639"/>
              <a:gd name="connsiteY1" fmla="*/ 41649 h 1421982"/>
              <a:gd name="connsiteX2" fmla="*/ 142198 w 3121639"/>
              <a:gd name="connsiteY2" fmla="*/ 0 h 1421982"/>
              <a:gd name="connsiteX3" fmla="*/ 2979441 w 3121639"/>
              <a:gd name="connsiteY3" fmla="*/ 0 h 1421982"/>
              <a:gd name="connsiteX4" fmla="*/ 3079990 w 3121639"/>
              <a:gd name="connsiteY4" fmla="*/ 41649 h 1421982"/>
              <a:gd name="connsiteX5" fmla="*/ 3121639 w 3121639"/>
              <a:gd name="connsiteY5" fmla="*/ 142198 h 1421982"/>
              <a:gd name="connsiteX6" fmla="*/ 3121639 w 3121639"/>
              <a:gd name="connsiteY6" fmla="*/ 1279784 h 1421982"/>
              <a:gd name="connsiteX7" fmla="*/ 3079990 w 3121639"/>
              <a:gd name="connsiteY7" fmla="*/ 1380333 h 1421982"/>
              <a:gd name="connsiteX8" fmla="*/ 2979441 w 3121639"/>
              <a:gd name="connsiteY8" fmla="*/ 1421982 h 1421982"/>
              <a:gd name="connsiteX9" fmla="*/ 142198 w 3121639"/>
              <a:gd name="connsiteY9" fmla="*/ 1421982 h 1421982"/>
              <a:gd name="connsiteX10" fmla="*/ 41649 w 3121639"/>
              <a:gd name="connsiteY10" fmla="*/ 1380333 h 1421982"/>
              <a:gd name="connsiteX11" fmla="*/ 0 w 3121639"/>
              <a:gd name="connsiteY11" fmla="*/ 1279784 h 1421982"/>
              <a:gd name="connsiteX12" fmla="*/ 0 w 3121639"/>
              <a:gd name="connsiteY12" fmla="*/ 142198 h 1421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21639" h="1421982">
                <a:moveTo>
                  <a:pt x="0" y="142198"/>
                </a:moveTo>
                <a:cubicBezTo>
                  <a:pt x="0" y="104485"/>
                  <a:pt x="14982" y="68316"/>
                  <a:pt x="41649" y="41649"/>
                </a:cubicBezTo>
                <a:cubicBezTo>
                  <a:pt x="68316" y="14982"/>
                  <a:pt x="104485" y="0"/>
                  <a:pt x="142198" y="0"/>
                </a:cubicBezTo>
                <a:lnTo>
                  <a:pt x="2979441" y="0"/>
                </a:lnTo>
                <a:cubicBezTo>
                  <a:pt x="3017154" y="0"/>
                  <a:pt x="3053323" y="14982"/>
                  <a:pt x="3079990" y="41649"/>
                </a:cubicBezTo>
                <a:cubicBezTo>
                  <a:pt x="3106657" y="68316"/>
                  <a:pt x="3121639" y="104485"/>
                  <a:pt x="3121639" y="142198"/>
                </a:cubicBezTo>
                <a:lnTo>
                  <a:pt x="3121639" y="1279784"/>
                </a:lnTo>
                <a:cubicBezTo>
                  <a:pt x="3121639" y="1317497"/>
                  <a:pt x="3106657" y="1353666"/>
                  <a:pt x="3079990" y="1380333"/>
                </a:cubicBezTo>
                <a:cubicBezTo>
                  <a:pt x="3053323" y="1407000"/>
                  <a:pt x="3017154" y="1421982"/>
                  <a:pt x="2979441" y="1421982"/>
                </a:cubicBezTo>
                <a:lnTo>
                  <a:pt x="142198" y="1421982"/>
                </a:lnTo>
                <a:cubicBezTo>
                  <a:pt x="104485" y="1421982"/>
                  <a:pt x="68316" y="1407000"/>
                  <a:pt x="41649" y="1380333"/>
                </a:cubicBezTo>
                <a:cubicBezTo>
                  <a:pt x="14982" y="1353666"/>
                  <a:pt x="0" y="1317497"/>
                  <a:pt x="0" y="1279784"/>
                </a:cubicBezTo>
                <a:lnTo>
                  <a:pt x="0" y="142198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0">
            <a:schemeClr val="accent2">
              <a:shade val="8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968" tIns="56888" rIns="61968" bIns="56888" numCol="1" spcCol="1270" anchor="t" anchorCtr="0">
            <a:noAutofit/>
          </a:bodyPr>
          <a:lstStyle/>
          <a:p>
            <a:pPr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1" dirty="0"/>
              <a:t>Organe oder Körperhöhlen, die während der Operation geöffnet wurden oder an denen manipuliert wurde </a:t>
            </a:r>
            <a:r>
              <a:rPr lang="de-CH" sz="1000" b="1" kern="1200" dirty="0"/>
              <a:t>UND </a:t>
            </a:r>
            <a:r>
              <a:rPr lang="de-CH" sz="1000" kern="1200" dirty="0"/>
              <a:t>eines der folgenden Kriterien:</a:t>
            </a:r>
          </a:p>
          <a:p>
            <a:pPr marL="92075" lvl="0" indent="-92075">
              <a:buFont typeface="Arial" pitchFamily="34" charset="0"/>
              <a:buChar char="•"/>
            </a:pPr>
            <a:r>
              <a:rPr lang="de-CH" sz="1000" dirty="0"/>
              <a:t>Eitrige Sekretion aus einer Drainage, die Zugang zu dem Organ bzw. der Körperhöhle im Operationsgebiet hat</a:t>
            </a:r>
          </a:p>
          <a:p>
            <a:pPr marL="92075" lvl="0" indent="-92075">
              <a:buFont typeface="Arial" pitchFamily="34" charset="0"/>
              <a:buChar char="•"/>
            </a:pPr>
            <a:r>
              <a:rPr lang="de-CH" sz="1000" dirty="0"/>
              <a:t>Kultureller Nachweis von Erregern aus einem </a:t>
            </a:r>
            <a:r>
              <a:rPr lang="de-CH" sz="1000"/>
              <a:t>aseptisch entnommenen </a:t>
            </a:r>
            <a:r>
              <a:rPr lang="de-CH" sz="1000" dirty="0"/>
              <a:t>Wundsekret oder Gewebe aus einem Organ bzw. der Körperhöhle im Operationsgebiet</a:t>
            </a:r>
          </a:p>
          <a:p>
            <a:pPr marL="92075" lvl="0" indent="-92075">
              <a:buFont typeface="Arial" pitchFamily="34" charset="0"/>
              <a:buChar char="•"/>
            </a:pPr>
            <a:r>
              <a:rPr lang="de-CH" sz="1000" dirty="0"/>
              <a:t>Abszess oder sonstiges Zeichen einer Infektion des Organs bzw. der Körperhöhle im Operationsgebiet ist bei klinischer Untersuchung, während der erneuten Operation, bei der </a:t>
            </a:r>
            <a:r>
              <a:rPr lang="de-CH" sz="1000" dirty="0" err="1"/>
              <a:t>histopathologischen</a:t>
            </a:r>
            <a:r>
              <a:rPr lang="de-CH" sz="1000" dirty="0"/>
              <a:t> Untersuchung oder bei radiologischen Untersuchungen ersichtlich</a:t>
            </a:r>
          </a:p>
          <a:p>
            <a:pPr marL="92075" lvl="0" indent="-92075">
              <a:buFont typeface="Arial" pitchFamily="34" charset="0"/>
              <a:buChar char="•"/>
            </a:pPr>
            <a:r>
              <a:rPr lang="de-CH" sz="1000"/>
              <a:t>Diagnose </a:t>
            </a:r>
            <a:r>
              <a:rPr lang="de-CH" sz="1000" dirty="0"/>
              <a:t>des behandelnden Arztes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2" name="Picture 6" descr="Résultat de recherche d'images pour &quot;PNEUMONIA IMAGE&quot;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-1" y="0"/>
            <a:ext cx="5103317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Zone de texte 2"/>
          <p:cNvSpPr txBox="1">
            <a:spLocks noChangeArrowheads="1"/>
          </p:cNvSpPr>
          <p:nvPr/>
        </p:nvSpPr>
        <p:spPr bwMode="auto">
          <a:xfrm rot="5400000">
            <a:off x="4916216" y="-270023"/>
            <a:ext cx="437132" cy="2520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cs typeface="Arial" pitchFamily="34" charset="0"/>
              </a:rPr>
              <a:t>RX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 rot="5400000">
            <a:off x="4882755" y="915568"/>
            <a:ext cx="504053" cy="25202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cs typeface="Arial" pitchFamily="34" charset="0"/>
              </a:rPr>
              <a:t>Symptome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 rot="5400000">
            <a:off x="4882755" y="2283719"/>
            <a:ext cx="504053" cy="25202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cs typeface="Arial" pitchFamily="34" charset="0"/>
              </a:rPr>
              <a:t>Mikrobiologie</a:t>
            </a:r>
          </a:p>
        </p:txBody>
      </p:sp>
      <p:sp>
        <p:nvSpPr>
          <p:cNvPr id="15" name="Plus 14"/>
          <p:cNvSpPr/>
          <p:nvPr/>
        </p:nvSpPr>
        <p:spPr>
          <a:xfrm>
            <a:off x="4882752" y="1419623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00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6" name="Plus 15"/>
          <p:cNvSpPr/>
          <p:nvPr/>
        </p:nvSpPr>
        <p:spPr>
          <a:xfrm>
            <a:off x="4882752" y="2643759"/>
            <a:ext cx="432048" cy="432048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000">
              <a:solidFill>
                <a:schemeClr val="tx1"/>
              </a:solidFill>
              <a:latin typeface="Calibri Light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496" y="51470"/>
            <a:ext cx="1343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b="1" dirty="0">
                <a:solidFill>
                  <a:schemeClr val="bg1"/>
                </a:solidFill>
                <a:latin typeface="Calibri Light" pitchFamily="34" charset="0"/>
              </a:rPr>
              <a:t>Pneumonie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Zone de texte 2"/>
          <p:cNvSpPr txBox="1">
            <a:spLocks noChangeArrowheads="1"/>
          </p:cNvSpPr>
          <p:nvPr/>
        </p:nvSpPr>
        <p:spPr bwMode="auto">
          <a:xfrm>
            <a:off x="395542" y="195487"/>
            <a:ext cx="365125" cy="5040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cs typeface="Arial" pitchFamily="34" charset="0"/>
              </a:rPr>
              <a:t>RX</a:t>
            </a: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395542" y="771552"/>
            <a:ext cx="365125" cy="10081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cs typeface="Arial" pitchFamily="34" charset="0"/>
              </a:rPr>
              <a:t>Symptome</a:t>
            </a: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121860" name="Text Box 4"/>
          <p:cNvSpPr txBox="1">
            <a:spLocks noChangeArrowheads="1"/>
          </p:cNvSpPr>
          <p:nvPr/>
        </p:nvSpPr>
        <p:spPr bwMode="auto">
          <a:xfrm>
            <a:off x="395536" y="1851672"/>
            <a:ext cx="363538" cy="31683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vert270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CH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 Light" pitchFamily="34" charset="0"/>
                <a:cs typeface="Arial" pitchFamily="34" charset="0"/>
              </a:rPr>
              <a:t>Mikrobiologie</a:t>
            </a:r>
            <a:endParaRPr kumimoji="0" lang="de-CH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971600" y="195486"/>
            <a:ext cx="7920880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000" dirty="0">
                <a:latin typeface="Calibri Light" pitchFamily="34" charset="0"/>
              </a:rPr>
              <a:t>Zweifacher Nachweis von Zeichen einer Pneumonie bei Röntgenuntersuchungen des Thorax bei Patienten mit pulmonaler oder kardialer Grundkrankheit (Bei Patienten ohne pulmonale oder kardiale Grundkrankheit reicht ein aussagekräftiger Röntgen-Thorax Befund mit Zeichen einer Pneumonie)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71600" y="791651"/>
            <a:ext cx="792088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000" dirty="0">
                <a:latin typeface="Calibri Light" pitchFamily="34" charset="0"/>
              </a:rPr>
              <a:t>Fieber &gt; 38 °C ohne andere Ursache, </a:t>
            </a:r>
            <a:r>
              <a:rPr lang="de-CH" sz="1000" dirty="0" err="1">
                <a:latin typeface="Calibri Light" pitchFamily="34" charset="0"/>
              </a:rPr>
              <a:t>Leukopenie</a:t>
            </a:r>
            <a:r>
              <a:rPr lang="de-CH" sz="1000" dirty="0">
                <a:latin typeface="Calibri Light" pitchFamily="34" charset="0"/>
              </a:rPr>
              <a:t> (&lt; 4000/mm3) oder Leukozytose (≥ 12000/mm3)</a:t>
            </a:r>
          </a:p>
          <a:p>
            <a:pPr lvl="1"/>
            <a:r>
              <a:rPr lang="de-CH" sz="1000" b="1" dirty="0">
                <a:latin typeface="Calibri Light" pitchFamily="34" charset="0"/>
              </a:rPr>
              <a:t>UND</a:t>
            </a:r>
            <a:r>
              <a:rPr lang="de-CH" sz="1000" dirty="0">
                <a:latin typeface="Calibri Light" pitchFamily="34" charset="0"/>
              </a:rPr>
              <a:t> mindestens eines der folgenden: (oder mindestens zwei für PN 4 und PN 5) </a:t>
            </a:r>
          </a:p>
          <a:p>
            <a:pPr marL="90488" lvl="1" indent="-90488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Neues Auftreten von eitrigem Sputum oder Veränderung des Sputums (Farbe, Konsistenz, Geruch)</a:t>
            </a:r>
          </a:p>
          <a:p>
            <a:pPr marL="90488" lvl="1" indent="-90488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Husten </a:t>
            </a:r>
            <a:r>
              <a:rPr lang="de-CH" sz="1000">
                <a:latin typeface="Calibri Light" pitchFamily="34" charset="0"/>
              </a:rPr>
              <a:t>oder Dyspnoe oder Tachypnoe</a:t>
            </a:r>
            <a:endParaRPr lang="de-CH" sz="1000" dirty="0">
              <a:latin typeface="Calibri Light" pitchFamily="34" charset="0"/>
            </a:endParaRPr>
          </a:p>
          <a:p>
            <a:pPr marL="90488" lvl="1" indent="-90488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Rasselgeräusche oder bronchiales Atemgeräusch</a:t>
            </a:r>
          </a:p>
          <a:p>
            <a:pPr marL="90488" lvl="1" indent="-90488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Verschlechterung des Gasaustausches (z. B. erhöhter O2-bedarf, </a:t>
            </a:r>
            <a:r>
              <a:rPr lang="de-CH" sz="1000">
                <a:latin typeface="Calibri Light" pitchFamily="34" charset="0"/>
              </a:rPr>
              <a:t>neue Beatmungsnotwendigkeit</a:t>
            </a:r>
            <a:r>
              <a:rPr lang="de-CH" sz="1000" dirty="0">
                <a:latin typeface="Calibri Light" pitchFamily="34" charset="0"/>
              </a:rPr>
              <a:t>)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971606" y="1851673"/>
            <a:ext cx="7920881" cy="31700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88900" indent="-88900"/>
            <a:r>
              <a:rPr lang="de-CH" sz="1000" dirty="0">
                <a:latin typeface="Calibri Light" pitchFamily="34" charset="0"/>
              </a:rPr>
              <a:t>a – </a:t>
            </a:r>
            <a:r>
              <a:rPr lang="de-CH" sz="1000">
                <a:latin typeface="Calibri Light" pitchFamily="34" charset="0"/>
              </a:rPr>
              <a:t>Bakteriologische Diagnostik</a:t>
            </a:r>
            <a:r>
              <a:rPr lang="de-CH" sz="1000" dirty="0">
                <a:latin typeface="Calibri Light" pitchFamily="34" charset="0"/>
              </a:rPr>
              <a:t>:</a:t>
            </a:r>
          </a:p>
          <a:p>
            <a:pPr marL="88900" indent="-88900"/>
            <a:r>
              <a:rPr lang="de-CH" sz="1000" dirty="0">
                <a:latin typeface="Calibri Light" pitchFamily="34" charset="0"/>
              </a:rPr>
              <a:t>Kultureller Nachweis eines in Frage kommenden Erregers aus minimal kontaminiertem </a:t>
            </a:r>
            <a:r>
              <a:rPr lang="de-CH" sz="1000" dirty="0" err="1">
                <a:latin typeface="Calibri Light" pitchFamily="34" charset="0"/>
              </a:rPr>
              <a:t>Atemwegssekret</a:t>
            </a:r>
            <a:r>
              <a:rPr lang="de-CH" sz="1000" dirty="0">
                <a:latin typeface="Calibri Light" pitchFamily="34" charset="0"/>
              </a:rPr>
              <a:t> (</a:t>
            </a:r>
            <a:r>
              <a:rPr lang="de-CH" sz="1000" b="1" dirty="0">
                <a:latin typeface="Calibri Light" pitchFamily="34" charset="0"/>
              </a:rPr>
              <a:t>PN 1</a:t>
            </a:r>
            <a:r>
              <a:rPr lang="de-CH" sz="1000" dirty="0">
                <a:latin typeface="Calibri Light" pitchFamily="34" charset="0"/>
              </a:rPr>
              <a:t>)</a:t>
            </a:r>
          </a:p>
          <a:p>
            <a:pPr marL="88900" lvl="1" indent="-88900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Nachweis von mindestens 10</a:t>
            </a:r>
            <a:r>
              <a:rPr lang="de-CH" sz="1000" baseline="30000" dirty="0">
                <a:latin typeface="Calibri Light" pitchFamily="34" charset="0"/>
              </a:rPr>
              <a:t>4</a:t>
            </a:r>
            <a:r>
              <a:rPr lang="de-CH" sz="1000" dirty="0">
                <a:latin typeface="Calibri Light" pitchFamily="34" charset="0"/>
              </a:rPr>
              <a:t> KBE/ml in BAL oder intrazellulärer Bakteriennachweis in ≥ 5 % der bei BAL gewonnenen Zellen</a:t>
            </a:r>
          </a:p>
          <a:p>
            <a:pPr marL="88900" lvl="1" indent="-88900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Nachweis von mindestens 10</a:t>
            </a:r>
            <a:r>
              <a:rPr lang="de-CH" sz="1000" baseline="30000" dirty="0">
                <a:latin typeface="Calibri Light" pitchFamily="34" charset="0"/>
              </a:rPr>
              <a:t>3</a:t>
            </a:r>
            <a:r>
              <a:rPr lang="de-CH" sz="1000" dirty="0">
                <a:latin typeface="Calibri Light" pitchFamily="34" charset="0"/>
              </a:rPr>
              <a:t> KBE/ml aus geschützter Bürste (PB </a:t>
            </a:r>
            <a:r>
              <a:rPr lang="de-CH" sz="1000" dirty="0" err="1">
                <a:latin typeface="Calibri Light" pitchFamily="34" charset="0"/>
              </a:rPr>
              <a:t>Wimberley</a:t>
            </a:r>
            <a:r>
              <a:rPr lang="de-CH" sz="1000" dirty="0">
                <a:latin typeface="Calibri Light" pitchFamily="34" charset="0"/>
              </a:rPr>
              <a:t>)</a:t>
            </a:r>
          </a:p>
          <a:p>
            <a:pPr marL="88900" lvl="1" indent="-88900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Nachweis von mindestens 10</a:t>
            </a:r>
            <a:r>
              <a:rPr lang="de-CH" sz="1000" baseline="30000" dirty="0">
                <a:latin typeface="Calibri Light" pitchFamily="34" charset="0"/>
              </a:rPr>
              <a:t>3 </a:t>
            </a:r>
            <a:r>
              <a:rPr lang="de-CH" sz="1000" dirty="0">
                <a:latin typeface="Calibri Light" pitchFamily="34" charset="0"/>
              </a:rPr>
              <a:t>KBE/ml aus </a:t>
            </a:r>
            <a:r>
              <a:rPr lang="de-CH" sz="1000" dirty="0" err="1">
                <a:latin typeface="Calibri Light" pitchFamily="34" charset="0"/>
              </a:rPr>
              <a:t>bronchoskopisch</a:t>
            </a:r>
            <a:r>
              <a:rPr lang="de-CH" sz="1000" dirty="0">
                <a:latin typeface="Calibri Light" pitchFamily="34" charset="0"/>
              </a:rPr>
              <a:t> gewonnenem Sekret</a:t>
            </a:r>
          </a:p>
          <a:p>
            <a:pPr marL="88900" indent="-88900"/>
            <a:r>
              <a:rPr lang="de-CH" sz="1000" dirty="0">
                <a:latin typeface="Calibri Light" pitchFamily="34" charset="0"/>
              </a:rPr>
              <a:t>Kultureller Nachweis eines in Frage kommenden Erregers aus evtl. kontaminiertem </a:t>
            </a:r>
            <a:r>
              <a:rPr lang="de-CH" sz="1000" dirty="0" err="1">
                <a:latin typeface="Calibri Light" pitchFamily="34" charset="0"/>
              </a:rPr>
              <a:t>Atemwegssekret</a:t>
            </a:r>
            <a:r>
              <a:rPr lang="de-CH" sz="1000" dirty="0">
                <a:latin typeface="Calibri Light" pitchFamily="34" charset="0"/>
              </a:rPr>
              <a:t> (</a:t>
            </a:r>
            <a:r>
              <a:rPr lang="de-CH" sz="1000" b="1" dirty="0">
                <a:latin typeface="Calibri Light" pitchFamily="34" charset="0"/>
              </a:rPr>
              <a:t>PN 2</a:t>
            </a:r>
            <a:r>
              <a:rPr lang="de-CH" sz="1000" dirty="0">
                <a:latin typeface="Calibri Light" pitchFamily="34" charset="0"/>
              </a:rPr>
              <a:t>)</a:t>
            </a:r>
          </a:p>
          <a:p>
            <a:pPr marL="88900" indent="-88900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Nachweis von mindestens 10</a:t>
            </a:r>
            <a:r>
              <a:rPr lang="de-CH" sz="1000" baseline="30000" dirty="0">
                <a:latin typeface="Calibri Light" pitchFamily="34" charset="0"/>
              </a:rPr>
              <a:t>6 </a:t>
            </a:r>
            <a:r>
              <a:rPr lang="de-CH" sz="1000" dirty="0">
                <a:latin typeface="Calibri Light" pitchFamily="34" charset="0"/>
              </a:rPr>
              <a:t>KBE/ml im </a:t>
            </a:r>
            <a:r>
              <a:rPr lang="de-CH" sz="1000" dirty="0" err="1">
                <a:latin typeface="Calibri Light" pitchFamily="34" charset="0"/>
              </a:rPr>
              <a:t>Atemwegssekret</a:t>
            </a:r>
            <a:r>
              <a:rPr lang="de-CH" sz="1000" dirty="0">
                <a:latin typeface="Calibri Light" pitchFamily="34" charset="0"/>
              </a:rPr>
              <a:t> (z.B. </a:t>
            </a:r>
            <a:r>
              <a:rPr lang="de-CH" sz="1000" dirty="0" err="1">
                <a:latin typeface="Calibri Light" pitchFamily="34" charset="0"/>
              </a:rPr>
              <a:t>endotrachealen</a:t>
            </a:r>
            <a:r>
              <a:rPr lang="de-CH" sz="1000" dirty="0">
                <a:latin typeface="Calibri Light" pitchFamily="34" charset="0"/>
              </a:rPr>
              <a:t> </a:t>
            </a:r>
            <a:r>
              <a:rPr lang="de-CH" sz="1000" dirty="0" err="1">
                <a:latin typeface="Calibri Light" pitchFamily="34" charset="0"/>
              </a:rPr>
              <a:t>Aspirat</a:t>
            </a:r>
            <a:r>
              <a:rPr lang="de-CH" sz="1000" dirty="0">
                <a:latin typeface="Calibri Light" pitchFamily="34" charset="0"/>
              </a:rPr>
              <a:t>) </a:t>
            </a:r>
          </a:p>
          <a:p>
            <a:pPr marL="88900" indent="-88900"/>
            <a:endParaRPr lang="de-CH" sz="1000" dirty="0">
              <a:latin typeface="Calibri Light" pitchFamily="34" charset="0"/>
            </a:endParaRPr>
          </a:p>
          <a:p>
            <a:pPr marL="88900" indent="-88900"/>
            <a:r>
              <a:rPr lang="de-CH" sz="1000" dirty="0">
                <a:latin typeface="Calibri Light" pitchFamily="34" charset="0"/>
              </a:rPr>
              <a:t>b – Andere </a:t>
            </a:r>
            <a:r>
              <a:rPr lang="de-CH" sz="1000">
                <a:latin typeface="Calibri Light" pitchFamily="34" charset="0"/>
              </a:rPr>
              <a:t>mikrobiologische Diagnostik </a:t>
            </a:r>
            <a:r>
              <a:rPr lang="de-CH" sz="1000" dirty="0">
                <a:latin typeface="Calibri Light" pitchFamily="34" charset="0"/>
              </a:rPr>
              <a:t>(</a:t>
            </a:r>
            <a:r>
              <a:rPr lang="de-CH" sz="1000" b="1" dirty="0">
                <a:latin typeface="Calibri Light" pitchFamily="34" charset="0"/>
              </a:rPr>
              <a:t>PN 3</a:t>
            </a:r>
            <a:r>
              <a:rPr lang="de-CH" sz="1000" dirty="0">
                <a:latin typeface="Calibri Light" pitchFamily="34" charset="0"/>
              </a:rPr>
              <a:t>)</a:t>
            </a:r>
          </a:p>
          <a:p>
            <a:pPr marL="88900" lvl="1" indent="-88900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Positive Blutkultur (nicht assoziiert zu anderer Infektion)</a:t>
            </a:r>
          </a:p>
          <a:p>
            <a:pPr marL="88900" lvl="1" indent="-88900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Kultureller Nachweis eines Erregers aus </a:t>
            </a:r>
            <a:r>
              <a:rPr lang="de-CH" sz="1000" dirty="0" err="1">
                <a:latin typeface="Calibri Light" pitchFamily="34" charset="0"/>
              </a:rPr>
              <a:t>Pleuraflüssigkeit</a:t>
            </a:r>
            <a:endParaRPr lang="de-CH" sz="1000" dirty="0">
              <a:latin typeface="Calibri Light" pitchFamily="34" charset="0"/>
            </a:endParaRPr>
          </a:p>
          <a:p>
            <a:pPr marL="88900" lvl="1" indent="-88900">
              <a:buFont typeface="Arial" pitchFamily="34" charset="0"/>
              <a:buChar char="•"/>
            </a:pPr>
            <a:r>
              <a:rPr lang="de-CH" sz="1000" dirty="0" err="1">
                <a:latin typeface="Calibri Light" pitchFamily="34" charset="0"/>
              </a:rPr>
              <a:t>Pleuraler</a:t>
            </a:r>
            <a:r>
              <a:rPr lang="de-CH" sz="1000" dirty="0">
                <a:latin typeface="Calibri Light" pitchFamily="34" charset="0"/>
              </a:rPr>
              <a:t> oder pulmonaler Abszess mit positiver Kultur aus Nadelaspiration</a:t>
            </a:r>
          </a:p>
          <a:p>
            <a:pPr marL="88900" lvl="1" indent="-88900">
              <a:buFont typeface="Arial" pitchFamily="34" charset="0"/>
              <a:buChar char="•"/>
            </a:pPr>
            <a:r>
              <a:rPr lang="de-CH" sz="1000" dirty="0" err="1">
                <a:latin typeface="Calibri Light" pitchFamily="34" charset="0"/>
              </a:rPr>
              <a:t>Histopathologische</a:t>
            </a:r>
            <a:r>
              <a:rPr lang="de-CH" sz="1000" dirty="0">
                <a:latin typeface="Calibri Light" pitchFamily="34" charset="0"/>
              </a:rPr>
              <a:t> Untersuchung zeigt Zeichen einer Pneumonie</a:t>
            </a:r>
          </a:p>
          <a:p>
            <a:pPr marL="88900" lvl="1" indent="-88900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Nachweis einer viralen oder durch andere bestimmte Erreger (</a:t>
            </a:r>
            <a:r>
              <a:rPr lang="de-CH" sz="1000" dirty="0" err="1">
                <a:latin typeface="Calibri Light" pitchFamily="34" charset="0"/>
              </a:rPr>
              <a:t>Legionella</a:t>
            </a:r>
            <a:r>
              <a:rPr lang="de-CH" sz="1000" dirty="0">
                <a:latin typeface="Calibri Light" pitchFamily="34" charset="0"/>
              </a:rPr>
              <a:t>, Aspergillus, </a:t>
            </a:r>
            <a:r>
              <a:rPr lang="de-CH" sz="1000" dirty="0" err="1">
                <a:latin typeface="Calibri Light" pitchFamily="34" charset="0"/>
              </a:rPr>
              <a:t>Mycobacterien</a:t>
            </a:r>
            <a:r>
              <a:rPr lang="de-CH" sz="1000" dirty="0">
                <a:latin typeface="Calibri Light" pitchFamily="34" charset="0"/>
              </a:rPr>
              <a:t>, </a:t>
            </a:r>
            <a:r>
              <a:rPr lang="de-CH" sz="1000" dirty="0" err="1">
                <a:latin typeface="Calibri Light" pitchFamily="34" charset="0"/>
              </a:rPr>
              <a:t>Mykoplasmen</a:t>
            </a:r>
            <a:r>
              <a:rPr lang="de-CH" sz="1000" dirty="0">
                <a:latin typeface="Calibri Light" pitchFamily="34" charset="0"/>
              </a:rPr>
              <a:t>, </a:t>
            </a:r>
            <a:r>
              <a:rPr lang="de-CH" sz="1000" i="1" dirty="0" err="1">
                <a:latin typeface="Calibri Light" pitchFamily="34" charset="0"/>
              </a:rPr>
              <a:t>Pneumocystis</a:t>
            </a:r>
            <a:r>
              <a:rPr lang="de-CH" sz="1000" i="1" dirty="0">
                <a:latin typeface="Calibri Light" pitchFamily="34" charset="0"/>
              </a:rPr>
              <a:t> </a:t>
            </a:r>
            <a:r>
              <a:rPr lang="de-CH" sz="1000" i="1" dirty="0" err="1">
                <a:latin typeface="Calibri Light" pitchFamily="34" charset="0"/>
              </a:rPr>
              <a:t>carinii</a:t>
            </a:r>
            <a:r>
              <a:rPr lang="de-CH" sz="1000" dirty="0">
                <a:latin typeface="Calibri Light" pitchFamily="34" charset="0"/>
              </a:rPr>
              <a:t>) hervorgerufenen Pneumonie (Nachweis von viralen Antigen oder Antikörper aus Atemwegsekret (z.B. PCR), positiver Direktnachweis oder Kultur von Bronchialsekret oder Gewebe, Nachweis einer </a:t>
            </a:r>
            <a:r>
              <a:rPr lang="de-CH" sz="1000" dirty="0" err="1">
                <a:latin typeface="Calibri Light" pitchFamily="34" charset="0"/>
              </a:rPr>
              <a:t>Serokonversion</a:t>
            </a:r>
            <a:r>
              <a:rPr lang="de-CH" sz="1000" dirty="0">
                <a:latin typeface="Calibri Light" pitchFamily="34" charset="0"/>
              </a:rPr>
              <a:t>, Nachweis von </a:t>
            </a:r>
            <a:r>
              <a:rPr lang="de-CH" sz="1000" i="1" dirty="0" err="1">
                <a:latin typeface="Calibri Light" pitchFamily="34" charset="0"/>
              </a:rPr>
              <a:t>Legionella</a:t>
            </a:r>
            <a:r>
              <a:rPr lang="de-CH" sz="1000" i="1" dirty="0">
                <a:latin typeface="Calibri Light" pitchFamily="34" charset="0"/>
              </a:rPr>
              <a:t> </a:t>
            </a:r>
            <a:r>
              <a:rPr lang="de-CH" sz="1000" i="1" dirty="0" err="1">
                <a:latin typeface="Calibri Light" pitchFamily="34" charset="0"/>
              </a:rPr>
              <a:t>pneumophila</a:t>
            </a:r>
            <a:r>
              <a:rPr lang="de-CH" sz="1000" i="1" dirty="0">
                <a:latin typeface="Calibri Light" pitchFamily="34" charset="0"/>
              </a:rPr>
              <a:t> </a:t>
            </a:r>
            <a:r>
              <a:rPr lang="de-CH" sz="1000" dirty="0" err="1">
                <a:latin typeface="Calibri Light" pitchFamily="34" charset="0"/>
              </a:rPr>
              <a:t>Serogruppe</a:t>
            </a:r>
            <a:r>
              <a:rPr lang="de-CH" sz="1000" dirty="0">
                <a:latin typeface="Calibri Light" pitchFamily="34" charset="0"/>
              </a:rPr>
              <a:t> 1 Antigen im Urin) </a:t>
            </a:r>
          </a:p>
          <a:p>
            <a:pPr marL="88900" lvl="2" indent="-88900"/>
            <a:endParaRPr lang="de-CH" sz="1000" dirty="0">
              <a:latin typeface="Calibri Light" pitchFamily="34" charset="0"/>
            </a:endParaRPr>
          </a:p>
          <a:p>
            <a:pPr marL="88900" lvl="2" indent="-88900"/>
            <a:r>
              <a:rPr lang="de-CH" sz="1000" dirty="0">
                <a:latin typeface="Calibri Light" pitchFamily="34" charset="0"/>
              </a:rPr>
              <a:t>c – Andere</a:t>
            </a:r>
          </a:p>
          <a:p>
            <a:pPr marL="88900" lvl="1" indent="-88900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Positive Sputum Kultur oder </a:t>
            </a:r>
            <a:r>
              <a:rPr lang="de-CH" sz="1000" dirty="0" err="1">
                <a:latin typeface="Calibri Light" pitchFamily="34" charset="0"/>
              </a:rPr>
              <a:t>Atemwegssekret</a:t>
            </a:r>
            <a:r>
              <a:rPr lang="de-CH" sz="1000" dirty="0">
                <a:latin typeface="Calibri Light" pitchFamily="34" charset="0"/>
              </a:rPr>
              <a:t> mit nicht-quantitative Kultur (</a:t>
            </a:r>
            <a:r>
              <a:rPr lang="de-CH" sz="1000" b="1" dirty="0">
                <a:latin typeface="Calibri Light" pitchFamily="34" charset="0"/>
              </a:rPr>
              <a:t>PN 4</a:t>
            </a:r>
            <a:r>
              <a:rPr lang="de-CH" sz="1000" dirty="0">
                <a:latin typeface="Calibri Light" pitchFamily="34" charset="0"/>
              </a:rPr>
              <a:t>)</a:t>
            </a:r>
          </a:p>
          <a:p>
            <a:pPr marL="88900" lvl="1" indent="-88900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Kein positiver mikrobiologischer Befund (</a:t>
            </a:r>
            <a:r>
              <a:rPr lang="de-CH" sz="1000" b="1" dirty="0">
                <a:latin typeface="Calibri Light" pitchFamily="34" charset="0"/>
              </a:rPr>
              <a:t>PN 5)</a:t>
            </a:r>
            <a:endParaRPr lang="de-CH" sz="1000" dirty="0">
              <a:latin typeface="Calibr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8" grpId="0" animBg="1"/>
      <p:bldP spid="121859" grpId="0" animBg="1"/>
      <p:bldP spid="121860" grpId="0" animBg="1"/>
      <p:bldP spid="9" grpId="0" animBg="1"/>
      <p:bldP spid="10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539552" y="539752"/>
          <a:ext cx="63367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683568" y="1491633"/>
            <a:ext cx="23042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>
              <a:latin typeface="Calibri Light" pitchFamily="34" charset="0"/>
            </a:endParaRPr>
          </a:p>
          <a:p>
            <a:pPr marL="185738" indent="-185738">
              <a:buFont typeface="Arial" pitchFamily="34" charset="0"/>
              <a:buChar char="•"/>
            </a:pPr>
            <a:r>
              <a:rPr lang="de-CH"/>
              <a:t>Fieber (&gt; 38 °C)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de-CH"/>
              <a:t>Dysurie,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de-CH"/>
              <a:t>Übersteigerter Harndrang 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de-CH"/>
              <a:t>Pollakisurie</a:t>
            </a:r>
          </a:p>
          <a:p>
            <a:pPr marL="185738" indent="-185738">
              <a:buFont typeface="Arial" pitchFamily="34" charset="0"/>
              <a:buChar char="•"/>
            </a:pPr>
            <a:r>
              <a:rPr lang="de-CH"/>
              <a:t>Suprapubisches Spannungsgefühl</a:t>
            </a:r>
          </a:p>
          <a:p>
            <a:endParaRPr lang="de-CH"/>
          </a:p>
          <a:p>
            <a:endParaRPr lang="de-CH"/>
          </a:p>
        </p:txBody>
      </p:sp>
      <p:sp>
        <p:nvSpPr>
          <p:cNvPr id="7" name="ZoneTexte 6"/>
          <p:cNvSpPr txBox="1"/>
          <p:nvPr/>
        </p:nvSpPr>
        <p:spPr>
          <a:xfrm>
            <a:off x="251520" y="4497172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1100" dirty="0">
              <a:latin typeface="Calibri Light" pitchFamily="34" charset="0"/>
            </a:endParaRPr>
          </a:p>
          <a:p>
            <a:r>
              <a:rPr lang="de-CH" sz="1100" dirty="0"/>
              <a:t>UTI-C: Asymptomatische </a:t>
            </a:r>
            <a:r>
              <a:rPr lang="de-CH" sz="1100" dirty="0" err="1"/>
              <a:t>Bakteriurie</a:t>
            </a:r>
            <a:r>
              <a:rPr lang="de-CH" sz="1100" dirty="0"/>
              <a:t> (bitte nicht erfassen)</a:t>
            </a:r>
            <a:endParaRPr lang="fr-CH" sz="1100" dirty="0"/>
          </a:p>
        </p:txBody>
      </p:sp>
      <p:sp>
        <p:nvSpPr>
          <p:cNvPr id="6" name="Rectangle 5"/>
          <p:cNvSpPr/>
          <p:nvPr/>
        </p:nvSpPr>
        <p:spPr>
          <a:xfrm>
            <a:off x="35502" y="51470"/>
            <a:ext cx="20954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b="1">
                <a:solidFill>
                  <a:schemeClr val="tx1"/>
                </a:solidFill>
                <a:latin typeface="Calibri Light" pitchFamily="34" charset="0"/>
              </a:rPr>
              <a:t>Harnwegsinfektion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716016" y="2571753"/>
            <a:ext cx="417646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lvl="0" indent="-90488">
              <a:buFont typeface="Arial" pitchFamily="34" charset="0"/>
              <a:buChar char="•"/>
            </a:pPr>
            <a:r>
              <a:rPr lang="de-CH" sz="1000" dirty="0">
                <a:latin typeface="+mn-lt"/>
              </a:rPr>
              <a:t>≥ 1 klinisches Kriterium </a:t>
            </a:r>
            <a:r>
              <a:rPr lang="de-CH" sz="1000" b="1" dirty="0">
                <a:latin typeface="+mn-lt"/>
              </a:rPr>
              <a:t>UND  </a:t>
            </a:r>
            <a:r>
              <a:rPr lang="de-CH" sz="1000" dirty="0">
                <a:latin typeface="+mn-lt"/>
              </a:rPr>
              <a:t>≥ 1 der folgenden: </a:t>
            </a:r>
          </a:p>
          <a:p>
            <a:pPr marL="90488" lvl="0" indent="-90488">
              <a:buFont typeface="Arial" pitchFamily="34" charset="0"/>
              <a:buChar char="•"/>
            </a:pPr>
            <a:r>
              <a:rPr lang="de-CH" sz="1000" dirty="0">
                <a:latin typeface="+mn-lt"/>
              </a:rPr>
              <a:t>Harnteststreifen für </a:t>
            </a:r>
            <a:r>
              <a:rPr lang="de-CH" sz="1000" dirty="0" err="1">
                <a:latin typeface="+mn-lt"/>
              </a:rPr>
              <a:t>Leukozytenesterase</a:t>
            </a:r>
            <a:r>
              <a:rPr lang="de-CH" sz="1000" dirty="0">
                <a:latin typeface="+mn-lt"/>
              </a:rPr>
              <a:t> und/oder Nitrit positiv</a:t>
            </a:r>
          </a:p>
          <a:p>
            <a:pPr marL="90488" lvl="0" indent="-90488">
              <a:buFont typeface="Arial" pitchFamily="34" charset="0"/>
              <a:buChar char="•"/>
            </a:pPr>
            <a:r>
              <a:rPr lang="de-CH" sz="1000" dirty="0" err="1">
                <a:latin typeface="+mn-lt"/>
              </a:rPr>
              <a:t>Pyurie</a:t>
            </a:r>
            <a:r>
              <a:rPr lang="de-CH" sz="1000" dirty="0">
                <a:latin typeface="+mn-lt"/>
              </a:rPr>
              <a:t> (≥ 10 Leukozyten/mm3 oder &gt; 3 Leukozyten/Gesichtsfeld bei starker Vergrößerung im nicht-zentrifugierten Urin)</a:t>
            </a:r>
          </a:p>
          <a:p>
            <a:pPr marL="90488" lvl="0" indent="-90488">
              <a:buFont typeface="Arial" pitchFamily="34" charset="0"/>
              <a:buChar char="•"/>
            </a:pPr>
            <a:r>
              <a:rPr lang="de-CH" sz="1000" dirty="0">
                <a:latin typeface="+mn-lt"/>
              </a:rPr>
              <a:t>Bei Gram-Färbung einer nicht-zentrifugierten Urinprobe Nachweis von Mikroorganismen</a:t>
            </a:r>
          </a:p>
          <a:p>
            <a:pPr marL="90488" lvl="0" indent="-90488">
              <a:buFont typeface="Arial" pitchFamily="34" charset="0"/>
              <a:buChar char="•"/>
            </a:pPr>
            <a:r>
              <a:rPr lang="de-CH" sz="1000" dirty="0">
                <a:latin typeface="+mn-lt"/>
              </a:rPr>
              <a:t>Mindestens zwei Urinkulturen mit wiederholtem Nachweis desselben pathogenen Erregers (gramnegative Erreger oder </a:t>
            </a:r>
            <a:r>
              <a:rPr lang="de-CH" sz="1000" i="1" dirty="0" err="1">
                <a:latin typeface="+mn-lt"/>
              </a:rPr>
              <a:t>Staphylococcus</a:t>
            </a:r>
            <a:r>
              <a:rPr lang="de-CH" sz="1000" i="1" dirty="0">
                <a:latin typeface="+mn-lt"/>
              </a:rPr>
              <a:t> </a:t>
            </a:r>
            <a:r>
              <a:rPr lang="de-CH" sz="1000" i="1" dirty="0" err="1">
                <a:latin typeface="+mn-lt"/>
              </a:rPr>
              <a:t>saprophyticus</a:t>
            </a:r>
            <a:r>
              <a:rPr lang="de-CH" sz="1000" dirty="0">
                <a:latin typeface="+mn-lt"/>
              </a:rPr>
              <a:t>) mit ≥ 102 KBE/ml Urin</a:t>
            </a:r>
          </a:p>
          <a:p>
            <a:pPr marL="90488" lvl="0" indent="-90488">
              <a:buFont typeface="Arial" pitchFamily="34" charset="0"/>
              <a:buChar char="•"/>
            </a:pPr>
            <a:r>
              <a:rPr lang="de-CH" sz="1000" dirty="0">
                <a:latin typeface="+mn-lt"/>
              </a:rPr>
              <a:t>Nachweis von ≤105 KBE/ml eines einzelnen pathogenen Erregers (gramnegative Erreger oder </a:t>
            </a:r>
            <a:r>
              <a:rPr lang="de-CH" sz="1000" i="1" dirty="0" err="1">
                <a:latin typeface="+mn-lt"/>
              </a:rPr>
              <a:t>Staphylococcus</a:t>
            </a:r>
            <a:r>
              <a:rPr lang="de-CH" sz="1000" i="1" dirty="0">
                <a:latin typeface="+mn-lt"/>
              </a:rPr>
              <a:t> </a:t>
            </a:r>
            <a:r>
              <a:rPr lang="de-CH" sz="1000" i="1" dirty="0" err="1">
                <a:latin typeface="+mn-lt"/>
              </a:rPr>
              <a:t>saprophyticus</a:t>
            </a:r>
            <a:r>
              <a:rPr lang="de-CH" sz="1000" dirty="0">
                <a:latin typeface="+mn-lt"/>
              </a:rPr>
              <a:t>) bei Patienten unter </a:t>
            </a:r>
            <a:r>
              <a:rPr lang="de-CH" sz="1000" dirty="0" err="1">
                <a:latin typeface="+mn-lt"/>
              </a:rPr>
              <a:t>Antibiotikatherapie</a:t>
            </a:r>
            <a:r>
              <a:rPr lang="de-CH" sz="1000" dirty="0">
                <a:latin typeface="+mn-lt"/>
              </a:rPr>
              <a:t> indiziert bei vorliegender Harnweginfektion</a:t>
            </a:r>
          </a:p>
          <a:p>
            <a:pPr marL="90488" lvl="0" indent="-90488">
              <a:buFont typeface="Arial" pitchFamily="34" charset="0"/>
              <a:buChar char="•"/>
            </a:pPr>
            <a:r>
              <a:rPr lang="de-CH" sz="1000" dirty="0">
                <a:latin typeface="+mn-lt"/>
              </a:rPr>
              <a:t>Diagnose des Arztes</a:t>
            </a:r>
          </a:p>
          <a:p>
            <a:pPr marL="90488" lvl="0" indent="-90488">
              <a:buFont typeface="Arial" pitchFamily="34" charset="0"/>
              <a:buChar char="•"/>
            </a:pPr>
            <a:r>
              <a:rPr lang="de-CH" sz="1000" dirty="0">
                <a:latin typeface="+mn-lt"/>
              </a:rPr>
              <a:t>Arzt ordnet entsprechende Therapie zur Behandlung einer Harnweginfektion 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88024" y="987574"/>
            <a:ext cx="39604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>
              <a:buFont typeface="Arial" pitchFamily="34" charset="0"/>
              <a:buChar char="•"/>
            </a:pPr>
            <a:r>
              <a:rPr lang="de-CH" sz="1000">
                <a:latin typeface="+mn-lt"/>
              </a:rPr>
              <a:t>≥ 1 klinisches Kriterium </a:t>
            </a:r>
            <a:r>
              <a:rPr lang="de-CH" sz="1000" b="1">
                <a:latin typeface="+mn-lt"/>
              </a:rPr>
              <a:t>UND</a:t>
            </a:r>
          </a:p>
          <a:p>
            <a:pPr marL="180975" lvl="0" indent="-180975">
              <a:buFont typeface="Arial" pitchFamily="34" charset="0"/>
              <a:buChar char="•"/>
            </a:pPr>
            <a:r>
              <a:rPr lang="de-CH" sz="1000">
                <a:latin typeface="+mn-lt"/>
              </a:rPr>
              <a:t>Urinkultur ≥ 10</a:t>
            </a:r>
            <a:r>
              <a:rPr lang="de-CH" sz="1000" baseline="30000">
                <a:latin typeface="+mn-lt"/>
              </a:rPr>
              <a:t>5</a:t>
            </a:r>
            <a:r>
              <a:rPr lang="de-CH" sz="1000">
                <a:latin typeface="+mn-lt"/>
              </a:rPr>
              <a:t> Kolonien/ml Urin mit nicht mehr als zwei Spezies von Mikroorganismen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 associée"/>
          <p:cNvPicPr>
            <a:picLocks noChangeAspect="1" noChangeArrowheads="1"/>
          </p:cNvPicPr>
          <p:nvPr/>
        </p:nvPicPr>
        <p:blipFill>
          <a:blip r:embed="rId3"/>
          <a:srcRect l="8961" t="10216" r="9108" b="18273"/>
          <a:stretch>
            <a:fillRect/>
          </a:stretch>
        </p:blipFill>
        <p:spPr bwMode="auto">
          <a:xfrm>
            <a:off x="179512" y="87474"/>
            <a:ext cx="3744416" cy="4914546"/>
          </a:xfrm>
          <a:prstGeom prst="rect">
            <a:avLst/>
          </a:prstGeom>
          <a:noFill/>
        </p:spPr>
      </p:pic>
      <p:sp>
        <p:nvSpPr>
          <p:cNvPr id="14" name="Forme libre 13"/>
          <p:cNvSpPr/>
          <p:nvPr/>
        </p:nvSpPr>
        <p:spPr>
          <a:xfrm>
            <a:off x="7348501" y="167014"/>
            <a:ext cx="1629737" cy="1644500"/>
          </a:xfrm>
          <a:custGeom>
            <a:avLst/>
            <a:gdLst>
              <a:gd name="connsiteX0" fmla="*/ 0 w 1557729"/>
              <a:gd name="connsiteY0" fmla="*/ 822250 h 1644500"/>
              <a:gd name="connsiteX1" fmla="*/ 213409 w 1557729"/>
              <a:gd name="connsiteY1" fmla="*/ 256794 h 1644500"/>
              <a:gd name="connsiteX2" fmla="*/ 778866 w 1557729"/>
              <a:gd name="connsiteY2" fmla="*/ 1 h 1644500"/>
              <a:gd name="connsiteX3" fmla="*/ 1344322 w 1557729"/>
              <a:gd name="connsiteY3" fmla="*/ 256795 h 1644500"/>
              <a:gd name="connsiteX4" fmla="*/ 1557730 w 1557729"/>
              <a:gd name="connsiteY4" fmla="*/ 822252 h 1644500"/>
              <a:gd name="connsiteX5" fmla="*/ 1344321 w 1557729"/>
              <a:gd name="connsiteY5" fmla="*/ 1387709 h 1644500"/>
              <a:gd name="connsiteX6" fmla="*/ 778864 w 1557729"/>
              <a:gd name="connsiteY6" fmla="*/ 1644502 h 1644500"/>
              <a:gd name="connsiteX7" fmla="*/ 213408 w 1557729"/>
              <a:gd name="connsiteY7" fmla="*/ 1387708 h 1644500"/>
              <a:gd name="connsiteX8" fmla="*/ 0 w 1557729"/>
              <a:gd name="connsiteY8" fmla="*/ 822251 h 1644500"/>
              <a:gd name="connsiteX9" fmla="*/ 0 w 1557729"/>
              <a:gd name="connsiteY9" fmla="*/ 822250 h 16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57729" h="1644500">
                <a:moveTo>
                  <a:pt x="0" y="822250"/>
                </a:moveTo>
                <a:cubicBezTo>
                  <a:pt x="0" y="611884"/>
                  <a:pt x="76375" y="409519"/>
                  <a:pt x="213409" y="256794"/>
                </a:cubicBezTo>
                <a:cubicBezTo>
                  <a:pt x="360500" y="92861"/>
                  <a:pt x="564977" y="1"/>
                  <a:pt x="778866" y="1"/>
                </a:cubicBezTo>
                <a:cubicBezTo>
                  <a:pt x="992755" y="1"/>
                  <a:pt x="1197232" y="92862"/>
                  <a:pt x="1344322" y="256795"/>
                </a:cubicBezTo>
                <a:cubicBezTo>
                  <a:pt x="1481356" y="409521"/>
                  <a:pt x="1557730" y="611886"/>
                  <a:pt x="1557730" y="822252"/>
                </a:cubicBezTo>
                <a:cubicBezTo>
                  <a:pt x="1557730" y="1032618"/>
                  <a:pt x="1481356" y="1234983"/>
                  <a:pt x="1344321" y="1387709"/>
                </a:cubicBezTo>
                <a:cubicBezTo>
                  <a:pt x="1197231" y="1551643"/>
                  <a:pt x="992754" y="1644503"/>
                  <a:pt x="778864" y="1644502"/>
                </a:cubicBezTo>
                <a:cubicBezTo>
                  <a:pt x="564975" y="1644502"/>
                  <a:pt x="360498" y="1551642"/>
                  <a:pt x="213408" y="1387708"/>
                </a:cubicBezTo>
                <a:cubicBezTo>
                  <a:pt x="76374" y="1234982"/>
                  <a:pt x="0" y="1032617"/>
                  <a:pt x="0" y="822251"/>
                </a:cubicBezTo>
                <a:lnTo>
                  <a:pt x="0" y="82225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364" tIns="256071" rIns="243364" bIns="256071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200" kern="1200" dirty="0"/>
              <a:t>Fieber (&gt; 38 °C) oder Schüttelfrost oder Hypotonie</a:t>
            </a:r>
            <a:endParaRPr lang="fr-CH" sz="1200" kern="1200" dirty="0"/>
          </a:p>
        </p:txBody>
      </p:sp>
      <p:sp>
        <p:nvSpPr>
          <p:cNvPr id="15" name="Forme libre 14"/>
          <p:cNvSpPr/>
          <p:nvPr/>
        </p:nvSpPr>
        <p:spPr>
          <a:xfrm>
            <a:off x="7812366" y="1901913"/>
            <a:ext cx="721637" cy="721637"/>
          </a:xfrm>
          <a:custGeom>
            <a:avLst/>
            <a:gdLst>
              <a:gd name="connsiteX0" fmla="*/ 95653 w 721637"/>
              <a:gd name="connsiteY0" fmla="*/ 275954 h 721637"/>
              <a:gd name="connsiteX1" fmla="*/ 275954 w 721637"/>
              <a:gd name="connsiteY1" fmla="*/ 275954 h 721637"/>
              <a:gd name="connsiteX2" fmla="*/ 275954 w 721637"/>
              <a:gd name="connsiteY2" fmla="*/ 95653 h 721637"/>
              <a:gd name="connsiteX3" fmla="*/ 445683 w 721637"/>
              <a:gd name="connsiteY3" fmla="*/ 95653 h 721637"/>
              <a:gd name="connsiteX4" fmla="*/ 445683 w 721637"/>
              <a:gd name="connsiteY4" fmla="*/ 275954 h 721637"/>
              <a:gd name="connsiteX5" fmla="*/ 625984 w 721637"/>
              <a:gd name="connsiteY5" fmla="*/ 275954 h 721637"/>
              <a:gd name="connsiteX6" fmla="*/ 625984 w 721637"/>
              <a:gd name="connsiteY6" fmla="*/ 445683 h 721637"/>
              <a:gd name="connsiteX7" fmla="*/ 445683 w 721637"/>
              <a:gd name="connsiteY7" fmla="*/ 445683 h 721637"/>
              <a:gd name="connsiteX8" fmla="*/ 445683 w 721637"/>
              <a:gd name="connsiteY8" fmla="*/ 625984 h 721637"/>
              <a:gd name="connsiteX9" fmla="*/ 275954 w 721637"/>
              <a:gd name="connsiteY9" fmla="*/ 625984 h 721637"/>
              <a:gd name="connsiteX10" fmla="*/ 275954 w 721637"/>
              <a:gd name="connsiteY10" fmla="*/ 445683 h 721637"/>
              <a:gd name="connsiteX11" fmla="*/ 95653 w 721637"/>
              <a:gd name="connsiteY11" fmla="*/ 445683 h 721637"/>
              <a:gd name="connsiteX12" fmla="*/ 95653 w 721637"/>
              <a:gd name="connsiteY12" fmla="*/ 275954 h 721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21637" h="721637">
                <a:moveTo>
                  <a:pt x="95653" y="275954"/>
                </a:moveTo>
                <a:lnTo>
                  <a:pt x="275954" y="275954"/>
                </a:lnTo>
                <a:lnTo>
                  <a:pt x="275954" y="95653"/>
                </a:lnTo>
                <a:lnTo>
                  <a:pt x="445683" y="95653"/>
                </a:lnTo>
                <a:lnTo>
                  <a:pt x="445683" y="275954"/>
                </a:lnTo>
                <a:lnTo>
                  <a:pt x="625984" y="275954"/>
                </a:lnTo>
                <a:lnTo>
                  <a:pt x="625984" y="445683"/>
                </a:lnTo>
                <a:lnTo>
                  <a:pt x="445683" y="445683"/>
                </a:lnTo>
                <a:lnTo>
                  <a:pt x="445683" y="625984"/>
                </a:lnTo>
                <a:lnTo>
                  <a:pt x="275954" y="625984"/>
                </a:lnTo>
                <a:lnTo>
                  <a:pt x="275954" y="445683"/>
                </a:lnTo>
                <a:lnTo>
                  <a:pt x="95653" y="445683"/>
                </a:lnTo>
                <a:lnTo>
                  <a:pt x="95653" y="275954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5653" tIns="275954" rIns="95653" bIns="27595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200" kern="1200"/>
          </a:p>
        </p:txBody>
      </p:sp>
      <p:sp>
        <p:nvSpPr>
          <p:cNvPr id="17" name="Forme libre 16"/>
          <p:cNvSpPr/>
          <p:nvPr/>
        </p:nvSpPr>
        <p:spPr>
          <a:xfrm>
            <a:off x="3511647" y="2068073"/>
            <a:ext cx="395656" cy="462843"/>
          </a:xfrm>
          <a:custGeom>
            <a:avLst/>
            <a:gdLst>
              <a:gd name="connsiteX0" fmla="*/ 0 w 395656"/>
              <a:gd name="connsiteY0" fmla="*/ 92569 h 462843"/>
              <a:gd name="connsiteX1" fmla="*/ 197828 w 395656"/>
              <a:gd name="connsiteY1" fmla="*/ 92569 h 462843"/>
              <a:gd name="connsiteX2" fmla="*/ 197828 w 395656"/>
              <a:gd name="connsiteY2" fmla="*/ 0 h 462843"/>
              <a:gd name="connsiteX3" fmla="*/ 395656 w 395656"/>
              <a:gd name="connsiteY3" fmla="*/ 231422 h 462843"/>
              <a:gd name="connsiteX4" fmla="*/ 197828 w 395656"/>
              <a:gd name="connsiteY4" fmla="*/ 462843 h 462843"/>
              <a:gd name="connsiteX5" fmla="*/ 197828 w 395656"/>
              <a:gd name="connsiteY5" fmla="*/ 370274 h 462843"/>
              <a:gd name="connsiteX6" fmla="*/ 0 w 395656"/>
              <a:gd name="connsiteY6" fmla="*/ 370274 h 462843"/>
              <a:gd name="connsiteX7" fmla="*/ 0 w 395656"/>
              <a:gd name="connsiteY7" fmla="*/ 92569 h 462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5656" h="462843">
                <a:moveTo>
                  <a:pt x="0" y="92569"/>
                </a:moveTo>
                <a:lnTo>
                  <a:pt x="197828" y="92569"/>
                </a:lnTo>
                <a:lnTo>
                  <a:pt x="197828" y="0"/>
                </a:lnTo>
                <a:lnTo>
                  <a:pt x="395656" y="231422"/>
                </a:lnTo>
                <a:lnTo>
                  <a:pt x="197828" y="462843"/>
                </a:lnTo>
                <a:lnTo>
                  <a:pt x="197828" y="370274"/>
                </a:lnTo>
                <a:lnTo>
                  <a:pt x="0" y="370274"/>
                </a:lnTo>
                <a:lnTo>
                  <a:pt x="0" y="92569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92569" rIns="118697" bIns="92569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CH" sz="1900" kern="1200"/>
          </a:p>
        </p:txBody>
      </p:sp>
      <p:sp>
        <p:nvSpPr>
          <p:cNvPr id="18" name="Forme libre 17"/>
          <p:cNvSpPr/>
          <p:nvPr/>
        </p:nvSpPr>
        <p:spPr>
          <a:xfrm>
            <a:off x="4071538" y="1055290"/>
            <a:ext cx="2488406" cy="2488406"/>
          </a:xfrm>
          <a:custGeom>
            <a:avLst/>
            <a:gdLst>
              <a:gd name="connsiteX0" fmla="*/ 0 w 2488406"/>
              <a:gd name="connsiteY0" fmla="*/ 1244203 h 2488406"/>
              <a:gd name="connsiteX1" fmla="*/ 364420 w 2488406"/>
              <a:gd name="connsiteY1" fmla="*/ 364419 h 2488406"/>
              <a:gd name="connsiteX2" fmla="*/ 1244205 w 2488406"/>
              <a:gd name="connsiteY2" fmla="*/ 2 h 2488406"/>
              <a:gd name="connsiteX3" fmla="*/ 2123989 w 2488406"/>
              <a:gd name="connsiteY3" fmla="*/ 364422 h 2488406"/>
              <a:gd name="connsiteX4" fmla="*/ 2488406 w 2488406"/>
              <a:gd name="connsiteY4" fmla="*/ 1244207 h 2488406"/>
              <a:gd name="connsiteX5" fmla="*/ 2123987 w 2488406"/>
              <a:gd name="connsiteY5" fmla="*/ 2123992 h 2488406"/>
              <a:gd name="connsiteX6" fmla="*/ 1244202 w 2488406"/>
              <a:gd name="connsiteY6" fmla="*/ 2488410 h 2488406"/>
              <a:gd name="connsiteX7" fmla="*/ 364418 w 2488406"/>
              <a:gd name="connsiteY7" fmla="*/ 2123991 h 2488406"/>
              <a:gd name="connsiteX8" fmla="*/ 0 w 2488406"/>
              <a:gd name="connsiteY8" fmla="*/ 1244206 h 2488406"/>
              <a:gd name="connsiteX9" fmla="*/ 0 w 2488406"/>
              <a:gd name="connsiteY9" fmla="*/ 1244203 h 2488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88406" h="2488406">
                <a:moveTo>
                  <a:pt x="0" y="1244203"/>
                </a:moveTo>
                <a:cubicBezTo>
                  <a:pt x="0" y="914220"/>
                  <a:pt x="131086" y="597752"/>
                  <a:pt x="364420" y="364419"/>
                </a:cubicBezTo>
                <a:cubicBezTo>
                  <a:pt x="597754" y="131086"/>
                  <a:pt x="914222" y="1"/>
                  <a:pt x="1244205" y="2"/>
                </a:cubicBezTo>
                <a:cubicBezTo>
                  <a:pt x="1574188" y="2"/>
                  <a:pt x="1890656" y="131088"/>
                  <a:pt x="2123989" y="364422"/>
                </a:cubicBezTo>
                <a:cubicBezTo>
                  <a:pt x="2357322" y="597756"/>
                  <a:pt x="2488407" y="914224"/>
                  <a:pt x="2488406" y="1244207"/>
                </a:cubicBezTo>
                <a:cubicBezTo>
                  <a:pt x="2488406" y="1574190"/>
                  <a:pt x="2357321" y="1890658"/>
                  <a:pt x="2123987" y="2123992"/>
                </a:cubicBezTo>
                <a:cubicBezTo>
                  <a:pt x="1890654" y="2357325"/>
                  <a:pt x="1574185" y="2488411"/>
                  <a:pt x="1244202" y="2488410"/>
                </a:cubicBezTo>
                <a:cubicBezTo>
                  <a:pt x="914219" y="2488410"/>
                  <a:pt x="597751" y="2357324"/>
                  <a:pt x="364418" y="2123991"/>
                </a:cubicBezTo>
                <a:cubicBezTo>
                  <a:pt x="131085" y="1890657"/>
                  <a:pt x="0" y="1574189"/>
                  <a:pt x="0" y="1244206"/>
                </a:cubicBezTo>
                <a:lnTo>
                  <a:pt x="0" y="1244203"/>
                </a:lnTo>
                <a:close/>
              </a:path>
            </a:pathLst>
          </a:custGeom>
          <a:solidFill>
            <a:srgbClr val="C0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8709" tIns="398708" rIns="398709" bIns="398708" numCol="1" spcCol="1270" anchor="ctr" anchorCtr="0">
            <a:noAutofit/>
          </a:bodyPr>
          <a:lstStyle/>
          <a:p>
            <a:pPr lvl="0" algn="ctr" defTabSz="1200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CH" sz="2700" kern="1200" dirty="0" err="1"/>
              <a:t>Bakteriämie</a:t>
            </a:r>
            <a:r>
              <a:rPr lang="fr-CH" sz="2700" kern="1200" dirty="0"/>
              <a:t>(BSI) </a:t>
            </a:r>
          </a:p>
        </p:txBody>
      </p:sp>
      <p:grpSp>
        <p:nvGrpSpPr>
          <p:cNvPr id="37" name="Groupe 36"/>
          <p:cNvGrpSpPr/>
          <p:nvPr/>
        </p:nvGrpSpPr>
        <p:grpSpPr>
          <a:xfrm>
            <a:off x="1835702" y="1635647"/>
            <a:ext cx="1480839" cy="1480839"/>
            <a:chOff x="382488" y="1472"/>
            <a:chExt cx="1480839" cy="1480839"/>
          </a:xfrm>
          <a:solidFill>
            <a:schemeClr val="accent2">
              <a:lumMod val="75000"/>
            </a:schemeClr>
          </a:solidFill>
        </p:grpSpPr>
        <p:sp>
          <p:nvSpPr>
            <p:cNvPr id="38" name="Ellipse 37"/>
            <p:cNvSpPr/>
            <p:nvPr/>
          </p:nvSpPr>
          <p:spPr>
            <a:xfrm>
              <a:off x="382488" y="1472"/>
              <a:ext cx="1480839" cy="1480839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Ellipse 4"/>
            <p:cNvSpPr/>
            <p:nvPr/>
          </p:nvSpPr>
          <p:spPr>
            <a:xfrm>
              <a:off x="599352" y="218336"/>
              <a:ext cx="1047111" cy="10471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/>
              <a:r>
                <a:rPr lang="fr-FR" sz="1200" dirty="0" err="1">
                  <a:latin typeface="Calibri Light" pitchFamily="34" charset="0"/>
                </a:rPr>
                <a:t>Pathogener</a:t>
              </a:r>
              <a:r>
                <a:rPr lang="fr-FR" sz="1200" dirty="0">
                  <a:latin typeface="Calibri Light" pitchFamily="34" charset="0"/>
                </a:rPr>
                <a:t> </a:t>
              </a:r>
              <a:r>
                <a:rPr lang="fr-FR" sz="1200" dirty="0" err="1">
                  <a:latin typeface="Calibri Light" pitchFamily="34" charset="0"/>
                </a:rPr>
                <a:t>Erreger</a:t>
              </a:r>
              <a:r>
                <a:rPr lang="fr-FR" sz="1200" dirty="0">
                  <a:latin typeface="Calibri Light" pitchFamily="34" charset="0"/>
                </a:rPr>
                <a:t> in der </a:t>
              </a:r>
              <a:r>
                <a:rPr lang="fr-FR" sz="1200" dirty="0" err="1">
                  <a:latin typeface="Calibri Light" pitchFamily="34" charset="0"/>
                </a:rPr>
                <a:t>Blutkultur</a:t>
              </a:r>
              <a:endParaRPr lang="fr-CH" sz="1200" dirty="0">
                <a:latin typeface="Calibri Light" pitchFamily="34" charset="0"/>
              </a:endParaRPr>
            </a:p>
          </p:txBody>
        </p:sp>
      </p:grpSp>
      <p:grpSp>
        <p:nvGrpSpPr>
          <p:cNvPr id="40" name="Groupe 39"/>
          <p:cNvGrpSpPr/>
          <p:nvPr/>
        </p:nvGrpSpPr>
        <p:grpSpPr>
          <a:xfrm rot="10800000">
            <a:off x="6804254" y="1995686"/>
            <a:ext cx="470907" cy="550872"/>
            <a:chOff x="2085454" y="1756563"/>
            <a:chExt cx="470907" cy="55087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1" name="Flèche droite 40"/>
            <p:cNvSpPr/>
            <p:nvPr/>
          </p:nvSpPr>
          <p:spPr>
            <a:xfrm>
              <a:off x="2085454" y="1756563"/>
              <a:ext cx="470907" cy="55087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Flèche droite 4"/>
            <p:cNvSpPr/>
            <p:nvPr/>
          </p:nvSpPr>
          <p:spPr>
            <a:xfrm>
              <a:off x="2085454" y="1866737"/>
              <a:ext cx="329635" cy="33052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CH" sz="600" kern="1200"/>
            </a:p>
          </p:txBody>
        </p:sp>
      </p:grpSp>
      <p:sp>
        <p:nvSpPr>
          <p:cNvPr id="43" name="ZoneTexte 42"/>
          <p:cNvSpPr txBox="1"/>
          <p:nvPr/>
        </p:nvSpPr>
        <p:spPr>
          <a:xfrm>
            <a:off x="3923928" y="3666172"/>
            <a:ext cx="504056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sz="1000" dirty="0">
                <a:latin typeface="Calibri Light" pitchFamily="34" charset="0"/>
              </a:rPr>
              <a:t>Sekundär aufgrund von</a:t>
            </a:r>
            <a:endParaRPr lang="fr-CH" sz="1000" dirty="0">
              <a:latin typeface="Calibri Light" pitchFamily="34" charset="0"/>
            </a:endParaRPr>
          </a:p>
          <a:p>
            <a:pPr marL="90488" lvl="1" indent="-90488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Pneumonie = </a:t>
            </a:r>
            <a:r>
              <a:rPr lang="de-CH" sz="1000" b="1" dirty="0">
                <a:latin typeface="Calibri Light" pitchFamily="34" charset="0"/>
              </a:rPr>
              <a:t>S-PUL</a:t>
            </a:r>
            <a:endParaRPr lang="fr-CH" sz="1000" dirty="0">
              <a:latin typeface="Calibri Light" pitchFamily="34" charset="0"/>
            </a:endParaRPr>
          </a:p>
          <a:p>
            <a:pPr marL="90488" lvl="1" indent="-90488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Harnweginfektion = </a:t>
            </a:r>
            <a:r>
              <a:rPr lang="de-CH" sz="1000" b="1" dirty="0">
                <a:latin typeface="Calibri Light" pitchFamily="34" charset="0"/>
              </a:rPr>
              <a:t>S-UTI</a:t>
            </a:r>
            <a:endParaRPr lang="fr-CH" sz="1000" dirty="0">
              <a:latin typeface="Calibri Light" pitchFamily="34" charset="0"/>
            </a:endParaRPr>
          </a:p>
          <a:p>
            <a:pPr marL="90488" lvl="1" indent="-90488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Gastrointestinaler Infektion = </a:t>
            </a:r>
            <a:r>
              <a:rPr lang="de-CH" sz="1000" b="1" dirty="0">
                <a:latin typeface="Calibri Light" pitchFamily="34" charset="0"/>
              </a:rPr>
              <a:t>S-DIG</a:t>
            </a:r>
            <a:endParaRPr lang="fr-CH" sz="1000" dirty="0">
              <a:latin typeface="Calibri Light" pitchFamily="34" charset="0"/>
            </a:endParaRPr>
          </a:p>
          <a:p>
            <a:pPr marL="90488" lvl="1" indent="-90488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Postoperativer Wundinfektion = </a:t>
            </a:r>
            <a:r>
              <a:rPr lang="de-CH" sz="1000" b="1" dirty="0">
                <a:latin typeface="Calibri Light" pitchFamily="34" charset="0"/>
              </a:rPr>
              <a:t>S-SSI</a:t>
            </a:r>
            <a:endParaRPr lang="fr-CH" sz="1000" dirty="0">
              <a:latin typeface="Calibri Light" pitchFamily="34" charset="0"/>
            </a:endParaRPr>
          </a:p>
          <a:p>
            <a:pPr marL="90488" lvl="1" indent="-90488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Haut- und Weichteilgewebe Infektion = </a:t>
            </a:r>
            <a:r>
              <a:rPr lang="de-CH" sz="1000" b="1" dirty="0">
                <a:latin typeface="Calibri Light" pitchFamily="34" charset="0"/>
              </a:rPr>
              <a:t>S-SST</a:t>
            </a:r>
            <a:endParaRPr lang="fr-CH" sz="1000" dirty="0">
              <a:latin typeface="Calibri Light" pitchFamily="34" charset="0"/>
            </a:endParaRPr>
          </a:p>
          <a:p>
            <a:pPr marL="90488" lvl="1" indent="-90488">
              <a:buFont typeface="Arial" pitchFamily="34" charset="0"/>
              <a:buChar char="•"/>
            </a:pPr>
            <a:r>
              <a:rPr lang="de-CH" sz="1000" dirty="0">
                <a:latin typeface="Calibri Light" pitchFamily="34" charset="0"/>
              </a:rPr>
              <a:t>Anderer Infektion = </a:t>
            </a:r>
            <a:r>
              <a:rPr lang="de-CH" sz="1000" b="1" dirty="0">
                <a:latin typeface="Calibri Light" pitchFamily="34" charset="0"/>
              </a:rPr>
              <a:t>S-OTH</a:t>
            </a:r>
            <a:endParaRPr lang="fr-CH" sz="1000" dirty="0">
              <a:latin typeface="Calibri Light" pitchFamily="34" charset="0"/>
            </a:endParaRPr>
          </a:p>
          <a:p>
            <a:r>
              <a:rPr lang="de-CH" sz="1000" dirty="0">
                <a:latin typeface="Calibri Light" pitchFamily="34" charset="0"/>
              </a:rPr>
              <a:t>Unbekannte Ursache (nach Durchsicht der Patientenakte)  = </a:t>
            </a:r>
            <a:r>
              <a:rPr lang="de-CH" sz="1000" b="1" dirty="0">
                <a:latin typeface="Calibri Light" pitchFamily="34" charset="0"/>
              </a:rPr>
              <a:t>UO</a:t>
            </a:r>
            <a:endParaRPr lang="fr-CH" sz="1000" dirty="0">
              <a:latin typeface="Calibri Light" pitchFamily="34" charset="0"/>
            </a:endParaRPr>
          </a:p>
          <a:p>
            <a:r>
              <a:rPr lang="de-CH" sz="1000" dirty="0">
                <a:latin typeface="Calibri Light" pitchFamily="34" charset="0"/>
              </a:rPr>
              <a:t>Unbekannte Ursache (ohne Durchsicht der Patientenakte)  = </a:t>
            </a:r>
            <a:r>
              <a:rPr lang="de-CH" sz="1000" b="1" dirty="0">
                <a:latin typeface="Calibri Light" pitchFamily="34" charset="0"/>
              </a:rPr>
              <a:t>UNK</a:t>
            </a:r>
            <a:endParaRPr lang="fr-CH" sz="1000" dirty="0">
              <a:latin typeface="Calibri Light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496" y="51470"/>
            <a:ext cx="13981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b="1" dirty="0">
                <a:solidFill>
                  <a:schemeClr val="tx1"/>
                </a:solidFill>
                <a:latin typeface="Calibri Light" pitchFamily="34" charset="0"/>
              </a:rPr>
              <a:t>Bakteriämie</a:t>
            </a:r>
          </a:p>
        </p:txBody>
      </p:sp>
      <p:sp>
        <p:nvSpPr>
          <p:cNvPr id="19" name="Forme libre 18"/>
          <p:cNvSpPr/>
          <p:nvPr/>
        </p:nvSpPr>
        <p:spPr>
          <a:xfrm>
            <a:off x="7410456" y="2787774"/>
            <a:ext cx="1539564" cy="1494934"/>
          </a:xfrm>
          <a:custGeom>
            <a:avLst/>
            <a:gdLst>
              <a:gd name="connsiteX0" fmla="*/ 0 w 1539564"/>
              <a:gd name="connsiteY0" fmla="*/ 747467 h 1494934"/>
              <a:gd name="connsiteX1" fmla="*/ 233528 w 1539564"/>
              <a:gd name="connsiteY1" fmla="*/ 211213 h 1494934"/>
              <a:gd name="connsiteX2" fmla="*/ 769783 w 1539564"/>
              <a:gd name="connsiteY2" fmla="*/ 1 h 1494934"/>
              <a:gd name="connsiteX3" fmla="*/ 1306037 w 1539564"/>
              <a:gd name="connsiteY3" fmla="*/ 211214 h 1494934"/>
              <a:gd name="connsiteX4" fmla="*/ 1539564 w 1539564"/>
              <a:gd name="connsiteY4" fmla="*/ 747469 h 1494934"/>
              <a:gd name="connsiteX5" fmla="*/ 1306036 w 1539564"/>
              <a:gd name="connsiteY5" fmla="*/ 1283724 h 1494934"/>
              <a:gd name="connsiteX6" fmla="*/ 769781 w 1539564"/>
              <a:gd name="connsiteY6" fmla="*/ 1494936 h 1494934"/>
              <a:gd name="connsiteX7" fmla="*/ 233526 w 1539564"/>
              <a:gd name="connsiteY7" fmla="*/ 1283723 h 1494934"/>
              <a:gd name="connsiteX8" fmla="*/ -1 w 1539564"/>
              <a:gd name="connsiteY8" fmla="*/ 747468 h 1494934"/>
              <a:gd name="connsiteX9" fmla="*/ 0 w 1539564"/>
              <a:gd name="connsiteY9" fmla="*/ 747467 h 149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9564" h="1494934">
                <a:moveTo>
                  <a:pt x="0" y="747467"/>
                </a:moveTo>
                <a:cubicBezTo>
                  <a:pt x="0" y="545414"/>
                  <a:pt x="84242" y="351969"/>
                  <a:pt x="233528" y="211213"/>
                </a:cubicBezTo>
                <a:cubicBezTo>
                  <a:pt x="377185" y="75764"/>
                  <a:pt x="569544" y="1"/>
                  <a:pt x="769783" y="1"/>
                </a:cubicBezTo>
                <a:cubicBezTo>
                  <a:pt x="970022" y="1"/>
                  <a:pt x="1162380" y="75765"/>
                  <a:pt x="1306037" y="211214"/>
                </a:cubicBezTo>
                <a:cubicBezTo>
                  <a:pt x="1455323" y="351970"/>
                  <a:pt x="1539564" y="545416"/>
                  <a:pt x="1539564" y="747469"/>
                </a:cubicBezTo>
                <a:cubicBezTo>
                  <a:pt x="1539564" y="949522"/>
                  <a:pt x="1455322" y="1142967"/>
                  <a:pt x="1306036" y="1283724"/>
                </a:cubicBezTo>
                <a:cubicBezTo>
                  <a:pt x="1162379" y="1419173"/>
                  <a:pt x="970020" y="1494936"/>
                  <a:pt x="769781" y="1494936"/>
                </a:cubicBezTo>
                <a:cubicBezTo>
                  <a:pt x="569542" y="1494936"/>
                  <a:pt x="377184" y="1419172"/>
                  <a:pt x="233526" y="1283723"/>
                </a:cubicBezTo>
                <a:cubicBezTo>
                  <a:pt x="84240" y="1142967"/>
                  <a:pt x="-1" y="949521"/>
                  <a:pt x="-1" y="747468"/>
                </a:cubicBezTo>
                <a:lnTo>
                  <a:pt x="0" y="74746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4354" tIns="227818" rIns="234354" bIns="227818" numCol="1" spcCol="1270" anchor="ctr" anchorCtr="0">
            <a:noAutofit/>
          </a:bodyPr>
          <a:lstStyle/>
          <a:p>
            <a:pPr lvl="0" algn="ctr" defTabSz="311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100" dirty="0"/>
              <a:t>Gewöhnlicher </a:t>
            </a:r>
            <a:r>
              <a:rPr lang="de-CH" sz="1100" dirty="0" err="1"/>
              <a:t>Hautkeim</a:t>
            </a:r>
            <a:r>
              <a:rPr lang="de-CH" sz="1100" dirty="0"/>
              <a:t> aus mindestens zwei separaten Blutabnahmen </a:t>
            </a:r>
            <a:r>
              <a:rPr lang="fr-FR" sz="1100" kern="1200" dirty="0" err="1"/>
              <a:t>Blutkulturen</a:t>
            </a:r>
            <a:endParaRPr lang="fr-CH" sz="1100" kern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Image associée"/>
          <p:cNvPicPr>
            <a:picLocks noChangeAspect="1" noChangeArrowheads="1"/>
          </p:cNvPicPr>
          <p:nvPr/>
        </p:nvPicPr>
        <p:blipFill>
          <a:blip r:embed="rId3"/>
          <a:srcRect l="8961" t="10216" r="9108" b="18273"/>
          <a:stretch>
            <a:fillRect/>
          </a:stretch>
        </p:blipFill>
        <p:spPr bwMode="auto">
          <a:xfrm>
            <a:off x="179512" y="87474"/>
            <a:ext cx="3744416" cy="4914546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5496" y="23760"/>
            <a:ext cx="3923928" cy="509203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ZoneTexte 29"/>
          <p:cNvSpPr txBox="1">
            <a:spLocks noChangeArrowheads="1"/>
          </p:cNvSpPr>
          <p:nvPr/>
        </p:nvSpPr>
        <p:spPr bwMode="auto">
          <a:xfrm>
            <a:off x="1331646" y="4497496"/>
            <a:ext cx="14260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sz="18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 Light" pitchFamily="34" charset="0"/>
                <a:cs typeface="Arial" pitchFamily="34" charset="0"/>
              </a:rPr>
              <a:t>Hierarchie</a:t>
            </a:r>
            <a:endParaRPr kumimoji="0" lang="de-CH" sz="1800" b="0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23" name="Organigramme : Connecteur page suivante 9"/>
          <p:cNvSpPr>
            <a:spLocks noChangeArrowheads="1"/>
          </p:cNvSpPr>
          <p:nvPr/>
        </p:nvSpPr>
        <p:spPr bwMode="auto">
          <a:xfrm rot="16200000">
            <a:off x="1980462" y="-229631"/>
            <a:ext cx="432049" cy="1426301"/>
          </a:xfrm>
          <a:prstGeom prst="flowChartOffpageConnector">
            <a:avLst/>
          </a:prstGeom>
          <a:solidFill>
            <a:schemeClr val="bg1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 Light" pitchFamily="34" charset="0"/>
                <a:cs typeface="Arial" pitchFamily="34" charset="0"/>
              </a:rPr>
              <a:t>Blutkultur</a:t>
            </a:r>
          </a:p>
        </p:txBody>
      </p:sp>
      <p:sp>
        <p:nvSpPr>
          <p:cNvPr id="24" name="Organigramme : Connecteur page suivante 10"/>
          <p:cNvSpPr>
            <a:spLocks noChangeArrowheads="1"/>
          </p:cNvSpPr>
          <p:nvPr/>
        </p:nvSpPr>
        <p:spPr bwMode="auto">
          <a:xfrm rot="16200000">
            <a:off x="1852846" y="820164"/>
            <a:ext cx="678264" cy="1426101"/>
          </a:xfrm>
          <a:prstGeom prst="flowChartOffpageConnector">
            <a:avLst/>
          </a:prstGeom>
          <a:solidFill>
            <a:schemeClr val="bg1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itchFamily="34" charset="0"/>
                <a:cs typeface="Arial" pitchFamily="34" charset="0"/>
              </a:rPr>
              <a:t>Kultur </a:t>
            </a:r>
            <a:r>
              <a:rPr kumimoji="0" lang="de-CH" sz="10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 Light" pitchFamily="34" charset="0"/>
                <a:cs typeface="Arial" pitchFamily="34" charset="0"/>
              </a:rPr>
              <a:t>Katheterspitze</a:t>
            </a:r>
            <a:r>
              <a:rPr kumimoji="0" lang="de-CH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itchFamily="34" charset="0"/>
                <a:cs typeface="Arial" pitchFamily="34" charset="0"/>
              </a:rPr>
              <a:t> oder DTTP</a:t>
            </a:r>
          </a:p>
        </p:txBody>
      </p:sp>
      <p:sp>
        <p:nvSpPr>
          <p:cNvPr id="25" name="Organigramme : Connecteur page suivante 11"/>
          <p:cNvSpPr>
            <a:spLocks noChangeArrowheads="1"/>
          </p:cNvSpPr>
          <p:nvPr/>
        </p:nvSpPr>
        <p:spPr bwMode="auto">
          <a:xfrm rot="16200000">
            <a:off x="1852846" y="1873364"/>
            <a:ext cx="678264" cy="1426101"/>
          </a:xfrm>
          <a:prstGeom prst="flowChartOffpageConnector">
            <a:avLst/>
          </a:prstGeom>
          <a:solidFill>
            <a:schemeClr val="bg1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 Light" pitchFamily="34" charset="0"/>
                <a:cs typeface="Arial" pitchFamily="34" charset="0"/>
              </a:rPr>
              <a:t>Klinische Kriterien</a:t>
            </a:r>
          </a:p>
        </p:txBody>
      </p:sp>
      <p:sp>
        <p:nvSpPr>
          <p:cNvPr id="26" name="Organigramme : Connecteur page suivante 13"/>
          <p:cNvSpPr>
            <a:spLocks noChangeArrowheads="1"/>
          </p:cNvSpPr>
          <p:nvPr/>
        </p:nvSpPr>
        <p:spPr bwMode="auto">
          <a:xfrm rot="16200000">
            <a:off x="1852846" y="2926564"/>
            <a:ext cx="678264" cy="1426101"/>
          </a:xfrm>
          <a:prstGeom prst="flowChartOffpageConnector">
            <a:avLst/>
          </a:prstGeom>
          <a:solidFill>
            <a:schemeClr val="bg1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vert="vert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 Light" pitchFamily="34" charset="0"/>
                <a:cs typeface="Arial" pitchFamily="34" charset="0"/>
              </a:rPr>
              <a:t>HAI</a:t>
            </a: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auto">
          <a:xfrm>
            <a:off x="3081420" y="267494"/>
            <a:ext cx="914519" cy="46054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sz="1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 Light" pitchFamily="34" charset="0"/>
                <a:cs typeface="Arial" pitchFamily="34" charset="0"/>
              </a:rPr>
              <a:t>Positiv</a:t>
            </a:r>
            <a:endParaRPr kumimoji="0" lang="de-CH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077017" y="1051968"/>
            <a:ext cx="899738" cy="9437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itchFamily="34" charset="0"/>
                <a:cs typeface="Arial" pitchFamily="34" charset="0"/>
              </a:rPr>
              <a:t>Positiv</a:t>
            </a:r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4060749" y="1051968"/>
            <a:ext cx="899738" cy="9437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 Light" pitchFamily="34" charset="0"/>
                <a:cs typeface="Arial" pitchFamily="34" charset="0"/>
              </a:rPr>
              <a:t>Negativ oder nicht gemacht</a:t>
            </a:r>
            <a:endParaRPr kumimoji="0" lang="de-CH" sz="9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30" name="Rectangle 17"/>
          <p:cNvSpPr>
            <a:spLocks noChangeArrowheads="1"/>
          </p:cNvSpPr>
          <p:nvPr/>
        </p:nvSpPr>
        <p:spPr bwMode="auto">
          <a:xfrm>
            <a:off x="4065049" y="2100766"/>
            <a:ext cx="899738" cy="9715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sz="9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Calibri Light" pitchFamily="34" charset="0"/>
                <a:cs typeface="Arial" pitchFamily="34" charset="0"/>
              </a:rPr>
              <a:t>Besserung der Symptome 48h nach Katheter</a:t>
            </a:r>
            <a:r>
              <a:rPr lang="de-CH" sz="900" dirty="0">
                <a:latin typeface="Calibri Light" pitchFamily="34" charset="0"/>
                <a:cs typeface="Arial" pitchFamily="34" charset="0"/>
              </a:rPr>
              <a:t>-</a:t>
            </a:r>
            <a:r>
              <a:rPr lang="de-CH" sz="900" dirty="0" err="1">
                <a:latin typeface="Calibri Light" pitchFamily="34" charset="0"/>
                <a:cs typeface="Arial" pitchFamily="34" charset="0"/>
              </a:rPr>
              <a:t>entfernung</a:t>
            </a:r>
            <a:endParaRPr kumimoji="0" lang="de-CH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3077017" y="3162567"/>
            <a:ext cx="899738" cy="9716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lang="de-CH" sz="800" dirty="0">
                <a:latin typeface="Calibri Light" pitchFamily="34" charset="0"/>
              </a:rPr>
              <a:t>Mikrobiologisch bestätigte Infektion eines Gefässkatheters</a:t>
            </a:r>
            <a:endParaRPr lang="de-CH" sz="800" b="1" dirty="0">
              <a:latin typeface="Calibri Light" pitchFamily="34" charset="0"/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4065206" y="3162567"/>
            <a:ext cx="899738" cy="9716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lang="de-CH" sz="800" dirty="0">
                <a:latin typeface="Calibri Light" pitchFamily="34" charset="0"/>
              </a:rPr>
              <a:t>Mikrobiologisch bestätigte Sepsis</a:t>
            </a:r>
            <a:endParaRPr kumimoji="0" lang="de-CH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5076056" y="267494"/>
            <a:ext cx="936104" cy="4605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itchFamily="34" charset="0"/>
                <a:cs typeface="Arial" pitchFamily="34" charset="0"/>
              </a:rPr>
              <a:t> Negativ</a:t>
            </a:r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5076062" y="1056266"/>
            <a:ext cx="936105" cy="9394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 Light" pitchFamily="34" charset="0"/>
                <a:cs typeface="Arial" pitchFamily="34" charset="0"/>
              </a:rPr>
              <a:t>Positiv</a:t>
            </a:r>
            <a:endParaRPr kumimoji="0" lang="de-CH" sz="9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7081043" y="1047566"/>
            <a:ext cx="947345" cy="94812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lang="de-CH" sz="900" dirty="0">
                <a:solidFill>
                  <a:schemeClr val="bg1"/>
                </a:solidFill>
                <a:latin typeface="Calibri Light" pitchFamily="34" charset="0"/>
                <a:cs typeface="Arial" pitchFamily="34" charset="0"/>
              </a:rPr>
              <a:t>Negativ oder nicht gemacht</a:t>
            </a:r>
            <a:endParaRPr lang="de-CH" sz="900" b="1" dirty="0">
              <a:solidFill>
                <a:schemeClr val="bg1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5105077" y="2100766"/>
            <a:ext cx="899738" cy="9715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lang="de-CH" sz="900" dirty="0">
                <a:latin typeface="Calibri Light" pitchFamily="34" charset="0"/>
                <a:cs typeface="Arial" pitchFamily="34" charset="0"/>
              </a:rPr>
              <a:t>Besserung der Symptome 48h nach Katheter-</a:t>
            </a:r>
            <a:r>
              <a:rPr lang="de-CH" sz="900" dirty="0" err="1">
                <a:latin typeface="Calibri Light" pitchFamily="34" charset="0"/>
                <a:cs typeface="Arial" pitchFamily="34" charset="0"/>
              </a:rPr>
              <a:t>entfernung</a:t>
            </a:r>
            <a:endParaRPr lang="de-CH" sz="900" dirty="0">
              <a:solidFill>
                <a:schemeClr val="tx1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6097408" y="2100766"/>
            <a:ext cx="899738" cy="9715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lang="de-CH" sz="900" dirty="0">
                <a:latin typeface="Calibri Light" pitchFamily="34" charset="0"/>
              </a:rPr>
              <a:t>Eiter oder Entzündungs-</a:t>
            </a:r>
            <a:r>
              <a:rPr lang="de-CH" sz="900" dirty="0" err="1">
                <a:latin typeface="Calibri Light" pitchFamily="34" charset="0"/>
              </a:rPr>
              <a:t>zeichen</a:t>
            </a:r>
            <a:r>
              <a:rPr lang="de-CH" sz="900" dirty="0">
                <a:latin typeface="Calibri Light" pitchFamily="34" charset="0"/>
              </a:rPr>
              <a:t> an der Einstichstelle </a:t>
            </a:r>
            <a:endParaRPr kumimoji="0" lang="de-CH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7081043" y="2100766"/>
            <a:ext cx="947345" cy="9715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lang="de-CH" sz="900">
                <a:latin typeface="Calibri Light" pitchFamily="34" charset="0"/>
              </a:rPr>
              <a:t>Eiter oder Entzündungs-  zeichen an der Einstichstelle </a:t>
            </a:r>
            <a:endParaRPr lang="de-CH" sz="900">
              <a:solidFill>
                <a:schemeClr val="tx1"/>
              </a:solidFill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44" name="Rectangle 26"/>
          <p:cNvSpPr>
            <a:spLocks noChangeArrowheads="1"/>
          </p:cNvSpPr>
          <p:nvPr/>
        </p:nvSpPr>
        <p:spPr bwMode="auto">
          <a:xfrm>
            <a:off x="5118076" y="3153965"/>
            <a:ext cx="899738" cy="9715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CH" sz="800" dirty="0">
                <a:latin typeface="Calibri Light" pitchFamily="34" charset="0"/>
              </a:rPr>
              <a:t>Systemische Infektion eines Gefässkatheters</a:t>
            </a:r>
            <a:endParaRPr lang="de-CH" sz="800" b="1" dirty="0">
              <a:latin typeface="Calibri Light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6097408" y="3162567"/>
            <a:ext cx="899738" cy="9716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de-CH" sz="800" dirty="0">
                <a:latin typeface="Calibri Light" pitchFamily="34" charset="0"/>
              </a:rPr>
              <a:t>Lokale Infektion eines Gefässkatheters </a:t>
            </a:r>
            <a:endParaRPr lang="de-CH" sz="800" b="1" dirty="0">
              <a:latin typeface="Calibri Light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7081043" y="3153965"/>
            <a:ext cx="947345" cy="9715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lang="de-CH" sz="800" dirty="0">
                <a:latin typeface="Calibri Light" pitchFamily="34" charset="0"/>
              </a:rPr>
              <a:t>Arterien- oder Veneninfektion</a:t>
            </a:r>
          </a:p>
        </p:txBody>
      </p:sp>
      <p:sp>
        <p:nvSpPr>
          <p:cNvPr id="47" name="Flèche : droite 30"/>
          <p:cNvSpPr>
            <a:spLocks noChangeArrowheads="1"/>
          </p:cNvSpPr>
          <p:nvPr/>
        </p:nvSpPr>
        <p:spPr bwMode="auto">
          <a:xfrm>
            <a:off x="2626348" y="4515966"/>
            <a:ext cx="5546052" cy="360040"/>
          </a:xfrm>
          <a:prstGeom prst="rightArrow">
            <a:avLst>
              <a:gd name="adj1" fmla="val 50000"/>
              <a:gd name="adj2" fmla="val 49985"/>
            </a:avLst>
          </a:prstGeom>
          <a:solidFill>
            <a:schemeClr val="bg1">
              <a:lumMod val="65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51" name="Rectangle 18"/>
          <p:cNvSpPr>
            <a:spLocks noChangeArrowheads="1"/>
          </p:cNvSpPr>
          <p:nvPr/>
        </p:nvSpPr>
        <p:spPr bwMode="auto">
          <a:xfrm>
            <a:off x="3077018" y="4164529"/>
            <a:ext cx="899738" cy="251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lang="de-CH" sz="900" b="1" dirty="0">
                <a:latin typeface="+mn-lt"/>
              </a:rPr>
              <a:t>(CRI3)</a:t>
            </a:r>
          </a:p>
        </p:txBody>
      </p:sp>
      <p:sp>
        <p:nvSpPr>
          <p:cNvPr id="52" name="Rectangle 19"/>
          <p:cNvSpPr>
            <a:spLocks noChangeArrowheads="1"/>
          </p:cNvSpPr>
          <p:nvPr/>
        </p:nvSpPr>
        <p:spPr bwMode="auto">
          <a:xfrm>
            <a:off x="4065207" y="4164529"/>
            <a:ext cx="899738" cy="251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lang="de-CH" sz="900" b="1" dirty="0">
                <a:latin typeface="+mn-lt"/>
              </a:rPr>
              <a:t>BSI</a:t>
            </a:r>
            <a:r>
              <a:rPr lang="de-CH" sz="900" dirty="0">
                <a:latin typeface="+mn-lt"/>
              </a:rPr>
              <a:t> </a:t>
            </a:r>
            <a:r>
              <a:rPr lang="de-CH" sz="600" dirty="0">
                <a:latin typeface="+mn-lt"/>
              </a:rPr>
              <a:t>(C-CVC; C-CVP)</a:t>
            </a:r>
            <a:endParaRPr kumimoji="0" lang="de-CH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5118077" y="4155926"/>
            <a:ext cx="899738" cy="2515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900" b="1" dirty="0">
                <a:latin typeface="+mn-lt"/>
              </a:rPr>
              <a:t>CRI2</a:t>
            </a: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6097409" y="4164529"/>
            <a:ext cx="899738" cy="251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900" b="1" dirty="0">
                <a:latin typeface="+mn-lt"/>
              </a:rPr>
              <a:t>CRI1</a:t>
            </a: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7081043" y="4155926"/>
            <a:ext cx="947345" cy="2515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ts val="500"/>
              </a:spcBef>
              <a:spcAft>
                <a:spcPts val="500"/>
              </a:spcAft>
            </a:pPr>
            <a:r>
              <a:rPr lang="de-CH" sz="9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CVS-VASC</a:t>
            </a:r>
            <a:endParaRPr kumimoji="0" lang="de-CH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4067945" y="267494"/>
            <a:ext cx="864096" cy="46054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sz="140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 Light" pitchFamily="34" charset="0"/>
                <a:cs typeface="Arial" pitchFamily="34" charset="0"/>
              </a:rPr>
              <a:t>Positiv</a:t>
            </a:r>
            <a:endParaRPr kumimoji="0" lang="de-CH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  <p:sp>
        <p:nvSpPr>
          <p:cNvPr id="42" name="Rectangle 20"/>
          <p:cNvSpPr>
            <a:spLocks noChangeArrowheads="1"/>
          </p:cNvSpPr>
          <p:nvPr/>
        </p:nvSpPr>
        <p:spPr bwMode="auto">
          <a:xfrm>
            <a:off x="6084168" y="267494"/>
            <a:ext cx="936104" cy="4605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itchFamily="34" charset="0"/>
                <a:cs typeface="Arial" pitchFamily="34" charset="0"/>
              </a:rPr>
              <a:t> Negativ</a:t>
            </a: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7092280" y="267494"/>
            <a:ext cx="936104" cy="460542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itchFamily="34" charset="0"/>
                <a:cs typeface="Arial" pitchFamily="34" charset="0"/>
              </a:rPr>
              <a:t> Negativ</a:t>
            </a:r>
          </a:p>
        </p:txBody>
      </p:sp>
      <p:sp>
        <p:nvSpPr>
          <p:cNvPr id="48" name="Rectangle 21"/>
          <p:cNvSpPr>
            <a:spLocks noChangeArrowheads="1"/>
          </p:cNvSpPr>
          <p:nvPr/>
        </p:nvSpPr>
        <p:spPr bwMode="auto">
          <a:xfrm>
            <a:off x="6084169" y="1047858"/>
            <a:ext cx="936104" cy="9394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CH" sz="9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 Light" pitchFamily="34" charset="0"/>
                <a:cs typeface="Arial" pitchFamily="34" charset="0"/>
              </a:rPr>
              <a:t>Positiv</a:t>
            </a:r>
          </a:p>
        </p:txBody>
      </p:sp>
      <p:sp>
        <p:nvSpPr>
          <p:cNvPr id="49" name="Rectangle 17"/>
          <p:cNvSpPr>
            <a:spLocks noChangeArrowheads="1"/>
          </p:cNvSpPr>
          <p:nvPr/>
        </p:nvSpPr>
        <p:spPr bwMode="auto">
          <a:xfrm>
            <a:off x="3079566" y="2100234"/>
            <a:ext cx="916370" cy="97159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de-CH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 Light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4" grpId="0" animBg="1"/>
      <p:bldP spid="45" grpId="0" animBg="1"/>
      <p:bldP spid="46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38" grpId="0" animBg="1"/>
      <p:bldP spid="42" grpId="0" animBg="1"/>
      <p:bldP spid="43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>
            <a:extLst>
              <a:ext uri="{FF2B5EF4-FFF2-40B4-BE49-F238E27FC236}">
                <a16:creationId xmlns:a16="http://schemas.microsoft.com/office/drawing/2014/main" id="{44C1809F-55F9-2DA6-4ECF-12FB2091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12" y="204787"/>
            <a:ext cx="3008313" cy="871538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BC7E8D77-E52B-340C-D735-F67F8150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313" cy="3518297"/>
          </a:xfrm>
        </p:spPr>
        <p:txBody>
          <a:bodyPr/>
          <a:lstStyle/>
          <a:p>
            <a:endParaRPr lang="en-US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EFFD403D-8431-F9CE-1A1C-6DA8EDD8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anchor="ctr">
            <a:normAutofit/>
          </a:bodyPr>
          <a:lstStyle/>
          <a:p>
            <a:pPr lvl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1300" smtClean="0">
                <a:solidFill>
                  <a:srgbClr val="FFFFFF"/>
                </a:solidFill>
              </a:rPr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None/>
              </a:pPr>
              <a:t>4</a:t>
            </a:fld>
            <a:endParaRPr lang="en" sz="1300">
              <a:solidFill>
                <a:srgbClr val="FFFFFF"/>
              </a:solidFill>
            </a:endParaRPr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064EC11-A80E-AA0E-82DC-00AC531E064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5050" y="495551"/>
          <a:ext cx="5111752" cy="3808332"/>
        </p:xfrm>
        <a:graphic>
          <a:graphicData uri="http://schemas.openxmlformats.org/drawingml/2006/table">
            <a:tbl>
              <a:tblPr firstRow="1" bandRow="1">
                <a:noFill/>
                <a:tableStyleId>{8FD4443E-F989-4FC4-A0C8-D5A2AF1F390B}</a:tableStyleId>
              </a:tblPr>
              <a:tblGrid>
                <a:gridCol w="2291102">
                  <a:extLst>
                    <a:ext uri="{9D8B030D-6E8A-4147-A177-3AD203B41FA5}">
                      <a16:colId xmlns:a16="http://schemas.microsoft.com/office/drawing/2014/main" val="635753821"/>
                    </a:ext>
                  </a:extLst>
                </a:gridCol>
                <a:gridCol w="1535086">
                  <a:extLst>
                    <a:ext uri="{9D8B030D-6E8A-4147-A177-3AD203B41FA5}">
                      <a16:colId xmlns:a16="http://schemas.microsoft.com/office/drawing/2014/main" val="3752845433"/>
                    </a:ext>
                  </a:extLst>
                </a:gridCol>
                <a:gridCol w="1285564">
                  <a:extLst>
                    <a:ext uri="{9D8B030D-6E8A-4147-A177-3AD203B41FA5}">
                      <a16:colId xmlns:a16="http://schemas.microsoft.com/office/drawing/2014/main" val="153054085"/>
                    </a:ext>
                  </a:extLst>
                </a:gridCol>
              </a:tblGrid>
              <a:tr h="346212">
                <a:tc>
                  <a:txBody>
                    <a:bodyPr/>
                    <a:lstStyle/>
                    <a:p>
                      <a:endParaRPr lang="fr-CH" sz="1100" b="1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5239" marR="81143" marT="81143" marB="8114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100" b="1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Hospitals, N</a:t>
                      </a:r>
                    </a:p>
                  </a:txBody>
                  <a:tcPr marL="135239" marR="81143" marT="81143" marB="8114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1100" b="1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Patients, N</a:t>
                      </a:r>
                    </a:p>
                  </a:txBody>
                  <a:tcPr marL="135239" marR="81143" marT="81143" marB="81143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5690981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All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108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13916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0978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Small size hospitals (&lt;200 beds)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76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4416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364004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Medium-size hospitals (200-650 beds)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4857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706845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Large size hospitals (&gt;650 beds)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4643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283324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University hospitals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3404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074184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Primary hospitals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53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3633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660379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Secondary hospitals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36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4794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461215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Tertiary hospitals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4934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875595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Specialized hospitals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555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291638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Public hospitals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63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10834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276678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Private</a:t>
                      </a:r>
                      <a:r>
                        <a:rPr lang="fr-CH" sz="800" cap="none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non-for-profit hospitals</a:t>
                      </a:r>
                      <a:endParaRPr lang="fr-CH" sz="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21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1793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349190"/>
                  </a:ext>
                </a:extLst>
              </a:tr>
              <a:tr h="288510">
                <a:tc>
                  <a:txBody>
                    <a:bodyPr/>
                    <a:lstStyle/>
                    <a:p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Private for-profit</a:t>
                      </a:r>
                      <a:r>
                        <a:rPr lang="fr-CH" sz="800" cap="none" spc="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hospitals</a:t>
                      </a:r>
                      <a:endParaRPr lang="fr-CH" sz="8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24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CH" sz="8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1289</a:t>
                      </a:r>
                    </a:p>
                  </a:txBody>
                  <a:tcPr marL="135239" marR="70324" marT="70324" marB="7032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3665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687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/>
          <p:nvPr/>
        </p:nvSpPr>
        <p:spPr>
          <a:xfrm>
            <a:off x="35496" y="51470"/>
            <a:ext cx="1170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b="1" dirty="0">
                <a:solidFill>
                  <a:schemeClr val="tx1"/>
                </a:solidFill>
                <a:latin typeface="Calibri Light" pitchFamily="34" charset="0"/>
              </a:rPr>
              <a:t>COVID-19</a:t>
            </a:r>
          </a:p>
        </p:txBody>
      </p:sp>
      <p:sp>
        <p:nvSpPr>
          <p:cNvPr id="2" name="Rechteck 1"/>
          <p:cNvSpPr/>
          <p:nvPr/>
        </p:nvSpPr>
        <p:spPr>
          <a:xfrm>
            <a:off x="390317" y="537766"/>
            <a:ext cx="831641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b="1" i="1" dirty="0">
                <a:latin typeface="+mn-lt"/>
              </a:rPr>
              <a:t>Community-assoziiertes COVID-19: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+mn-lt"/>
              </a:rPr>
              <a:t>Symptome bei der Aufnahme oder Beginn am Tag 1 oder 2 nach der Aufnahme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latin typeface="+mn-lt"/>
              </a:rPr>
              <a:t>Symptombeginn an den Tagen 3-7 und starker Verdacht auf eine </a:t>
            </a:r>
            <a:r>
              <a:rPr lang="de-CH" dirty="0" err="1">
                <a:latin typeface="+mn-lt"/>
              </a:rPr>
              <a:t>community</a:t>
            </a:r>
            <a:r>
              <a:rPr lang="de-CH" dirty="0">
                <a:latin typeface="+mn-lt"/>
              </a:rPr>
              <a:t>-erworbene Übertragung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>
              <a:latin typeface="+mn-lt"/>
            </a:endParaRPr>
          </a:p>
          <a:p>
            <a:r>
              <a:rPr lang="de-CH" sz="1600" b="1" i="1" dirty="0">
                <a:solidFill>
                  <a:schemeClr val="tx1"/>
                </a:solidFill>
                <a:latin typeface="+mn-lt"/>
              </a:rPr>
              <a:t>COVID-19 - unbestimmte Assoziation: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  <a:latin typeface="+mn-lt"/>
              </a:rPr>
              <a:t>Symptombeginn am Tag 3-7 nach der Aufnahme, mit unzureichenden Informationen über die Infektionsquelle, um einer anderen Kategorie zugeordnet zu werden.</a:t>
            </a:r>
          </a:p>
          <a:p>
            <a:endParaRPr lang="de-CH" sz="1600" dirty="0">
              <a:solidFill>
                <a:schemeClr val="tx1"/>
              </a:solidFill>
              <a:latin typeface="+mn-lt"/>
            </a:endParaRPr>
          </a:p>
          <a:p>
            <a:r>
              <a:rPr lang="de-CH" sz="1600" b="1" i="1" dirty="0">
                <a:solidFill>
                  <a:schemeClr val="tx1"/>
                </a:solidFill>
                <a:latin typeface="+mn-lt"/>
              </a:rPr>
              <a:t>Wahrscheinliches </a:t>
            </a:r>
            <a:r>
              <a:rPr lang="de-CH" sz="1600" b="1" i="1" dirty="0" err="1">
                <a:solidFill>
                  <a:schemeClr val="tx1"/>
                </a:solidFill>
                <a:latin typeface="+mn-lt"/>
              </a:rPr>
              <a:t>healthcare</a:t>
            </a:r>
            <a:r>
              <a:rPr lang="de-CH" sz="1600" b="1" i="1" dirty="0">
                <a:solidFill>
                  <a:schemeClr val="tx1"/>
                </a:solidFill>
                <a:latin typeface="+mn-lt"/>
              </a:rPr>
              <a:t>-assoziiertes COVID-19: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  <a:latin typeface="+mn-lt"/>
              </a:rPr>
              <a:t>Beginn der Symptome am Tag 8-14 nach der Aufnahme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  <a:latin typeface="+mn-lt"/>
              </a:rPr>
              <a:t>Symptombeginn am Tag 3-7 und starker Verdacht auf eine Übertragung im Gesundheitswesen </a:t>
            </a:r>
          </a:p>
          <a:p>
            <a:endParaRPr lang="de-CH" sz="1600" dirty="0">
              <a:solidFill>
                <a:schemeClr val="tx1"/>
              </a:solidFill>
              <a:latin typeface="+mn-lt"/>
            </a:endParaRPr>
          </a:p>
          <a:p>
            <a:r>
              <a:rPr lang="de-CH" sz="1600" b="1" i="1" dirty="0">
                <a:solidFill>
                  <a:schemeClr val="tx1"/>
                </a:solidFill>
                <a:latin typeface="+mn-lt"/>
              </a:rPr>
              <a:t>Definitives </a:t>
            </a:r>
            <a:r>
              <a:rPr lang="de-CH" sz="1600" b="1" i="1" dirty="0" err="1">
                <a:solidFill>
                  <a:schemeClr val="tx1"/>
                </a:solidFill>
                <a:latin typeface="+mn-lt"/>
              </a:rPr>
              <a:t>healthcare</a:t>
            </a:r>
            <a:r>
              <a:rPr lang="de-CH" sz="1600" b="1" i="1" dirty="0">
                <a:solidFill>
                  <a:schemeClr val="tx1"/>
                </a:solidFill>
                <a:latin typeface="+mn-lt"/>
              </a:rPr>
              <a:t>-assoziiertes COVID-19: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>
                <a:solidFill>
                  <a:schemeClr val="tx1"/>
                </a:solidFill>
                <a:latin typeface="+mn-lt"/>
              </a:rPr>
              <a:t>Symptombeginn am Tag &gt;14 nach der Aufnahme COVID-19 ist </a:t>
            </a:r>
            <a:r>
              <a:rPr lang="de-CH" dirty="0" err="1">
                <a:solidFill>
                  <a:schemeClr val="tx1"/>
                </a:solidFill>
                <a:latin typeface="+mn-lt"/>
              </a:rPr>
              <a:t>healthcare</a:t>
            </a:r>
            <a:r>
              <a:rPr lang="de-CH" dirty="0">
                <a:solidFill>
                  <a:schemeClr val="tx1"/>
                </a:solidFill>
                <a:latin typeface="+mn-lt"/>
              </a:rPr>
              <a:t>-assoziiert bei wahrscheinlichem und definitivem COVID-19 gemäss den oben genannten Definitionen. 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4277170"/>
            <a:ext cx="8245424" cy="7386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CH" dirty="0"/>
              <a:t>Bei der Erfassung sind drei Codes zu verwenden: entweder </a:t>
            </a:r>
            <a:r>
              <a:rPr lang="de-CH" b="1" dirty="0">
                <a:solidFill>
                  <a:srgbClr val="0070C0"/>
                </a:solidFill>
              </a:rPr>
              <a:t>PN3</a:t>
            </a:r>
            <a:r>
              <a:rPr lang="de-CH" dirty="0"/>
              <a:t>, wenn es eine Bildgebung gibt (Thorax-</a:t>
            </a:r>
            <a:r>
              <a:rPr lang="de-CH" dirty="0" err="1"/>
              <a:t>Rx</a:t>
            </a:r>
            <a:r>
              <a:rPr lang="de-CH" dirty="0"/>
              <a:t> oder CT-Scan) ODER </a:t>
            </a:r>
            <a:r>
              <a:rPr lang="de-CH" b="1" dirty="0">
                <a:solidFill>
                  <a:srgbClr val="0070C0"/>
                </a:solidFill>
              </a:rPr>
              <a:t>LRI-PNEU</a:t>
            </a:r>
            <a:r>
              <a:rPr lang="de-CH" dirty="0"/>
              <a:t>, wenn es keine Bildgebung gibt ODER </a:t>
            </a:r>
            <a:r>
              <a:rPr lang="de-CH" b="1" dirty="0">
                <a:solidFill>
                  <a:srgbClr val="0070C0"/>
                </a:solidFill>
              </a:rPr>
              <a:t>EENT-UR</a:t>
            </a:r>
            <a:r>
              <a:rPr lang="de-CH" dirty="0"/>
              <a:t> bei Infektion der oberen Atemwege. In jedem Fall muss SARS-CoV-2 erwähnt werden (VIRSAR). </a:t>
            </a:r>
          </a:p>
        </p:txBody>
      </p:sp>
    </p:spTree>
    <p:extLst>
      <p:ext uri="{BB962C8B-B14F-4D97-AF65-F5344CB8AC3E}">
        <p14:creationId xmlns:p14="http://schemas.microsoft.com/office/powerpoint/2010/main" val="15602180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/>
          <p:nvPr/>
        </p:nvSpPr>
        <p:spPr>
          <a:xfrm>
            <a:off x="35496" y="51470"/>
            <a:ext cx="1170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b="1" dirty="0">
                <a:solidFill>
                  <a:schemeClr val="tx1"/>
                </a:solidFill>
                <a:latin typeface="Calibri Light" pitchFamily="34" charset="0"/>
              </a:rPr>
              <a:t>COVID-19</a:t>
            </a:r>
          </a:p>
        </p:txBody>
      </p:sp>
      <p:sp>
        <p:nvSpPr>
          <p:cNvPr id="2" name="Rechteck 1"/>
          <p:cNvSpPr/>
          <p:nvPr/>
        </p:nvSpPr>
        <p:spPr>
          <a:xfrm>
            <a:off x="107504" y="451580"/>
            <a:ext cx="2916325" cy="4293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de-CH" sz="1800" i="1" dirty="0">
                <a:solidFill>
                  <a:srgbClr val="4F6228"/>
                </a:solidFill>
                <a:latin typeface="+mn-lt"/>
              </a:rPr>
              <a:t>LRI-PNEU: Virale oder atypische Pneumonie ohne radiologische Dokumentation</a:t>
            </a:r>
          </a:p>
          <a:p>
            <a:endParaRPr lang="de-CH" sz="1200" dirty="0">
              <a:latin typeface="+mn-lt"/>
            </a:endParaRPr>
          </a:p>
          <a:p>
            <a:r>
              <a:rPr lang="de-CH" sz="1200" dirty="0">
                <a:latin typeface="+mn-lt"/>
              </a:rPr>
              <a:t>Der Patient präsentiert sich mit verschlechtertem Sauerstoffaustausch (verringerte Sättigung), und hat mindestens zwei der folgenden Anzeichen oder Symptome: </a:t>
            </a:r>
          </a:p>
          <a:p>
            <a:r>
              <a:rPr lang="de-CH" sz="1200" dirty="0">
                <a:latin typeface="+mn-lt"/>
              </a:rPr>
              <a:t>Fieber (&gt;38°C), Husten, neu aufgetretene oder vermehrte Atemwegssekrete, Rasselgeräusche, Tachypnoe, Dyspnoe* </a:t>
            </a:r>
          </a:p>
          <a:p>
            <a:endParaRPr lang="de-CH" sz="1200" dirty="0">
              <a:latin typeface="+mn-lt"/>
            </a:endParaRPr>
          </a:p>
          <a:p>
            <a:r>
              <a:rPr lang="de-CH" sz="1200" dirty="0">
                <a:latin typeface="+mn-lt"/>
              </a:rPr>
              <a:t>UND EINES der folgenden Kriterien:*</a:t>
            </a:r>
            <a:endParaRPr lang="de-CH" sz="2000" i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>
                <a:latin typeface="+mn-lt"/>
              </a:rPr>
              <a:t>Kultureller Nachweis von Erregern aus Trachealsekret oder </a:t>
            </a:r>
            <a:r>
              <a:rPr lang="de-CH" sz="1200" dirty="0" err="1">
                <a:latin typeface="+mn-lt"/>
              </a:rPr>
              <a:t>broncho</a:t>
            </a:r>
            <a:r>
              <a:rPr lang="de-CH" sz="1200" dirty="0">
                <a:latin typeface="+mn-lt"/>
              </a:rPr>
              <a:t>-alveolärer </a:t>
            </a:r>
            <a:r>
              <a:rPr lang="de-CH" sz="1200" dirty="0" err="1">
                <a:latin typeface="+mn-lt"/>
              </a:rPr>
              <a:t>Lavage</a:t>
            </a:r>
            <a:endParaRPr lang="de-CH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sz="1200" dirty="0">
                <a:latin typeface="+mn-lt"/>
              </a:rPr>
              <a:t>Positiver Antigen-Nachweis in oder PCR-Test von Atemwegssekreten</a:t>
            </a:r>
          </a:p>
          <a:p>
            <a:r>
              <a:rPr lang="de-CH" sz="900" dirty="0">
                <a:latin typeface="+mn-lt"/>
              </a:rPr>
              <a:t>*Neugeborene, Sauglinge: Interkostale Einziehungen, exspiratorisches Stöhnen, Nasenflügeln</a:t>
            </a:r>
          </a:p>
          <a:p>
            <a:endParaRPr lang="de-CH" sz="900" dirty="0">
              <a:latin typeface="+mn-lt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059832" y="451580"/>
            <a:ext cx="2952328" cy="42780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CH" sz="2000" i="1" dirty="0">
                <a:solidFill>
                  <a:srgbClr val="4F6228"/>
                </a:solidFill>
              </a:rPr>
              <a:t>PN3</a:t>
            </a:r>
          </a:p>
        </p:txBody>
      </p:sp>
      <p:sp>
        <p:nvSpPr>
          <p:cNvPr id="19" name="ZoneTexte 8"/>
          <p:cNvSpPr txBox="1"/>
          <p:nvPr/>
        </p:nvSpPr>
        <p:spPr>
          <a:xfrm>
            <a:off x="3167844" y="843558"/>
            <a:ext cx="2736304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900" dirty="0">
                <a:latin typeface="Calibri Light" pitchFamily="34" charset="0"/>
              </a:rPr>
              <a:t>Zweifacher Nachweis von Zeichen einer Pneumonie bei Röntgenuntersuchungen des Thorax bei Patienten mit pulmonaler oder kardialer Grundkrankheit (Bei Patienten ohne pulmonale oder kardiale Grundkrankheit reicht ein aussagekräftiger Röntgen-Thorax Befund mit Zeichen einer Pneumonie) </a:t>
            </a:r>
          </a:p>
        </p:txBody>
      </p:sp>
      <p:sp>
        <p:nvSpPr>
          <p:cNvPr id="20" name="ZoneTexte 9"/>
          <p:cNvSpPr txBox="1"/>
          <p:nvPr/>
        </p:nvSpPr>
        <p:spPr>
          <a:xfrm>
            <a:off x="3167844" y="1859658"/>
            <a:ext cx="2736304" cy="16158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900" dirty="0">
                <a:latin typeface="Calibri Light" pitchFamily="34" charset="0"/>
              </a:rPr>
              <a:t>Fieber &gt; 38 °C ohne andere Ursache, </a:t>
            </a:r>
            <a:r>
              <a:rPr lang="de-CH" sz="900" dirty="0" err="1">
                <a:latin typeface="Calibri Light" pitchFamily="34" charset="0"/>
              </a:rPr>
              <a:t>Leukopenie</a:t>
            </a:r>
            <a:r>
              <a:rPr lang="de-CH" sz="900" dirty="0">
                <a:latin typeface="Calibri Light" pitchFamily="34" charset="0"/>
              </a:rPr>
              <a:t> (&lt;4000/mm3) oder Leukozytose (≥ 12000/mm3)</a:t>
            </a:r>
          </a:p>
          <a:p>
            <a:pPr lvl="1"/>
            <a:r>
              <a:rPr lang="de-CH" sz="900" b="1" dirty="0">
                <a:latin typeface="Calibri Light" pitchFamily="34" charset="0"/>
              </a:rPr>
              <a:t>UND</a:t>
            </a:r>
            <a:r>
              <a:rPr lang="de-CH" sz="900" dirty="0">
                <a:latin typeface="Calibri Light" pitchFamily="34" charset="0"/>
              </a:rPr>
              <a:t> mindestens eines der folgenden: (oder mindestens zwei für PN 4 und PN 5) </a:t>
            </a:r>
          </a:p>
          <a:p>
            <a:pPr marL="90488" lvl="1" indent="-90488">
              <a:buFont typeface="Arial" pitchFamily="34" charset="0"/>
              <a:buChar char="•"/>
            </a:pPr>
            <a:r>
              <a:rPr lang="de-CH" sz="900" dirty="0">
                <a:latin typeface="Calibri Light" pitchFamily="34" charset="0"/>
              </a:rPr>
              <a:t>Neues Auftreten von eitrigem Sputum oder Veränderung des Sputums (Farbe, Konsistenz, Geruch)</a:t>
            </a:r>
          </a:p>
          <a:p>
            <a:pPr marL="90488" lvl="1" indent="-90488">
              <a:buFont typeface="Arial" pitchFamily="34" charset="0"/>
              <a:buChar char="•"/>
            </a:pPr>
            <a:r>
              <a:rPr lang="de-CH" sz="900" dirty="0">
                <a:latin typeface="Calibri Light" pitchFamily="34" charset="0"/>
              </a:rPr>
              <a:t>Husten oder Dyspnoe oder Tachypnoe</a:t>
            </a:r>
          </a:p>
          <a:p>
            <a:pPr marL="90488" lvl="1" indent="-90488">
              <a:buFont typeface="Arial" pitchFamily="34" charset="0"/>
              <a:buChar char="•"/>
            </a:pPr>
            <a:r>
              <a:rPr lang="de-CH" sz="900" dirty="0">
                <a:latin typeface="Calibri Light" pitchFamily="34" charset="0"/>
              </a:rPr>
              <a:t>Rasselgeräusche oder bronchiales Atemgeräusch</a:t>
            </a:r>
          </a:p>
          <a:p>
            <a:pPr marL="90488" lvl="1" indent="-90488">
              <a:buFont typeface="Arial" pitchFamily="34" charset="0"/>
              <a:buChar char="•"/>
            </a:pPr>
            <a:r>
              <a:rPr lang="de-CH" sz="900" dirty="0">
                <a:latin typeface="Calibri Light" pitchFamily="34" charset="0"/>
              </a:rPr>
              <a:t>Verschlechterung des Gasaustausches (z. B. erhöhter O2-bedarf, neue Beatmungsnotwendigkeit)</a:t>
            </a:r>
          </a:p>
        </p:txBody>
      </p:sp>
      <p:sp>
        <p:nvSpPr>
          <p:cNvPr id="21" name="ZoneTexte 13"/>
          <p:cNvSpPr txBox="1"/>
          <p:nvPr/>
        </p:nvSpPr>
        <p:spPr>
          <a:xfrm>
            <a:off x="3167844" y="3552429"/>
            <a:ext cx="2736304" cy="7848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88900" indent="-88900"/>
            <a:r>
              <a:rPr lang="de-CH" sz="900" dirty="0">
                <a:latin typeface="Calibri Light" pitchFamily="34" charset="0"/>
              </a:rPr>
              <a:t>Andere mikrobiologische Diagnostik (</a:t>
            </a:r>
            <a:r>
              <a:rPr lang="de-CH" sz="900" b="1" dirty="0">
                <a:latin typeface="Calibri Light" pitchFamily="34" charset="0"/>
              </a:rPr>
              <a:t>PN 3</a:t>
            </a:r>
            <a:r>
              <a:rPr lang="de-CH" sz="900" dirty="0">
                <a:latin typeface="Calibri Light" pitchFamily="34" charset="0"/>
              </a:rPr>
              <a:t>)</a:t>
            </a:r>
          </a:p>
          <a:p>
            <a:pPr marL="88900" lvl="1" indent="-88900">
              <a:buFont typeface="Arial" pitchFamily="34" charset="0"/>
              <a:buChar char="•"/>
            </a:pPr>
            <a:r>
              <a:rPr lang="de-CH" sz="900" dirty="0">
                <a:latin typeface="Calibri Light" pitchFamily="34" charset="0"/>
              </a:rPr>
              <a:t>Nachweis eines viralen oder anderen bestimmten Erregers (Nachweis von viralen Antigen oder Antikörper aus Atemwegsekret (z.B. PCR), Nachweis einer </a:t>
            </a:r>
            <a:r>
              <a:rPr lang="de-CH" sz="900" dirty="0" err="1">
                <a:latin typeface="Calibri Light" pitchFamily="34" charset="0"/>
              </a:rPr>
              <a:t>Serokonversion</a:t>
            </a:r>
            <a:r>
              <a:rPr lang="de-CH" sz="900" dirty="0">
                <a:latin typeface="Calibri Light" pitchFamily="34" charset="0"/>
              </a:rPr>
              <a:t>)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486662" y="4506535"/>
            <a:ext cx="1074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dirty="0"/>
              <a:t>ODER</a:t>
            </a:r>
          </a:p>
        </p:txBody>
      </p:sp>
      <p:sp>
        <p:nvSpPr>
          <p:cNvPr id="9" name="Rechteck 8"/>
          <p:cNvSpPr/>
          <p:nvPr/>
        </p:nvSpPr>
        <p:spPr>
          <a:xfrm>
            <a:off x="6084168" y="451579"/>
            <a:ext cx="2916325" cy="43088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CH" sz="1800" i="1" dirty="0">
                <a:solidFill>
                  <a:srgbClr val="4F6228"/>
                </a:solidFill>
                <a:latin typeface="+mn-lt"/>
              </a:rPr>
              <a:t>EENT-UR: Infektion der oberen Atemwege</a:t>
            </a:r>
          </a:p>
          <a:p>
            <a:endParaRPr lang="de-CH" sz="1000" dirty="0">
              <a:latin typeface="+mn-lt"/>
            </a:endParaRPr>
          </a:p>
          <a:p>
            <a:r>
              <a:rPr lang="de-CH" sz="1200" dirty="0">
                <a:latin typeface="+mn-lt"/>
              </a:rPr>
              <a:t>Zwei der folgenden Anzeichen ohne andere erkennbare Ursache: Fieber (&gt; 38 °C), Rötung des Pharynx, Halsschmerzen, Husten, Heiserkeit, eitriges Exsudat im Rachenraum </a:t>
            </a:r>
            <a:endParaRPr lang="de-CH" sz="1200" b="1" dirty="0">
              <a:latin typeface="+mn-lt"/>
            </a:endParaRPr>
          </a:p>
          <a:p>
            <a:endParaRPr lang="de-CH" sz="1200" b="1" dirty="0">
              <a:latin typeface="+mn-lt"/>
            </a:endParaRPr>
          </a:p>
          <a:p>
            <a:r>
              <a:rPr lang="de-CH" sz="1200" b="1" dirty="0">
                <a:latin typeface="+mn-lt"/>
              </a:rPr>
              <a:t>Und </a:t>
            </a:r>
            <a:r>
              <a:rPr lang="de-CH" sz="1200" dirty="0">
                <a:latin typeface="+mn-lt"/>
              </a:rPr>
              <a:t>mindestens eines der folgenden Kriterien: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de-CH" sz="1200" dirty="0">
                <a:latin typeface="+mn-lt"/>
              </a:rPr>
              <a:t>Kultureller Nachweis von Erregern aus der betreffenden Region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de-CH" sz="1200" dirty="0">
                <a:latin typeface="+mn-lt"/>
              </a:rPr>
              <a:t>Kultureller Nachweis von Erregern im Blut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de-CH" sz="1200" dirty="0">
                <a:latin typeface="+mn-lt"/>
              </a:rPr>
              <a:t>Antigen-Nachweis im Blut oder Atemwegsekret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de-CH" sz="1200" dirty="0">
                <a:latin typeface="+mn-lt"/>
              </a:rPr>
              <a:t>Diagnostischer </a:t>
            </a:r>
            <a:r>
              <a:rPr lang="de-CH" sz="1200" dirty="0" err="1">
                <a:latin typeface="+mn-lt"/>
              </a:rPr>
              <a:t>Einzelantikorper</a:t>
            </a:r>
            <a:r>
              <a:rPr lang="de-CH" sz="1200" dirty="0">
                <a:latin typeface="+mn-lt"/>
              </a:rPr>
              <a:t>-Titer (</a:t>
            </a:r>
            <a:r>
              <a:rPr lang="de-CH" sz="1200" dirty="0" err="1">
                <a:latin typeface="+mn-lt"/>
              </a:rPr>
              <a:t>IgM</a:t>
            </a:r>
            <a:r>
              <a:rPr lang="de-CH" sz="1200" dirty="0">
                <a:latin typeface="+mn-lt"/>
              </a:rPr>
              <a:t>) oder vierfacher </a:t>
            </a:r>
            <a:r>
              <a:rPr lang="de-CH" sz="1200" dirty="0" err="1">
                <a:latin typeface="+mn-lt"/>
              </a:rPr>
              <a:t>Titeranstieg</a:t>
            </a:r>
            <a:r>
              <a:rPr lang="de-CH" sz="1200" dirty="0">
                <a:latin typeface="+mn-lt"/>
              </a:rPr>
              <a:t> (</a:t>
            </a:r>
            <a:r>
              <a:rPr lang="de-CH" sz="1200" dirty="0" err="1">
                <a:latin typeface="+mn-lt"/>
              </a:rPr>
              <a:t>IgG</a:t>
            </a:r>
            <a:r>
              <a:rPr lang="de-CH" sz="1200" dirty="0">
                <a:latin typeface="+mn-lt"/>
              </a:rPr>
              <a:t>) in wiederholten Serumproben für den betreffenden Krankheitserreger</a:t>
            </a:r>
          </a:p>
          <a:p>
            <a:pPr marL="171450" indent="-171450">
              <a:buFont typeface="Calibri" panose="020F0502020204030204" pitchFamily="34" charset="0"/>
              <a:buChar char="-"/>
            </a:pPr>
            <a:r>
              <a:rPr lang="de-CH" sz="1200" dirty="0">
                <a:latin typeface="+mn-lt"/>
              </a:rPr>
              <a:t>Diagnose des Arztes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510998" y="4506535"/>
            <a:ext cx="1074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400" dirty="0"/>
              <a:t>ODER</a:t>
            </a:r>
          </a:p>
        </p:txBody>
      </p:sp>
    </p:spTree>
    <p:extLst>
      <p:ext uri="{BB962C8B-B14F-4D97-AF65-F5344CB8AC3E}">
        <p14:creationId xmlns:p14="http://schemas.microsoft.com/office/powerpoint/2010/main" val="32831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99">
            <a:extLst>
              <a:ext uri="{FF2B5EF4-FFF2-40B4-BE49-F238E27FC236}">
                <a16:creationId xmlns:a16="http://schemas.microsoft.com/office/drawing/2014/main" id="{2968B256-87FA-8743-8BB8-3893BF87D5FE}"/>
              </a:ext>
            </a:extLst>
          </p:cNvPr>
          <p:cNvSpPr txBox="1">
            <a:spLocks/>
          </p:cNvSpPr>
          <p:nvPr/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endParaRPr lang="en-US" sz="2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lvl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" sz="2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Fälle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5F05A8F-F24D-4F61-8C92-D64EA46B4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08159"/>
            <a:ext cx="8229600" cy="1378456"/>
          </a:xfrm>
          <a:prstGeom prst="rect">
            <a:avLst/>
          </a:prstGeom>
          <a:noFill/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6559ACD-7F30-C763-DE0B-9F836C4D4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pPr lvl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42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7662628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CC66"/>
          </a:solidFill>
        </p:spPr>
        <p:txBody>
          <a:bodyPr>
            <a:normAutofit/>
          </a:bodyPr>
          <a:lstStyle/>
          <a:p>
            <a:r>
              <a:rPr lang="de-CH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7800" lvl="0" indent="-177800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21.04.2022: Ein </a:t>
            </a: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83-jähriger Patient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mit bekannter COPD Grad II stellt sich auf dem Notfall vor wegen Fieber (38°C), Dyspnoe, Husten und grünlichem Auswurf seit 2 Tagen</a:t>
            </a:r>
          </a:p>
          <a:p>
            <a:pPr marL="177800" lvl="0" indent="-177800"/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Status:</a:t>
            </a:r>
          </a:p>
          <a:p>
            <a:pPr marL="577850" lvl="1" indent="-177800"/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Hämodynamisch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stabil</a:t>
            </a:r>
          </a:p>
          <a:p>
            <a:pPr marL="577850" lvl="1" indent="-177800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Fieber (38.5°C)</a:t>
            </a:r>
          </a:p>
          <a:p>
            <a:pPr marL="577850" lvl="1" indent="-177800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Pulmonal: bilaterale Rasselgeräusche, SaO2 88%</a:t>
            </a:r>
          </a:p>
          <a:p>
            <a:pPr marL="177800" indent="-177800"/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Labor: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Leukozyten 16.3 G/L, CRP 198 mg/L</a:t>
            </a:r>
          </a:p>
          <a:p>
            <a:pPr marL="177800" indent="-177800"/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Radio-Thorax: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Transparenzminderung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mit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Aerobronchogramm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links-basal</a:t>
            </a:r>
          </a:p>
          <a:p>
            <a:pPr marL="177800" indent="-177800"/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Anamnese: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St.n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. Totalprothese rechts bei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Coxarthrose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am 2.9.2016 (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Hospitalisation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bis 8.10.2016)</a:t>
            </a:r>
          </a:p>
          <a:p>
            <a:pPr marL="177800" indent="-177800"/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Diagnose: Pneumonie basal links</a:t>
            </a:r>
          </a:p>
          <a:p>
            <a:pPr marL="177800" indent="-177800"/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Therapie: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Co-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Amoxicillin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3 x 2.2 g/Tag iv via ZVK; O2 3 L/min.</a:t>
            </a:r>
          </a:p>
          <a:p>
            <a:pPr marL="177800" indent="-177800"/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Hospitalisation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in der Abteilung für Innere Medizin </a:t>
            </a:r>
          </a:p>
          <a:p>
            <a:pPr marL="177800" indent="-177800"/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Verlauf:</a:t>
            </a:r>
          </a:p>
          <a:p>
            <a:pPr marL="577850" lvl="1" indent="-177800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Mikrobiologie der Expektoration: positiv für H. influenzae (+++)</a:t>
            </a:r>
          </a:p>
          <a:p>
            <a:pPr marL="577850" lvl="1" indent="-177800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Klinische Besserung unter Therapie; am Tag der Prävalenzerhebung am 25.04.2022 noch 2 L/min. O2</a:t>
            </a:r>
          </a:p>
          <a:p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2"/>
          <p:cNvSpPr>
            <a:spLocks noChangeArrowheads="1"/>
          </p:cNvSpPr>
          <p:nvPr/>
        </p:nvSpPr>
        <p:spPr bwMode="auto">
          <a:xfrm>
            <a:off x="251520" y="483518"/>
            <a:ext cx="3240360" cy="4193456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Spital-ID</a:t>
            </a:r>
            <a:r>
              <a:rPr lang="de-CH" altLang="en-US" sz="700" dirty="0"/>
              <a:t> [__________]  </a:t>
            </a:r>
            <a:r>
              <a:rPr lang="de-CH" altLang="en-US" sz="700" b="1" dirty="0"/>
              <a:t>Stations-ID</a:t>
            </a:r>
            <a:r>
              <a:rPr lang="de-CH" altLang="en-US" sz="700" dirty="0"/>
              <a:t> [__________]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Erhebungsdatum:   ___  / ___  /  </a:t>
            </a:r>
            <a:r>
              <a:rPr lang="de-CH" altLang="en-US" sz="700" dirty="0"/>
              <a:t>20</a:t>
            </a:r>
            <a:r>
              <a:rPr lang="de-CH" altLang="en-US" sz="700" b="1" dirty="0"/>
              <a:t>___ </a:t>
            </a:r>
            <a:r>
              <a:rPr lang="de-CH" altLang="en-US" sz="700" dirty="0"/>
              <a:t>(</a:t>
            </a:r>
            <a:r>
              <a:rPr lang="de-CH" altLang="en-US" sz="700" i="1" dirty="0" err="1"/>
              <a:t>tt</a:t>
            </a:r>
            <a:r>
              <a:rPr lang="de-CH" altLang="en-US" sz="700" i="1" dirty="0"/>
              <a:t>/mm/</a:t>
            </a:r>
            <a:r>
              <a:rPr lang="de-CH" altLang="en-US" sz="700" i="1" dirty="0" err="1"/>
              <a:t>yyyy</a:t>
            </a:r>
            <a:r>
              <a:rPr lang="de-CH" altLang="en-US" sz="7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Patienten-ID  </a:t>
            </a:r>
            <a:r>
              <a:rPr lang="de-CH" altLang="en-US" sz="700" dirty="0"/>
              <a:t>[_________________________________]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Alter </a:t>
            </a:r>
            <a:r>
              <a:rPr lang="de-CH" altLang="en-US" sz="700" dirty="0"/>
              <a:t>in Jahren: [____] Jahre;   Alter &lt; 2 Jahre: [_____] Monate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de-CH" altLang="en-US" sz="700" b="1" dirty="0"/>
              <a:t>Geschlecht: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M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 W</a:t>
            </a:r>
            <a:endParaRPr lang="de-CH" altLang="en-US" sz="7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Datum der Spitalaufnahme:  ___  / ___  /  _____</a:t>
            </a:r>
            <a:endParaRPr lang="de-CH" altLang="en-US" sz="700" dirty="0"/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de-CH" altLang="en-US" sz="700" b="1" dirty="0"/>
              <a:t>Fachrichtung des Patienten</a:t>
            </a:r>
            <a:r>
              <a:rPr lang="de-CH" altLang="en-US" sz="700" dirty="0"/>
              <a:t> [__________]	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Operativer Eingriff seit Spitalaufnahme:  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Nein </a:t>
            </a:r>
            <a:r>
              <a:rPr lang="de-CH" altLang="en-US" sz="700" dirty="0"/>
              <a:t>	</a:t>
            </a:r>
            <a:r>
              <a:rPr lang="de-CH" altLang="en-US" sz="1000" dirty="0">
                <a:sym typeface="Wingdings" pitchFamily="2" charset="2"/>
              </a:rPr>
              <a:t> </a:t>
            </a:r>
            <a:r>
              <a:rPr lang="de-CH" altLang="en-US" sz="700" dirty="0">
                <a:sym typeface="Wingdings" pitchFamily="2" charset="2"/>
              </a:rPr>
              <a:t> Minimal invasiver Eingriff /Non-NHSN 	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Unklar</a:t>
            </a:r>
            <a:endParaRPr lang="de-CH" altLang="en-US" sz="700" dirty="0"/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NHSN-Eingriff →</a:t>
            </a:r>
            <a:r>
              <a:rPr lang="de-CH" altLang="en-US" sz="700" dirty="0"/>
              <a:t> [__________] 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McCabe score</a:t>
            </a:r>
            <a:r>
              <a:rPr lang="de-CH" altLang="en-US" sz="700" dirty="0"/>
              <a:t>:  	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700" dirty="0"/>
              <a:t>Kein fataler Ausgang  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700" dirty="0"/>
              <a:t>Fataler Ausgang innerhalb von 5 Jahren</a:t>
            </a:r>
          </a:p>
          <a:p>
            <a:pPr marL="171450" indent="-171450" eaLnBrk="1" hangingPunct="1">
              <a:spcBef>
                <a:spcPts val="300"/>
              </a:spcBef>
              <a:buFont typeface="Wingdings" panose="05000000000000000000" pitchFamily="2" charset="2"/>
              <a:buChar char="¨"/>
            </a:pPr>
            <a:r>
              <a:rPr lang="de-CH" altLang="en-US" sz="700" dirty="0"/>
              <a:t>Fataler Ausgang innerhalb von 12 Monaten	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/>
              <a:t> Unklar	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de-CH" altLang="en-US" sz="700" b="1" dirty="0"/>
              <a:t>Impfung gegen COVID-19 : 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de-DE" altLang="en-US" sz="700" dirty="0"/>
              <a:t>O Nein O Teilweise O Vollständig -&gt; zusätzliche Dosen O 1 O ≥2 O Unbekannt</a:t>
            </a:r>
            <a:endParaRPr lang="de-CH" altLang="en-US" sz="7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Neugeborenes, Geburtsgewicht: </a:t>
            </a:r>
            <a:r>
              <a:rPr lang="de-CH" altLang="en-US" sz="700" dirty="0"/>
              <a:t>[______] Gramm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sz="700" b="1" dirty="0">
                <a:effectLst/>
                <a:ea typeface="Calibri" panose="020F0502020204030204" pitchFamily="34" charset="0"/>
              </a:rPr>
              <a:t>Kinder &lt;16 Jahre:</a:t>
            </a:r>
            <a:r>
              <a:rPr lang="de-CH" sz="700" dirty="0">
                <a:effectLst/>
                <a:ea typeface="Calibri" panose="020F0502020204030204" pitchFamily="34" charset="0"/>
              </a:rPr>
              <a:t> Gewicht </a:t>
            </a:r>
            <a:r>
              <a:rPr lang="de-CH" altLang="en-US" sz="700" b="1" dirty="0"/>
              <a:t> </a:t>
            </a:r>
            <a:r>
              <a:rPr lang="de-CH" altLang="en-US" sz="700" dirty="0"/>
              <a:t>[______] </a:t>
            </a:r>
            <a:r>
              <a:rPr lang="de-CH" sz="700" dirty="0">
                <a:effectLst/>
                <a:ea typeface="Calibri" panose="020F0502020204030204" pitchFamily="34" charset="0"/>
              </a:rPr>
              <a:t>Grösse </a:t>
            </a:r>
            <a:r>
              <a:rPr lang="de-CH" altLang="en-US" sz="700" b="1" dirty="0"/>
              <a:t> </a:t>
            </a:r>
            <a:r>
              <a:rPr lang="de-CH" altLang="en-US" sz="700" dirty="0"/>
              <a:t>[______] </a:t>
            </a:r>
            <a:r>
              <a:rPr lang="de-CH" sz="700" dirty="0">
                <a:effectLst/>
                <a:ea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Zentraler Gefässkatheter: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Peripherer Gefässkatheter: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Urinkatheter</a:t>
            </a:r>
            <a:r>
              <a:rPr lang="de-CH" altLang="en-US" sz="700" dirty="0"/>
              <a:t>:    	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Beatmung (intubiert):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dirty="0"/>
              <a:t>Patient erhält </a:t>
            </a:r>
            <a:r>
              <a:rPr lang="de-CH" altLang="en-US" sz="700" b="1" dirty="0"/>
              <a:t>Antibiotika </a:t>
            </a:r>
            <a:r>
              <a:rPr lang="de-CH" altLang="en-US" sz="700" baseline="30000" dirty="0"/>
              <a:t>(1)</a:t>
            </a:r>
            <a:r>
              <a:rPr lang="de-CH" altLang="en-US" sz="700" dirty="0"/>
              <a:t>:    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dirty="0"/>
              <a:t>Aktive </a:t>
            </a:r>
            <a:r>
              <a:rPr lang="de-CH" altLang="en-US" sz="700" b="1" dirty="0" err="1"/>
              <a:t>Healthcare</a:t>
            </a:r>
            <a:r>
              <a:rPr lang="de-CH" altLang="en-US" sz="700" b="1" dirty="0"/>
              <a:t>-assoziierte Infektion</a:t>
            </a:r>
            <a:r>
              <a:rPr lang="de-CH" altLang="en-US" sz="700" baseline="30000" dirty="0"/>
              <a:t>(2)</a:t>
            </a:r>
            <a:r>
              <a:rPr lang="de-CH" altLang="en-US" sz="700" dirty="0"/>
              <a:t>: 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</a:t>
            </a:r>
          </a:p>
        </p:txBody>
      </p:sp>
      <p:sp>
        <p:nvSpPr>
          <p:cNvPr id="14" name="Rectangle 925"/>
          <p:cNvSpPr>
            <a:spLocks noChangeArrowheads="1"/>
          </p:cNvSpPr>
          <p:nvPr/>
        </p:nvSpPr>
        <p:spPr bwMode="auto">
          <a:xfrm>
            <a:off x="251520" y="4671776"/>
            <a:ext cx="3240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en-US" sz="3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en-US" sz="300" dirty="0"/>
              <a:t>(1) Zum Zeitpunkt der Erhebung, Ausnahme chirurgische Antibiotikaprophylaxe 24h vor 08:00 am Erhebungstag – falls ja, Daten zur Antibiotikaverwendung ausfüllen; wenn &gt; 3 Antibiotika verabreicht werden, bitte einen zusätzlichen Bogen anfügen; (2) [Infektionsbeginn ≥ Tag 3 ODER Kriterien zur postoperativen Wundinfektion erfüllt (Operation innerhalb der letzten 30/90 Tage) ODER Entlassung aus Akutkrankenhaus &lt; 48h (und Wiedereintritt) ODER </a:t>
            </a:r>
            <a:r>
              <a:rPr lang="de-CH" altLang="en-US" sz="300" i="1" dirty="0"/>
              <a:t>C. difficile </a:t>
            </a:r>
            <a:r>
              <a:rPr lang="de-CH" altLang="en-US" sz="300" dirty="0"/>
              <a:t>Infektion und Entlassung aus Akutkrankenhaus &lt; 28 Tagen] UND [Kriterien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am Erhebungstag erfüllt ODER Patient am Erhebungstag unter Behandlung für eine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(Kriterien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zuvor erfüllt)] – Falls ja, Daten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ausfüllen; wenn &gt; 2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Infektionen bitte einen zusätzlichen Bogen anfügen.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1520" y="144141"/>
            <a:ext cx="8784976" cy="276999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en-US" sz="1200" b="1" dirty="0">
                <a:solidFill>
                  <a:srgbClr val="339966"/>
                </a:solidFill>
              </a:rPr>
              <a:t>Formular P – Patientendaten</a:t>
            </a:r>
          </a:p>
        </p:txBody>
      </p:sp>
      <p:graphicFrame>
        <p:nvGraphicFramePr>
          <p:cNvPr id="16" name="Group 9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571901"/>
              </p:ext>
            </p:extLst>
          </p:nvPr>
        </p:nvGraphicFramePr>
        <p:xfrm>
          <a:off x="4774896" y="483518"/>
          <a:ext cx="4261601" cy="1008113"/>
        </p:xfrm>
        <a:graphic>
          <a:graphicData uri="http://schemas.openxmlformats.org/drawingml/2006/table">
            <a:tbl>
              <a:tblPr/>
              <a:tblGrid>
                <a:gridCol w="191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Antibiotikum (AB)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(Substanz)</a:t>
                      </a:r>
                    </a:p>
                  </a:txBody>
                  <a:tcPr marT="45743" marB="45743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Indikation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Diagnose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Indikation </a:t>
                      </a:r>
                      <a:r>
                        <a:rPr kumimoji="0" lang="de-CH" sz="7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dokumen-tiert</a:t>
                      </a: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Änderung der AB (+ Grund)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Group 9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86161"/>
              </p:ext>
            </p:extLst>
          </p:nvPr>
        </p:nvGraphicFramePr>
        <p:xfrm>
          <a:off x="4774896" y="1554009"/>
          <a:ext cx="4261599" cy="3459414"/>
        </p:xfrm>
        <a:graphic>
          <a:graphicData uri="http://schemas.openxmlformats.org/drawingml/2006/table">
            <a:tbl>
              <a:tblPr/>
              <a:tblGrid>
                <a:gridCol w="127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5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1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1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2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Code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Relevantes Device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(3)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bei Aufnahme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Infektionsbeginn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/         /            (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tt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/mm/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yyyy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/         /             (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tt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/mm/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yyyy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Falls HAI bei Aufnahme, Hospitalisierung im Zusammenhang mit HAI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Ja 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Nein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 ?</a:t>
                      </a:r>
                      <a:endParaRPr kumimoji="0" lang="de-CH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Ja 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Nein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 ?</a:t>
                      </a:r>
                      <a:endParaRPr kumimoji="0" lang="de-CH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127097"/>
                  </a:ext>
                </a:extLst>
              </a:tr>
              <a:tr h="3906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Infektionsquelle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Gegenwärtiges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Anderes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fr-FR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LZP*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</a:t>
                      </a:r>
                      <a:r>
                        <a:rPr lang="fr-FR" altLang="en-US" sz="700" b="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Unklar</a:t>
                      </a:r>
                      <a:endParaRPr kumimoji="0" lang="fr-FR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Gegenwärtiges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Anderes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fr-FR" sz="7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LZP*</a:t>
                      </a:r>
                      <a:r>
                        <a:rPr kumimoji="0" lang="fr-FR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</a:t>
                      </a:r>
                      <a:r>
                        <a:rPr lang="fr-FR" altLang="en-US" sz="700" b="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Unklar</a:t>
                      </a:r>
                      <a:endParaRPr kumimoji="0" lang="fr-FR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ist mit dieser Station assoziiert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Therapie mit </a:t>
                      </a:r>
                      <a:r>
                        <a:rPr kumimoji="0" lang="de-CH" sz="7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Vasopressoren</a:t>
                      </a:r>
                      <a:endParaRPr kumimoji="0" lang="de-CH" sz="7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34058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Bei BSI: Quelle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(5)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0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 code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AB-Resistenz</a:t>
                      </a:r>
                      <a:endParaRPr kumimoji="0" lang="de-CH" sz="700" b="0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CH" sz="700" noProof="0">
                          <a:solidFill>
                            <a:schemeClr val="tx1"/>
                          </a:solidFill>
                          <a:latin typeface="+mn-lt"/>
                        </a:rPr>
                        <a:t>PDR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 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code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AB-Resistenz</a:t>
                      </a:r>
                      <a:endParaRPr kumimoji="0" lang="de-CH" sz="700" b="0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700" noProof="0">
                          <a:solidFill>
                            <a:schemeClr val="tx1"/>
                          </a:solidFill>
                          <a:latin typeface="+mn-lt"/>
                        </a:rPr>
                        <a:t>PDR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6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 </a:t>
                      </a:r>
                      <a:r>
                        <a:rPr kumimoji="0" lang="de-CH" sz="700" b="0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 </a:t>
                      </a:r>
                      <a:r>
                        <a:rPr kumimoji="0" lang="de-CH" sz="700" b="0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SIR</a:t>
                      </a: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2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Mikroorganismus 1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2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2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Mikroorganismus 2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2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8" name="Forme libre 42"/>
          <p:cNvSpPr/>
          <p:nvPr/>
        </p:nvSpPr>
        <p:spPr>
          <a:xfrm>
            <a:off x="2987825" y="659651"/>
            <a:ext cx="1727398" cy="3712299"/>
          </a:xfrm>
          <a:custGeom>
            <a:avLst/>
            <a:gdLst>
              <a:gd name="connsiteX0" fmla="*/ 0 w 844061"/>
              <a:gd name="connsiteY0" fmla="*/ 3055815 h 3055815"/>
              <a:gd name="connsiteX1" fmla="*/ 695569 w 844061"/>
              <a:gd name="connsiteY1" fmla="*/ 3055815 h 3055815"/>
              <a:gd name="connsiteX2" fmla="*/ 687754 w 844061"/>
              <a:gd name="connsiteY2" fmla="*/ 0 h 3055815"/>
              <a:gd name="connsiteX3" fmla="*/ 844061 w 844061"/>
              <a:gd name="connsiteY3" fmla="*/ 0 h 30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61" h="3055815">
                <a:moveTo>
                  <a:pt x="0" y="3055815"/>
                </a:moveTo>
                <a:lnTo>
                  <a:pt x="695569" y="3055815"/>
                </a:lnTo>
                <a:lnTo>
                  <a:pt x="687754" y="0"/>
                </a:lnTo>
                <a:lnTo>
                  <a:pt x="844061" y="0"/>
                </a:lnTo>
              </a:path>
            </a:pathLst>
          </a:custGeom>
          <a:ln w="19050">
            <a:solidFill>
              <a:srgbClr val="339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Forme libre 44"/>
          <p:cNvSpPr/>
          <p:nvPr/>
        </p:nvSpPr>
        <p:spPr>
          <a:xfrm>
            <a:off x="2987825" y="1851670"/>
            <a:ext cx="1768021" cy="2696413"/>
          </a:xfrm>
          <a:custGeom>
            <a:avLst/>
            <a:gdLst>
              <a:gd name="connsiteX0" fmla="*/ 0 w 851877"/>
              <a:gd name="connsiteY0" fmla="*/ 1578707 h 1578707"/>
              <a:gd name="connsiteX1" fmla="*/ 726831 w 851877"/>
              <a:gd name="connsiteY1" fmla="*/ 1578707 h 1578707"/>
              <a:gd name="connsiteX2" fmla="*/ 726831 w 851877"/>
              <a:gd name="connsiteY2" fmla="*/ 0 h 1578707"/>
              <a:gd name="connsiteX3" fmla="*/ 851877 w 851877"/>
              <a:gd name="connsiteY3" fmla="*/ 0 h 157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877" h="1578707">
                <a:moveTo>
                  <a:pt x="0" y="1578707"/>
                </a:moveTo>
                <a:lnTo>
                  <a:pt x="726831" y="1578707"/>
                </a:lnTo>
                <a:lnTo>
                  <a:pt x="726831" y="0"/>
                </a:lnTo>
                <a:lnTo>
                  <a:pt x="851877" y="0"/>
                </a:lnTo>
              </a:path>
            </a:pathLst>
          </a:custGeom>
          <a:ln w="19050">
            <a:solidFill>
              <a:srgbClr val="339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ZoneTexte 14"/>
          <p:cNvSpPr txBox="1"/>
          <p:nvPr/>
        </p:nvSpPr>
        <p:spPr>
          <a:xfrm>
            <a:off x="827584" y="1111845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21" name="ZoneTexte 15"/>
          <p:cNvSpPr txBox="1"/>
          <p:nvPr/>
        </p:nvSpPr>
        <p:spPr>
          <a:xfrm>
            <a:off x="251520" y="1923678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51520" y="2500992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23" name="ZoneTexte 23"/>
          <p:cNvSpPr txBox="1"/>
          <p:nvPr/>
        </p:nvSpPr>
        <p:spPr>
          <a:xfrm>
            <a:off x="2555776" y="356011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24" name="ZoneTexte 24"/>
          <p:cNvSpPr txBox="1"/>
          <p:nvPr/>
        </p:nvSpPr>
        <p:spPr>
          <a:xfrm>
            <a:off x="2198799" y="3723878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25" name="ZoneTexte 25"/>
          <p:cNvSpPr txBox="1"/>
          <p:nvPr/>
        </p:nvSpPr>
        <p:spPr>
          <a:xfrm>
            <a:off x="2198799" y="392015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26" name="ZoneTexte 26"/>
          <p:cNvSpPr txBox="1"/>
          <p:nvPr/>
        </p:nvSpPr>
        <p:spPr>
          <a:xfrm>
            <a:off x="2198799" y="406417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27" name="ZoneTexte 27"/>
          <p:cNvSpPr txBox="1"/>
          <p:nvPr/>
        </p:nvSpPr>
        <p:spPr>
          <a:xfrm>
            <a:off x="2555776" y="4208189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28" name="ZoneTexte 29"/>
          <p:cNvSpPr txBox="1"/>
          <p:nvPr/>
        </p:nvSpPr>
        <p:spPr>
          <a:xfrm>
            <a:off x="4812660" y="1024349"/>
            <a:ext cx="9749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Co-</a:t>
            </a:r>
            <a:r>
              <a:rPr lang="fr-CH" sz="1000" dirty="0" err="1">
                <a:solidFill>
                  <a:srgbClr val="C00000"/>
                </a:solidFill>
                <a:sym typeface="Wingdings"/>
              </a:rPr>
              <a:t>Amoxiclav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29" name="ZoneTexte 30"/>
          <p:cNvSpPr txBox="1"/>
          <p:nvPr/>
        </p:nvSpPr>
        <p:spPr>
          <a:xfrm>
            <a:off x="6784301" y="1019512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P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30" name="ZoneTexte 31"/>
          <p:cNvSpPr txBox="1"/>
          <p:nvPr/>
        </p:nvSpPr>
        <p:spPr>
          <a:xfrm>
            <a:off x="7148654" y="1016229"/>
            <a:ext cx="3129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CI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31" name="ZoneTexte 32"/>
          <p:cNvSpPr txBox="1"/>
          <p:nvPr/>
        </p:nvSpPr>
        <p:spPr>
          <a:xfrm>
            <a:off x="7515104" y="1034169"/>
            <a:ext cx="4700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PNEU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32" name="ZoneTexte 33"/>
          <p:cNvSpPr txBox="1"/>
          <p:nvPr/>
        </p:nvSpPr>
        <p:spPr>
          <a:xfrm>
            <a:off x="8083642" y="1003392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J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34" name="ZoneTexte 35"/>
          <p:cNvSpPr txBox="1"/>
          <p:nvPr/>
        </p:nvSpPr>
        <p:spPr>
          <a:xfrm>
            <a:off x="8549655" y="1005333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N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38" name="ZoneTexte 39"/>
          <p:cNvSpPr txBox="1"/>
          <p:nvPr/>
        </p:nvSpPr>
        <p:spPr>
          <a:xfrm>
            <a:off x="2198799" y="4384602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39" name="ZoneTexte 40"/>
          <p:cNvSpPr txBox="1"/>
          <p:nvPr/>
        </p:nvSpPr>
        <p:spPr>
          <a:xfrm>
            <a:off x="941231" y="909576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83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40" name="ZoneTexte 43"/>
          <p:cNvSpPr txBox="1"/>
          <p:nvPr/>
        </p:nvSpPr>
        <p:spPr>
          <a:xfrm>
            <a:off x="1475656" y="1307788"/>
            <a:ext cx="9252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21  04   2022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41" name="ZoneTexte 47"/>
          <p:cNvSpPr txBox="1"/>
          <p:nvPr/>
        </p:nvSpPr>
        <p:spPr>
          <a:xfrm>
            <a:off x="1458483" y="1512235"/>
            <a:ext cx="6912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MEDGEN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42" name="ZoneTexte 21"/>
          <p:cNvSpPr txBox="1"/>
          <p:nvPr/>
        </p:nvSpPr>
        <p:spPr>
          <a:xfrm>
            <a:off x="1057485" y="3002105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16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4" grpId="0"/>
      <p:bldP spid="38" grpId="0"/>
      <p:bldP spid="39" grpId="0"/>
      <p:bldP spid="40" grpId="0"/>
      <p:bldP spid="41" grpId="0"/>
      <p:bldP spid="4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CC66"/>
          </a:solidFill>
        </p:spPr>
        <p:txBody>
          <a:bodyPr>
            <a:normAutofit/>
          </a:bodyPr>
          <a:lstStyle/>
          <a:p>
            <a:r>
              <a:rPr lang="de-CH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2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177800" algn="l"/>
              </a:tabLst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03.05.2022: Eine 65-jährige Patientin ohne anamnestische Auffälligkeiten präsentiert sich im Notfall mit Diarrhö, Fieber und Zeichen einer schweren Dehydratation</a:t>
            </a:r>
          </a:p>
          <a:p>
            <a:pPr>
              <a:tabLst>
                <a:tab pos="177800" algn="l"/>
              </a:tabLst>
            </a:pP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Status:</a:t>
            </a:r>
          </a:p>
          <a:p>
            <a:pPr marL="742950" lvl="2" indent="-342900">
              <a:tabLst>
                <a:tab pos="177800" algn="l"/>
              </a:tabLst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Blutdruck: 80/60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mmHg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2" indent="-342900">
              <a:tabLst>
                <a:tab pos="177800" algn="l"/>
              </a:tabLst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HF 134/Minute</a:t>
            </a:r>
          </a:p>
          <a:p>
            <a:pPr>
              <a:tabLst>
                <a:tab pos="177800" algn="l"/>
              </a:tabLst>
            </a:pP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Labor: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Leukozyten 14 G/L, Kreatinin 160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mol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/L, Kalium 2.8 mml/L, Natrium 133 mmol/L, CRP 78 mg/ml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77800" algn="l"/>
              </a:tabLst>
            </a:pP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Hospitalisation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auf der Abteilung für Innere Medizin, ZVK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jugulär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rechts zur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Rehydratation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und Zuführung von Elektrolyten; keine antibiotische Therapie</a:t>
            </a:r>
          </a:p>
          <a:p>
            <a:pPr>
              <a:tabLst>
                <a:tab pos="177800" algn="l"/>
              </a:tabLst>
            </a:pP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Verlauf: </a:t>
            </a:r>
          </a:p>
          <a:p>
            <a:pPr marL="742950" lvl="2" indent="-342900">
              <a:tabLst>
                <a:tab pos="177800" algn="l"/>
              </a:tabLst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04.05.2022: Immer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afebril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hämodynamisch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stabil, jedoch persistierende Diarrhö; Kreatinin 108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mol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/L, Kalium 3.9 mmol/L (unter Substitution)</a:t>
            </a:r>
          </a:p>
          <a:p>
            <a:pPr marL="742950" lvl="2" indent="-342900">
              <a:tabLst>
                <a:tab pos="177800" algn="l"/>
              </a:tabLst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05.05.2022: Stuhlkultur positiv auf </a:t>
            </a:r>
            <a:r>
              <a:rPr lang="de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jejuni</a:t>
            </a:r>
            <a:r>
              <a:rPr lang="de-CH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– Therapie mit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Clarithromycin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2 x 500 mg/Tag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77800" algn="l"/>
              </a:tabLst>
            </a:pP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Diagnose: Bakterielle Diarrhö mit </a:t>
            </a:r>
            <a:r>
              <a:rPr lang="de-CH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de-CH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2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jejuni</a:t>
            </a:r>
            <a:endParaRPr lang="de-CH" sz="12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2950">
              <a:buNone/>
              <a:tabLst>
                <a:tab pos="177800" algn="l"/>
              </a:tabLst>
            </a:pP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742950">
              <a:buNone/>
              <a:tabLst>
                <a:tab pos="177800" algn="l"/>
              </a:tabLst>
            </a:pP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Weiterer Verlauf…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èche droite à entaille 10"/>
          <p:cNvSpPr/>
          <p:nvPr/>
        </p:nvSpPr>
        <p:spPr>
          <a:xfrm>
            <a:off x="56077" y="2003762"/>
            <a:ext cx="9087929" cy="1122057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e libre 11"/>
          <p:cNvSpPr/>
          <p:nvPr/>
        </p:nvSpPr>
        <p:spPr>
          <a:xfrm>
            <a:off x="490646" y="1034514"/>
            <a:ext cx="1033240" cy="1066324"/>
          </a:xfrm>
          <a:custGeom>
            <a:avLst/>
            <a:gdLst>
              <a:gd name="connsiteX0" fmla="*/ 0 w 760704"/>
              <a:gd name="connsiteY0" fmla="*/ 0 h 1066324"/>
              <a:gd name="connsiteX1" fmla="*/ 760704 w 760704"/>
              <a:gd name="connsiteY1" fmla="*/ 0 h 1066324"/>
              <a:gd name="connsiteX2" fmla="*/ 760704 w 760704"/>
              <a:gd name="connsiteY2" fmla="*/ 1066324 h 1066324"/>
              <a:gd name="connsiteX3" fmla="*/ 0 w 760704"/>
              <a:gd name="connsiteY3" fmla="*/ 1066324 h 1066324"/>
              <a:gd name="connsiteX4" fmla="*/ 0 w 760704"/>
              <a:gd name="connsiteY4" fmla="*/ 0 h 106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704" h="1066324">
                <a:moveTo>
                  <a:pt x="0" y="0"/>
                </a:moveTo>
                <a:lnTo>
                  <a:pt x="760704" y="0"/>
                </a:lnTo>
                <a:lnTo>
                  <a:pt x="760704" y="1066324"/>
                </a:lnTo>
                <a:lnTo>
                  <a:pt x="0" y="10663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03.05.2022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0" kern="1200" dirty="0">
                <a:latin typeface="Arial" panose="020B0604020202020204" pitchFamily="34" charset="0"/>
                <a:cs typeface="Arial" panose="020B0604020202020204" pitchFamily="34" charset="0"/>
              </a:rPr>
              <a:t>Fieber, Diarrhö, Hypotension, Dehydratation: → ZVK </a:t>
            </a:r>
            <a:r>
              <a:rPr lang="de-CH" sz="1000" b="0" kern="1200" dirty="0" err="1">
                <a:latin typeface="Arial" panose="020B0604020202020204" pitchFamily="34" charset="0"/>
                <a:cs typeface="Arial" panose="020B0604020202020204" pitchFamily="34" charset="0"/>
              </a:rPr>
              <a:t>jugulär</a:t>
            </a:r>
            <a:endParaRPr lang="de-CH" sz="10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915037" y="2499745"/>
            <a:ext cx="184459" cy="1844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Forme libre 13"/>
          <p:cNvSpPr/>
          <p:nvPr/>
        </p:nvSpPr>
        <p:spPr>
          <a:xfrm>
            <a:off x="1615559" y="2959014"/>
            <a:ext cx="793686" cy="964969"/>
          </a:xfrm>
          <a:custGeom>
            <a:avLst/>
            <a:gdLst>
              <a:gd name="connsiteX0" fmla="*/ 0 w 643956"/>
              <a:gd name="connsiteY0" fmla="*/ 0 h 964969"/>
              <a:gd name="connsiteX1" fmla="*/ 643956 w 643956"/>
              <a:gd name="connsiteY1" fmla="*/ 0 h 964969"/>
              <a:gd name="connsiteX2" fmla="*/ 643956 w 643956"/>
              <a:gd name="connsiteY2" fmla="*/ 964969 h 964969"/>
              <a:gd name="connsiteX3" fmla="*/ 0 w 643956"/>
              <a:gd name="connsiteY3" fmla="*/ 964969 h 964969"/>
              <a:gd name="connsiteX4" fmla="*/ 0 w 643956"/>
              <a:gd name="connsiteY4" fmla="*/ 0 h 96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956" h="964969">
                <a:moveTo>
                  <a:pt x="0" y="0"/>
                </a:moveTo>
                <a:lnTo>
                  <a:pt x="643956" y="0"/>
                </a:lnTo>
                <a:lnTo>
                  <a:pt x="643956" y="964969"/>
                </a:lnTo>
                <a:lnTo>
                  <a:pt x="0" y="9649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0" i="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04.05.2022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0" i="0" kern="1200" dirty="0" err="1">
                <a:latin typeface="Arial" panose="020B0604020202020204" pitchFamily="34" charset="0"/>
                <a:cs typeface="Arial" panose="020B0604020202020204" pitchFamily="34" charset="0"/>
              </a:rPr>
              <a:t>afebril</a:t>
            </a:r>
            <a:r>
              <a:rPr lang="de-CH" sz="1000" b="0" i="0" kern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hämody</a:t>
            </a: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lang="de-CH" sz="1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namisch</a:t>
            </a: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 stabil</a:t>
            </a:r>
            <a:endParaRPr lang="de-CH" sz="1000" b="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870780" y="2499745"/>
            <a:ext cx="184459" cy="1844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orme libre 18"/>
          <p:cNvSpPr/>
          <p:nvPr/>
        </p:nvSpPr>
        <p:spPr>
          <a:xfrm>
            <a:off x="1652221" y="1036734"/>
            <a:ext cx="1075776" cy="990114"/>
          </a:xfrm>
          <a:custGeom>
            <a:avLst/>
            <a:gdLst>
              <a:gd name="connsiteX0" fmla="*/ 0 w 771495"/>
              <a:gd name="connsiteY0" fmla="*/ 0 h 990114"/>
              <a:gd name="connsiteX1" fmla="*/ 771495 w 771495"/>
              <a:gd name="connsiteY1" fmla="*/ 0 h 990114"/>
              <a:gd name="connsiteX2" fmla="*/ 771495 w 771495"/>
              <a:gd name="connsiteY2" fmla="*/ 990114 h 990114"/>
              <a:gd name="connsiteX3" fmla="*/ 0 w 771495"/>
              <a:gd name="connsiteY3" fmla="*/ 990114 h 990114"/>
              <a:gd name="connsiteX4" fmla="*/ 0 w 771495"/>
              <a:gd name="connsiteY4" fmla="*/ 0 h 99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495" h="990114">
                <a:moveTo>
                  <a:pt x="0" y="0"/>
                </a:moveTo>
                <a:lnTo>
                  <a:pt x="771495" y="0"/>
                </a:lnTo>
                <a:lnTo>
                  <a:pt x="771495" y="990114"/>
                </a:lnTo>
                <a:lnTo>
                  <a:pt x="0" y="99011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05.05.2022 </a:t>
            </a:r>
          </a:p>
          <a:p>
            <a:pPr lvl="0"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11h00</a:t>
            </a:r>
          </a:p>
          <a:p>
            <a:pPr lvl="0"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Stuhlkultur (+) </a:t>
            </a:r>
            <a:r>
              <a:rPr lang="de-CH" sz="1000" i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Campylobacter</a:t>
            </a:r>
            <a:r>
              <a:rPr lang="de-CH" sz="1000" i="1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i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jejuni</a:t>
            </a: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CH" sz="1000" b="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2739730" y="2499745"/>
            <a:ext cx="184459" cy="1844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orme libre 20"/>
          <p:cNvSpPr/>
          <p:nvPr/>
        </p:nvSpPr>
        <p:spPr>
          <a:xfrm>
            <a:off x="3330708" y="2962397"/>
            <a:ext cx="1121728" cy="1122057"/>
          </a:xfrm>
          <a:custGeom>
            <a:avLst/>
            <a:gdLst>
              <a:gd name="connsiteX0" fmla="*/ 0 w 832280"/>
              <a:gd name="connsiteY0" fmla="*/ 0 h 1122057"/>
              <a:gd name="connsiteX1" fmla="*/ 832280 w 832280"/>
              <a:gd name="connsiteY1" fmla="*/ 0 h 1122057"/>
              <a:gd name="connsiteX2" fmla="*/ 832280 w 832280"/>
              <a:gd name="connsiteY2" fmla="*/ 1122057 h 1122057"/>
              <a:gd name="connsiteX3" fmla="*/ 0 w 832280"/>
              <a:gd name="connsiteY3" fmla="*/ 1122057 h 1122057"/>
              <a:gd name="connsiteX4" fmla="*/ 0 w 832280"/>
              <a:gd name="connsiteY4" fmla="*/ 0 h 11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280" h="1122057">
                <a:moveTo>
                  <a:pt x="0" y="0"/>
                </a:moveTo>
                <a:lnTo>
                  <a:pt x="832280" y="0"/>
                </a:lnTo>
                <a:lnTo>
                  <a:pt x="832280" y="1122057"/>
                </a:lnTo>
                <a:lnTo>
                  <a:pt x="0" y="1122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10.05.2022 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10h00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Diarrhö mehr; </a:t>
            </a:r>
            <a:r>
              <a:rPr lang="de-CH" sz="1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Stop</a:t>
            </a: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Clarithomycin</a:t>
            </a:r>
            <a:endParaRPr lang="de-CH" sz="1000" b="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3599904" y="2503729"/>
            <a:ext cx="184459" cy="1844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orme libre 22"/>
          <p:cNvSpPr/>
          <p:nvPr/>
        </p:nvSpPr>
        <p:spPr>
          <a:xfrm>
            <a:off x="3597933" y="758659"/>
            <a:ext cx="1088014" cy="1338083"/>
          </a:xfrm>
          <a:custGeom>
            <a:avLst/>
            <a:gdLst>
              <a:gd name="connsiteX0" fmla="*/ 0 w 662257"/>
              <a:gd name="connsiteY0" fmla="*/ 0 h 1122057"/>
              <a:gd name="connsiteX1" fmla="*/ 662257 w 662257"/>
              <a:gd name="connsiteY1" fmla="*/ 0 h 1122057"/>
              <a:gd name="connsiteX2" fmla="*/ 662257 w 662257"/>
              <a:gd name="connsiteY2" fmla="*/ 1122057 h 1122057"/>
              <a:gd name="connsiteX3" fmla="*/ 0 w 662257"/>
              <a:gd name="connsiteY3" fmla="*/ 1122057 h 1122057"/>
              <a:gd name="connsiteX4" fmla="*/ 0 w 662257"/>
              <a:gd name="connsiteY4" fmla="*/ 0 h 11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257" h="1122057">
                <a:moveTo>
                  <a:pt x="0" y="0"/>
                </a:moveTo>
                <a:lnTo>
                  <a:pt x="662257" y="0"/>
                </a:lnTo>
                <a:lnTo>
                  <a:pt x="662257" y="1122057"/>
                </a:lnTo>
                <a:lnTo>
                  <a:pt x="0" y="1122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b" anchorCtr="0">
            <a:noAutofit/>
          </a:bodyPr>
          <a:lstStyle/>
          <a:p>
            <a:pPr lvl="0"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11.05.2022 </a:t>
            </a:r>
          </a:p>
          <a:p>
            <a:pPr lvl="0"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14h00</a:t>
            </a:r>
            <a:r>
              <a:rPr lang="de-CH" sz="10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Fieber (39.0°C), </a:t>
            </a:r>
            <a:r>
              <a:rPr lang="de-CH" sz="1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hämodynamisch</a:t>
            </a: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 stabil, keine Diarrhö</a:t>
            </a:r>
            <a:endParaRPr lang="de-CH" sz="1000" b="1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4660965" y="2486395"/>
            <a:ext cx="184459" cy="18445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rme libre 24"/>
          <p:cNvSpPr/>
          <p:nvPr/>
        </p:nvSpPr>
        <p:spPr>
          <a:xfrm>
            <a:off x="5378119" y="1091878"/>
            <a:ext cx="1381914" cy="1122057"/>
          </a:xfrm>
          <a:custGeom>
            <a:avLst/>
            <a:gdLst>
              <a:gd name="connsiteX0" fmla="*/ 0 w 739664"/>
              <a:gd name="connsiteY0" fmla="*/ 0 h 1122057"/>
              <a:gd name="connsiteX1" fmla="*/ 739664 w 739664"/>
              <a:gd name="connsiteY1" fmla="*/ 0 h 1122057"/>
              <a:gd name="connsiteX2" fmla="*/ 739664 w 739664"/>
              <a:gd name="connsiteY2" fmla="*/ 1122057 h 1122057"/>
              <a:gd name="connsiteX3" fmla="*/ 0 w 739664"/>
              <a:gd name="connsiteY3" fmla="*/ 1122057 h 1122057"/>
              <a:gd name="connsiteX4" fmla="*/ 0 w 739664"/>
              <a:gd name="connsiteY4" fmla="*/ 0 h 11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664" h="1122057">
                <a:moveTo>
                  <a:pt x="0" y="0"/>
                </a:moveTo>
                <a:lnTo>
                  <a:pt x="739664" y="0"/>
                </a:lnTo>
                <a:lnTo>
                  <a:pt x="739664" y="1122057"/>
                </a:lnTo>
                <a:lnTo>
                  <a:pt x="0" y="1122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12.05.2022 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09h00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1" kern="1200" dirty="0">
                <a:latin typeface="Arial" panose="020B0604020202020204" pitchFamily="34" charset="0"/>
                <a:cs typeface="Arial" panose="020B0604020202020204" pitchFamily="34" charset="0"/>
              </a:rPr>
              <a:t>BK weisses Lumen: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Gram-positive Haufenkokken</a:t>
            </a:r>
            <a:endParaRPr lang="de-CH" sz="1000" b="1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5797005" y="2495321"/>
            <a:ext cx="184459" cy="1844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orme libre 26"/>
          <p:cNvSpPr/>
          <p:nvPr/>
        </p:nvSpPr>
        <p:spPr>
          <a:xfrm>
            <a:off x="6315488" y="3005742"/>
            <a:ext cx="1656184" cy="1935761"/>
          </a:xfrm>
          <a:custGeom>
            <a:avLst/>
            <a:gdLst>
              <a:gd name="connsiteX0" fmla="*/ 0 w 930438"/>
              <a:gd name="connsiteY0" fmla="*/ 0 h 1122057"/>
              <a:gd name="connsiteX1" fmla="*/ 930438 w 930438"/>
              <a:gd name="connsiteY1" fmla="*/ 0 h 1122057"/>
              <a:gd name="connsiteX2" fmla="*/ 930438 w 930438"/>
              <a:gd name="connsiteY2" fmla="*/ 1122057 h 1122057"/>
              <a:gd name="connsiteX3" fmla="*/ 0 w 930438"/>
              <a:gd name="connsiteY3" fmla="*/ 1122057 h 1122057"/>
              <a:gd name="connsiteX4" fmla="*/ 0 w 930438"/>
              <a:gd name="connsiteY4" fmla="*/ 0 h 11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38" h="1122057">
                <a:moveTo>
                  <a:pt x="0" y="0"/>
                </a:moveTo>
                <a:lnTo>
                  <a:pt x="930438" y="0"/>
                </a:lnTo>
                <a:lnTo>
                  <a:pt x="930438" y="1122057"/>
                </a:lnTo>
                <a:lnTo>
                  <a:pt x="0" y="1122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13.05.2022 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08h00 </a:t>
            </a:r>
            <a:r>
              <a:rPr lang="de-CH" sz="10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1" kern="1200" dirty="0">
                <a:latin typeface="Arial" panose="020B0604020202020204" pitchFamily="34" charset="0"/>
                <a:cs typeface="Arial" panose="020B0604020202020204" pitchFamily="34" charset="0"/>
              </a:rPr>
              <a:t>BK weisses Lumen: 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MSSA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1" kern="1200" dirty="0">
                <a:latin typeface="Arial" panose="020B0604020202020204" pitchFamily="34" charset="0"/>
                <a:cs typeface="Arial" panose="020B0604020202020204" pitchFamily="34" charset="0"/>
              </a:rPr>
              <a:t>BK braunes Lumen: 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Gram-positive Haufenkokken</a:t>
            </a:r>
            <a:endParaRPr lang="de-CH" sz="10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1" kern="1200" dirty="0">
                <a:latin typeface="Arial" panose="020B0604020202020204" pitchFamily="34" charset="0"/>
                <a:cs typeface="Arial" panose="020B0604020202020204" pitchFamily="34" charset="0"/>
              </a:rPr>
              <a:t>BK periphere Vene: 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Gram-positive Haufenkokken</a:t>
            </a:r>
            <a:endParaRPr lang="de-CH" sz="1000" b="1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6820030" y="2496019"/>
            <a:ext cx="184459" cy="1844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Flèche vers le bas 8"/>
          <p:cNvSpPr/>
          <p:nvPr/>
        </p:nvSpPr>
        <p:spPr>
          <a:xfrm>
            <a:off x="2718906" y="491596"/>
            <a:ext cx="232916" cy="187220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81538" y="288399"/>
            <a:ext cx="2134278" cy="2462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Clarithromycin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: 2 x 500 mg/Tag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po</a:t>
            </a:r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4624810" y="420831"/>
            <a:ext cx="232916" cy="194421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968377" y="229782"/>
            <a:ext cx="187220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de-CH" sz="1000">
                <a:latin typeface="Arial" panose="020B0604020202020204" pitchFamily="34" charset="0"/>
                <a:cs typeface="Arial" panose="020B0604020202020204" pitchFamily="34" charset="0"/>
              </a:rPr>
              <a:t>Vancomycin: 2 x 1 g/Tag iv Cefepim 3 x 1 g/Tag iv </a:t>
            </a:r>
          </a:p>
        </p:txBody>
      </p:sp>
      <p:sp>
        <p:nvSpPr>
          <p:cNvPr id="30" name="Flèche vers le bas 29"/>
          <p:cNvSpPr/>
          <p:nvPr/>
        </p:nvSpPr>
        <p:spPr>
          <a:xfrm rot="10800000">
            <a:off x="4651658" y="2740772"/>
            <a:ext cx="232916" cy="115212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325280" y="3328841"/>
            <a:ext cx="1656184" cy="14773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Leukozyten 3 G/L, CRP 55 mg/dl, Kreatinin 80 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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mol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/l</a:t>
            </a:r>
          </a:p>
          <a:p>
            <a:pPr lvl="1"/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Abnahme von Blutkulturen:</a:t>
            </a:r>
          </a:p>
          <a:p>
            <a:pPr lvl="1"/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1 x weisses Lumen ZVK</a:t>
            </a:r>
          </a:p>
          <a:p>
            <a:pPr lvl="1"/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1 x braunes Lumen ZVK</a:t>
            </a:r>
          </a:p>
          <a:p>
            <a:pPr lvl="1"/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1 x periphere Vene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7812360" y="771550"/>
            <a:ext cx="0" cy="3888432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4E910DD1-62C4-FE45-ABCD-754A015A08CA}"/>
              </a:ext>
            </a:extLst>
          </p:cNvPr>
          <p:cNvSpPr/>
          <p:nvPr/>
        </p:nvSpPr>
        <p:spPr>
          <a:xfrm>
            <a:off x="251520" y="123478"/>
            <a:ext cx="2969225" cy="469794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229498" y="236516"/>
            <a:ext cx="1165724" cy="423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14.05.2022 </a:t>
            </a:r>
          </a:p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08h00 </a:t>
            </a:r>
            <a:r>
              <a:rPr lang="de-CH" sz="1000" kern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42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16" grpId="0" animBg="1"/>
      <p:bldP spid="17" grpId="0" animBg="1"/>
      <p:bldP spid="30" grpId="0" animBg="1"/>
      <p:bldP spid="31" grpId="0" animBg="1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2"/>
          <p:cNvSpPr>
            <a:spLocks noChangeArrowheads="1"/>
          </p:cNvSpPr>
          <p:nvPr/>
        </p:nvSpPr>
        <p:spPr bwMode="auto">
          <a:xfrm>
            <a:off x="251520" y="483518"/>
            <a:ext cx="3240360" cy="4193456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Spital-ID</a:t>
            </a:r>
            <a:r>
              <a:rPr lang="de-CH" altLang="en-US" sz="700" dirty="0"/>
              <a:t> [__________]  </a:t>
            </a:r>
            <a:r>
              <a:rPr lang="de-CH" altLang="en-US" sz="700" b="1" dirty="0"/>
              <a:t>Stations-ID</a:t>
            </a:r>
            <a:r>
              <a:rPr lang="de-CH" altLang="en-US" sz="700" dirty="0"/>
              <a:t> [__________]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Erhebungsdatum:   ___  / ___  /  </a:t>
            </a:r>
            <a:r>
              <a:rPr lang="de-CH" altLang="en-US" sz="700" dirty="0"/>
              <a:t>20</a:t>
            </a:r>
            <a:r>
              <a:rPr lang="de-CH" altLang="en-US" sz="700" b="1" dirty="0"/>
              <a:t>___ </a:t>
            </a:r>
            <a:r>
              <a:rPr lang="de-CH" altLang="en-US" sz="700" dirty="0"/>
              <a:t>(</a:t>
            </a:r>
            <a:r>
              <a:rPr lang="de-CH" altLang="en-US" sz="700" i="1" dirty="0" err="1"/>
              <a:t>tt</a:t>
            </a:r>
            <a:r>
              <a:rPr lang="de-CH" altLang="en-US" sz="700" i="1" dirty="0"/>
              <a:t>/mm/</a:t>
            </a:r>
            <a:r>
              <a:rPr lang="de-CH" altLang="en-US" sz="700" i="1" dirty="0" err="1"/>
              <a:t>yyyy</a:t>
            </a:r>
            <a:r>
              <a:rPr lang="de-CH" altLang="en-US" sz="7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Patienten-ID  </a:t>
            </a:r>
            <a:r>
              <a:rPr lang="de-CH" altLang="en-US" sz="700" dirty="0"/>
              <a:t>[_________________________________]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Alter </a:t>
            </a:r>
            <a:r>
              <a:rPr lang="de-CH" altLang="en-US" sz="700" dirty="0"/>
              <a:t>in Jahren: [____] Jahre;   Alter &lt; 2 Jahre: [_____] Monate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de-CH" altLang="en-US" sz="700" b="1" dirty="0"/>
              <a:t>Geschlecht: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M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 W</a:t>
            </a:r>
            <a:endParaRPr lang="de-CH" altLang="en-US" sz="7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Datum der Spitalaufnahme:  ___  / ___  /  _____</a:t>
            </a:r>
            <a:endParaRPr lang="de-CH" altLang="en-US" sz="700" dirty="0"/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de-CH" altLang="en-US" sz="700" b="1" dirty="0"/>
              <a:t>Fachrichtung des Patienten</a:t>
            </a:r>
            <a:r>
              <a:rPr lang="de-CH" altLang="en-US" sz="700" dirty="0"/>
              <a:t> [__________]	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Operativer Eingriff seit Spitalaufnahme:  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Nein </a:t>
            </a:r>
            <a:r>
              <a:rPr lang="de-CH" altLang="en-US" sz="700" dirty="0"/>
              <a:t>	</a:t>
            </a:r>
            <a:r>
              <a:rPr lang="de-CH" altLang="en-US" sz="1000" dirty="0">
                <a:sym typeface="Wingdings" pitchFamily="2" charset="2"/>
              </a:rPr>
              <a:t> </a:t>
            </a:r>
            <a:r>
              <a:rPr lang="de-CH" altLang="en-US" sz="700" dirty="0">
                <a:sym typeface="Wingdings" pitchFamily="2" charset="2"/>
              </a:rPr>
              <a:t> Minimal invasiver Eingriff /Non-NHSN 	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Unklar</a:t>
            </a:r>
            <a:endParaRPr lang="de-CH" altLang="en-US" sz="700" dirty="0"/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NHSN-Eingriff →</a:t>
            </a:r>
            <a:r>
              <a:rPr lang="de-CH" altLang="en-US" sz="700" dirty="0"/>
              <a:t> [__________] 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McCabe score</a:t>
            </a:r>
            <a:r>
              <a:rPr lang="de-CH" altLang="en-US" sz="700" dirty="0"/>
              <a:t>:  	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700" dirty="0"/>
              <a:t>Kein fataler Ausgang  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700" dirty="0"/>
              <a:t>Fataler Ausgang innerhalb von 5 Jahren</a:t>
            </a:r>
          </a:p>
          <a:p>
            <a:pPr marL="171450" indent="-171450" eaLnBrk="1" hangingPunct="1">
              <a:spcBef>
                <a:spcPts val="300"/>
              </a:spcBef>
              <a:buFont typeface="Wingdings" panose="05000000000000000000" pitchFamily="2" charset="2"/>
              <a:buChar char="¨"/>
            </a:pPr>
            <a:r>
              <a:rPr lang="de-CH" altLang="en-US" sz="700" dirty="0"/>
              <a:t>Fataler Ausgang innerhalb von 12 Monaten	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/>
              <a:t> Unklar	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de-CH" altLang="en-US" sz="700" b="1" dirty="0"/>
              <a:t>Impfung gegen COVID-19 : 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de-DE" altLang="en-US" sz="700" dirty="0"/>
              <a:t>O Nein O Teilweise O Vollständig -&gt; zusätzliche Dosen O 1 O ≥2 O Unbekannt</a:t>
            </a:r>
            <a:endParaRPr lang="de-CH" altLang="en-US" sz="7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Neugeborenes, Geburtsgewicht: </a:t>
            </a:r>
            <a:r>
              <a:rPr lang="de-CH" altLang="en-US" sz="700" dirty="0"/>
              <a:t>[______] Gramm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sz="700" b="1" dirty="0">
                <a:effectLst/>
                <a:ea typeface="Calibri" panose="020F0502020204030204" pitchFamily="34" charset="0"/>
              </a:rPr>
              <a:t>Kinder &lt;16 Jahre:</a:t>
            </a:r>
            <a:r>
              <a:rPr lang="de-CH" sz="700" dirty="0">
                <a:effectLst/>
                <a:ea typeface="Calibri" panose="020F0502020204030204" pitchFamily="34" charset="0"/>
              </a:rPr>
              <a:t> Gewicht </a:t>
            </a:r>
            <a:r>
              <a:rPr lang="de-CH" altLang="en-US" sz="700" b="1" dirty="0"/>
              <a:t> </a:t>
            </a:r>
            <a:r>
              <a:rPr lang="de-CH" altLang="en-US" sz="700" dirty="0"/>
              <a:t>[______] </a:t>
            </a:r>
            <a:r>
              <a:rPr lang="de-CH" sz="700" dirty="0">
                <a:effectLst/>
                <a:ea typeface="Calibri" panose="020F0502020204030204" pitchFamily="34" charset="0"/>
              </a:rPr>
              <a:t>Grösse </a:t>
            </a:r>
            <a:r>
              <a:rPr lang="de-CH" altLang="en-US" sz="700" b="1" dirty="0"/>
              <a:t> </a:t>
            </a:r>
            <a:r>
              <a:rPr lang="de-CH" altLang="en-US" sz="700" dirty="0"/>
              <a:t>[______] </a:t>
            </a:r>
            <a:r>
              <a:rPr lang="de-CH" sz="700" dirty="0">
                <a:effectLst/>
                <a:ea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Zentraler Gefässkatheter: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Peripherer Gefässkatheter: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Urinkatheter</a:t>
            </a:r>
            <a:r>
              <a:rPr lang="de-CH" altLang="en-US" sz="700" dirty="0"/>
              <a:t>:    	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Beatmung (intubiert):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dirty="0"/>
              <a:t>Patient erhält </a:t>
            </a:r>
            <a:r>
              <a:rPr lang="de-CH" altLang="en-US" sz="700" b="1" dirty="0"/>
              <a:t>Antibiotika </a:t>
            </a:r>
            <a:r>
              <a:rPr lang="de-CH" altLang="en-US" sz="700" baseline="30000" dirty="0"/>
              <a:t>(1)</a:t>
            </a:r>
            <a:r>
              <a:rPr lang="de-CH" altLang="en-US" sz="700" dirty="0"/>
              <a:t>:    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dirty="0"/>
              <a:t>Aktive </a:t>
            </a:r>
            <a:r>
              <a:rPr lang="de-CH" altLang="en-US" sz="700" b="1" dirty="0" err="1"/>
              <a:t>Healthcare</a:t>
            </a:r>
            <a:r>
              <a:rPr lang="de-CH" altLang="en-US" sz="700" b="1" dirty="0"/>
              <a:t>-assoziierte Infektion</a:t>
            </a:r>
            <a:r>
              <a:rPr lang="de-CH" altLang="en-US" sz="700" baseline="30000" dirty="0"/>
              <a:t>(2)</a:t>
            </a:r>
            <a:r>
              <a:rPr lang="de-CH" altLang="en-US" sz="700" dirty="0"/>
              <a:t>: 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</a:t>
            </a:r>
          </a:p>
        </p:txBody>
      </p:sp>
      <p:sp>
        <p:nvSpPr>
          <p:cNvPr id="14" name="Rectangle 925"/>
          <p:cNvSpPr>
            <a:spLocks noChangeArrowheads="1"/>
          </p:cNvSpPr>
          <p:nvPr/>
        </p:nvSpPr>
        <p:spPr bwMode="auto">
          <a:xfrm>
            <a:off x="251520" y="4671776"/>
            <a:ext cx="3240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en-US" sz="3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en-US" sz="300" dirty="0"/>
              <a:t>(1) Zum Zeitpunkt der Erhebung, Ausnahme chirurgische Antibiotikaprophylaxe 24h vor 08:00 am Erhebungstag – falls ja, Daten zur Antibiotikaverwendung ausfüllen; wenn &gt; 3 Antibiotika verabreicht werden, bitte einen zusätzlichen Bogen anfügen; (2) [Infektionsbeginn ≥ Tag 3 ODER Kriterien zur postoperativen Wundinfektion erfüllt (Operation innerhalb der letzten 30/90 Tage) ODER Entlassung aus Akutkrankenhaus &lt; 48h (und Wiedereintritt) ODER </a:t>
            </a:r>
            <a:r>
              <a:rPr lang="de-CH" altLang="en-US" sz="300" i="1" dirty="0"/>
              <a:t>C. difficile </a:t>
            </a:r>
            <a:r>
              <a:rPr lang="de-CH" altLang="en-US" sz="300" dirty="0"/>
              <a:t>Infektion und Entlassung aus Akutkrankenhaus &lt; 28 Tagen] UND [Kriterien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am Erhebungstag erfüllt ODER Patient am Erhebungstag unter Behandlung für eine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(Kriterien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zuvor erfüllt)] – Falls ja, Daten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ausfüllen; wenn &gt; 2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Infektionen bitte einen zusätzlichen Bogen anfügen.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1520" y="144141"/>
            <a:ext cx="8784976" cy="276999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en-US" sz="1200" b="1" dirty="0">
                <a:solidFill>
                  <a:srgbClr val="339966"/>
                </a:solidFill>
              </a:rPr>
              <a:t>Formular P – Patientendaten</a:t>
            </a:r>
          </a:p>
        </p:txBody>
      </p:sp>
      <p:graphicFrame>
        <p:nvGraphicFramePr>
          <p:cNvPr id="16" name="Group 975"/>
          <p:cNvGraphicFramePr>
            <a:graphicFrameLocks noGrp="1"/>
          </p:cNvGraphicFramePr>
          <p:nvPr/>
        </p:nvGraphicFramePr>
        <p:xfrm>
          <a:off x="4774896" y="483518"/>
          <a:ext cx="4261601" cy="1008113"/>
        </p:xfrm>
        <a:graphic>
          <a:graphicData uri="http://schemas.openxmlformats.org/drawingml/2006/table">
            <a:tbl>
              <a:tblPr/>
              <a:tblGrid>
                <a:gridCol w="191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Antibiotikum (AB)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(Substanz)</a:t>
                      </a:r>
                    </a:p>
                  </a:txBody>
                  <a:tcPr marT="45743" marB="45743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Indikation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Diagnose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Indikation </a:t>
                      </a:r>
                      <a:r>
                        <a:rPr kumimoji="0" lang="de-CH" sz="7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dokumen-tiert</a:t>
                      </a: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Änderung der AB (+ Grund)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Group 990"/>
          <p:cNvGraphicFramePr>
            <a:graphicFrameLocks noGrp="1"/>
          </p:cNvGraphicFramePr>
          <p:nvPr/>
        </p:nvGraphicFramePr>
        <p:xfrm>
          <a:off x="4774896" y="1554009"/>
          <a:ext cx="4261599" cy="3459414"/>
        </p:xfrm>
        <a:graphic>
          <a:graphicData uri="http://schemas.openxmlformats.org/drawingml/2006/table">
            <a:tbl>
              <a:tblPr/>
              <a:tblGrid>
                <a:gridCol w="127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5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1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1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2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Code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Relevantes Device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(3)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bei Aufnahme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Infektionsbeginn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/         /            (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tt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/mm/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yyyy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/         /             (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tt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/mm/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yyyy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Falls HAI bei Aufnahme, Hospitalisierung im Zusammenhang mit HAI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Ja 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Nein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 ?</a:t>
                      </a:r>
                      <a:endParaRPr kumimoji="0" lang="de-CH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Ja 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Nein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 ?</a:t>
                      </a:r>
                      <a:endParaRPr kumimoji="0" lang="de-CH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127097"/>
                  </a:ext>
                </a:extLst>
              </a:tr>
              <a:tr h="3906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Infektionsquelle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Gegenwärtiges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Anderes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fr-FR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LZP*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</a:t>
                      </a:r>
                      <a:r>
                        <a:rPr lang="fr-FR" altLang="en-US" sz="700" b="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Unklar</a:t>
                      </a:r>
                      <a:endParaRPr kumimoji="0" lang="fr-FR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Gegenwärtiges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Anderes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fr-FR" sz="7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LZP*</a:t>
                      </a:r>
                      <a:r>
                        <a:rPr kumimoji="0" lang="fr-FR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</a:t>
                      </a:r>
                      <a:r>
                        <a:rPr lang="fr-FR" altLang="en-US" sz="700" b="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Unklar</a:t>
                      </a:r>
                      <a:endParaRPr kumimoji="0" lang="fr-FR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ist mit dieser Station assoziiert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Therapie mit </a:t>
                      </a:r>
                      <a:r>
                        <a:rPr kumimoji="0" lang="de-CH" sz="7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Vasopressoren</a:t>
                      </a:r>
                      <a:endParaRPr kumimoji="0" lang="de-CH" sz="7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34058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Bei BSI: Quelle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(5)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0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 code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AB-Resistenz</a:t>
                      </a:r>
                      <a:endParaRPr kumimoji="0" lang="de-CH" sz="700" b="0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CH" sz="700" noProof="0">
                          <a:solidFill>
                            <a:schemeClr val="tx1"/>
                          </a:solidFill>
                          <a:latin typeface="+mn-lt"/>
                        </a:rPr>
                        <a:t>PDR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 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code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AB-Resistenz</a:t>
                      </a:r>
                      <a:endParaRPr kumimoji="0" lang="de-CH" sz="700" b="0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700" noProof="0">
                          <a:solidFill>
                            <a:schemeClr val="tx1"/>
                          </a:solidFill>
                          <a:latin typeface="+mn-lt"/>
                        </a:rPr>
                        <a:t>PDR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6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 </a:t>
                      </a:r>
                      <a:r>
                        <a:rPr kumimoji="0" lang="de-CH" sz="700" b="0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 </a:t>
                      </a:r>
                      <a:r>
                        <a:rPr kumimoji="0" lang="de-CH" sz="700" b="0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SIR</a:t>
                      </a: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2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Mikroorganismus 1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2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2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Mikroorganismus 2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2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8" name="Forme libre 42"/>
          <p:cNvSpPr/>
          <p:nvPr/>
        </p:nvSpPr>
        <p:spPr>
          <a:xfrm>
            <a:off x="2987825" y="659651"/>
            <a:ext cx="1727398" cy="3712299"/>
          </a:xfrm>
          <a:custGeom>
            <a:avLst/>
            <a:gdLst>
              <a:gd name="connsiteX0" fmla="*/ 0 w 844061"/>
              <a:gd name="connsiteY0" fmla="*/ 3055815 h 3055815"/>
              <a:gd name="connsiteX1" fmla="*/ 695569 w 844061"/>
              <a:gd name="connsiteY1" fmla="*/ 3055815 h 3055815"/>
              <a:gd name="connsiteX2" fmla="*/ 687754 w 844061"/>
              <a:gd name="connsiteY2" fmla="*/ 0 h 3055815"/>
              <a:gd name="connsiteX3" fmla="*/ 844061 w 844061"/>
              <a:gd name="connsiteY3" fmla="*/ 0 h 30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61" h="3055815">
                <a:moveTo>
                  <a:pt x="0" y="3055815"/>
                </a:moveTo>
                <a:lnTo>
                  <a:pt x="695569" y="3055815"/>
                </a:lnTo>
                <a:lnTo>
                  <a:pt x="687754" y="0"/>
                </a:lnTo>
                <a:lnTo>
                  <a:pt x="844061" y="0"/>
                </a:lnTo>
              </a:path>
            </a:pathLst>
          </a:custGeom>
          <a:ln w="19050">
            <a:solidFill>
              <a:srgbClr val="339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Forme libre 44"/>
          <p:cNvSpPr/>
          <p:nvPr/>
        </p:nvSpPr>
        <p:spPr>
          <a:xfrm>
            <a:off x="2987825" y="1851670"/>
            <a:ext cx="1768021" cy="2696413"/>
          </a:xfrm>
          <a:custGeom>
            <a:avLst/>
            <a:gdLst>
              <a:gd name="connsiteX0" fmla="*/ 0 w 851877"/>
              <a:gd name="connsiteY0" fmla="*/ 1578707 h 1578707"/>
              <a:gd name="connsiteX1" fmla="*/ 726831 w 851877"/>
              <a:gd name="connsiteY1" fmla="*/ 1578707 h 1578707"/>
              <a:gd name="connsiteX2" fmla="*/ 726831 w 851877"/>
              <a:gd name="connsiteY2" fmla="*/ 0 h 1578707"/>
              <a:gd name="connsiteX3" fmla="*/ 851877 w 851877"/>
              <a:gd name="connsiteY3" fmla="*/ 0 h 157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877" h="1578707">
                <a:moveTo>
                  <a:pt x="0" y="1578707"/>
                </a:moveTo>
                <a:lnTo>
                  <a:pt x="726831" y="1578707"/>
                </a:lnTo>
                <a:lnTo>
                  <a:pt x="726831" y="0"/>
                </a:lnTo>
                <a:lnTo>
                  <a:pt x="851877" y="0"/>
                </a:lnTo>
              </a:path>
            </a:pathLst>
          </a:custGeom>
          <a:ln w="19050">
            <a:solidFill>
              <a:srgbClr val="339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ZoneTexte 13"/>
          <p:cNvSpPr txBox="1"/>
          <p:nvPr/>
        </p:nvSpPr>
        <p:spPr>
          <a:xfrm>
            <a:off x="1093118" y="110814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35" name="ZoneTexte 14"/>
          <p:cNvSpPr txBox="1"/>
          <p:nvPr/>
        </p:nvSpPr>
        <p:spPr>
          <a:xfrm>
            <a:off x="251520" y="192805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36" name="ZoneTexte 15"/>
          <p:cNvSpPr txBox="1"/>
          <p:nvPr/>
        </p:nvSpPr>
        <p:spPr>
          <a:xfrm>
            <a:off x="251795" y="2483882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37" name="ZoneTexte 21"/>
          <p:cNvSpPr txBox="1"/>
          <p:nvPr/>
        </p:nvSpPr>
        <p:spPr>
          <a:xfrm>
            <a:off x="2555776" y="3579862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43" name="ZoneTexte 23"/>
          <p:cNvSpPr txBox="1"/>
          <p:nvPr/>
        </p:nvSpPr>
        <p:spPr>
          <a:xfrm>
            <a:off x="2208892" y="3723878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44" name="ZoneTexte 24"/>
          <p:cNvSpPr txBox="1"/>
          <p:nvPr/>
        </p:nvSpPr>
        <p:spPr>
          <a:xfrm>
            <a:off x="2208892" y="392015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45" name="ZoneTexte 25"/>
          <p:cNvSpPr txBox="1"/>
          <p:nvPr/>
        </p:nvSpPr>
        <p:spPr>
          <a:xfrm>
            <a:off x="2195736" y="406417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46" name="ZoneTexte 26"/>
          <p:cNvSpPr txBox="1"/>
          <p:nvPr/>
        </p:nvSpPr>
        <p:spPr>
          <a:xfrm>
            <a:off x="2555776" y="4208189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47" name="ZoneTexte 38"/>
          <p:cNvSpPr txBox="1"/>
          <p:nvPr/>
        </p:nvSpPr>
        <p:spPr>
          <a:xfrm>
            <a:off x="950565" y="926746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65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48" name="ZoneTexte 39"/>
          <p:cNvSpPr txBox="1"/>
          <p:nvPr/>
        </p:nvSpPr>
        <p:spPr>
          <a:xfrm>
            <a:off x="1482584" y="1301562"/>
            <a:ext cx="995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03   05  2022  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49" name="ZoneTexte 40"/>
          <p:cNvSpPr txBox="1"/>
          <p:nvPr/>
        </p:nvSpPr>
        <p:spPr>
          <a:xfrm>
            <a:off x="1475656" y="1526089"/>
            <a:ext cx="6912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MEDGEN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50" name="ZoneTexte 54"/>
          <p:cNvSpPr txBox="1"/>
          <p:nvPr/>
        </p:nvSpPr>
        <p:spPr>
          <a:xfrm>
            <a:off x="2555776" y="4371950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51" name="ZoneTexte 15"/>
          <p:cNvSpPr txBox="1"/>
          <p:nvPr/>
        </p:nvSpPr>
        <p:spPr>
          <a:xfrm>
            <a:off x="2446071" y="3000089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54" name="ZoneTexte 27"/>
          <p:cNvSpPr txBox="1"/>
          <p:nvPr/>
        </p:nvSpPr>
        <p:spPr>
          <a:xfrm>
            <a:off x="4796888" y="1004992"/>
            <a:ext cx="8130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900" dirty="0" err="1">
                <a:solidFill>
                  <a:srgbClr val="C00000"/>
                </a:solidFill>
                <a:sym typeface="Wingdings"/>
              </a:rPr>
              <a:t>Vancomycin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55" name="ZoneTexte 28"/>
          <p:cNvSpPr txBox="1"/>
          <p:nvPr/>
        </p:nvSpPr>
        <p:spPr>
          <a:xfrm>
            <a:off x="6784578" y="1016696"/>
            <a:ext cx="261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P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56" name="ZoneTexte 29"/>
          <p:cNvSpPr txBox="1"/>
          <p:nvPr/>
        </p:nvSpPr>
        <p:spPr>
          <a:xfrm>
            <a:off x="7162542" y="1016634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HI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57" name="ZoneTexte 30"/>
          <p:cNvSpPr txBox="1"/>
          <p:nvPr/>
        </p:nvSpPr>
        <p:spPr>
          <a:xfrm>
            <a:off x="7548163" y="1023672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BAC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58" name="ZoneTexte 31"/>
          <p:cNvSpPr txBox="1"/>
          <p:nvPr/>
        </p:nvSpPr>
        <p:spPr>
          <a:xfrm>
            <a:off x="8080454" y="1027072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J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60" name="ZoneTexte 33"/>
          <p:cNvSpPr txBox="1"/>
          <p:nvPr/>
        </p:nvSpPr>
        <p:spPr>
          <a:xfrm>
            <a:off x="8612471" y="1020249"/>
            <a:ext cx="2680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N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64" name="ZoneTexte 41"/>
          <p:cNvSpPr txBox="1"/>
          <p:nvPr/>
        </p:nvSpPr>
        <p:spPr>
          <a:xfrm>
            <a:off x="4811307" y="1153489"/>
            <a:ext cx="821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900" dirty="0" err="1">
                <a:solidFill>
                  <a:srgbClr val="C00000"/>
                </a:solidFill>
                <a:sym typeface="Wingdings"/>
              </a:rPr>
              <a:t>Cefepim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65" name="ZoneTexte 43"/>
          <p:cNvSpPr txBox="1"/>
          <p:nvPr/>
        </p:nvSpPr>
        <p:spPr>
          <a:xfrm>
            <a:off x="6782514" y="1153072"/>
            <a:ext cx="261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P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66" name="ZoneTexte 45"/>
          <p:cNvSpPr txBox="1"/>
          <p:nvPr/>
        </p:nvSpPr>
        <p:spPr>
          <a:xfrm>
            <a:off x="7163574" y="1160316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HI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67" name="ZoneTexte 47"/>
          <p:cNvSpPr txBox="1"/>
          <p:nvPr/>
        </p:nvSpPr>
        <p:spPr>
          <a:xfrm>
            <a:off x="7554136" y="1167956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BAC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68" name="ZoneTexte 48"/>
          <p:cNvSpPr txBox="1"/>
          <p:nvPr/>
        </p:nvSpPr>
        <p:spPr>
          <a:xfrm>
            <a:off x="8078390" y="1160316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J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70" name="ZoneTexte 50"/>
          <p:cNvSpPr txBox="1"/>
          <p:nvPr/>
        </p:nvSpPr>
        <p:spPr>
          <a:xfrm>
            <a:off x="8612471" y="1160316"/>
            <a:ext cx="2680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N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74" name="ZoneTexte 55"/>
          <p:cNvSpPr txBox="1"/>
          <p:nvPr/>
        </p:nvSpPr>
        <p:spPr>
          <a:xfrm>
            <a:off x="6430903" y="1742741"/>
            <a:ext cx="7906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CRI3-CVC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75" name="ZoneTexte 56"/>
          <p:cNvSpPr txBox="1"/>
          <p:nvPr/>
        </p:nvSpPr>
        <p:spPr>
          <a:xfrm>
            <a:off x="6034954" y="1865851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6" name="ZoneTexte 57"/>
          <p:cNvSpPr txBox="1"/>
          <p:nvPr/>
        </p:nvSpPr>
        <p:spPr>
          <a:xfrm>
            <a:off x="6306664" y="208960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7" name="ZoneTexte 58"/>
          <p:cNvSpPr txBox="1"/>
          <p:nvPr/>
        </p:nvSpPr>
        <p:spPr>
          <a:xfrm>
            <a:off x="6084168" y="2321880"/>
            <a:ext cx="8899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11   05   2022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78" name="ZoneTexte 59"/>
          <p:cNvSpPr txBox="1"/>
          <p:nvPr/>
        </p:nvSpPr>
        <p:spPr>
          <a:xfrm>
            <a:off x="6306664" y="2534960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9" name="ZoneTexte 60"/>
          <p:cNvSpPr txBox="1"/>
          <p:nvPr/>
        </p:nvSpPr>
        <p:spPr>
          <a:xfrm>
            <a:off x="6034954" y="2885630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80" name="ZoneTexte 61"/>
          <p:cNvSpPr txBox="1"/>
          <p:nvPr/>
        </p:nvSpPr>
        <p:spPr>
          <a:xfrm>
            <a:off x="5979651" y="4578588"/>
            <a:ext cx="6527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STAAUR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81" name="ZoneTexte 62"/>
          <p:cNvSpPr txBox="1"/>
          <p:nvPr/>
        </p:nvSpPr>
        <p:spPr>
          <a:xfrm>
            <a:off x="6591518" y="4539919"/>
            <a:ext cx="3738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700" dirty="0">
                <a:solidFill>
                  <a:srgbClr val="C00000"/>
                </a:solidFill>
                <a:sym typeface="Wingdings"/>
              </a:rPr>
              <a:t>OXA</a:t>
            </a:r>
            <a:endParaRPr lang="fr-CH" sz="700" dirty="0">
              <a:solidFill>
                <a:srgbClr val="C00000"/>
              </a:solidFill>
            </a:endParaRPr>
          </a:p>
        </p:txBody>
      </p:sp>
      <p:sp>
        <p:nvSpPr>
          <p:cNvPr id="82" name="ZoneTexte 63"/>
          <p:cNvSpPr txBox="1"/>
          <p:nvPr/>
        </p:nvSpPr>
        <p:spPr>
          <a:xfrm>
            <a:off x="7021931" y="4532225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S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83" name="ZoneTexte 64"/>
          <p:cNvSpPr txBox="1"/>
          <p:nvPr/>
        </p:nvSpPr>
        <p:spPr>
          <a:xfrm>
            <a:off x="6596327" y="4644954"/>
            <a:ext cx="36420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700" dirty="0">
                <a:solidFill>
                  <a:srgbClr val="C00000"/>
                </a:solidFill>
                <a:sym typeface="Wingdings"/>
              </a:rPr>
              <a:t>GLY</a:t>
            </a:r>
            <a:endParaRPr lang="fr-CH" sz="700" dirty="0">
              <a:solidFill>
                <a:srgbClr val="C00000"/>
              </a:solidFill>
            </a:endParaRPr>
          </a:p>
        </p:txBody>
      </p:sp>
      <p:sp>
        <p:nvSpPr>
          <p:cNvPr id="84" name="ZoneTexte 65"/>
          <p:cNvSpPr txBox="1"/>
          <p:nvPr/>
        </p:nvSpPr>
        <p:spPr>
          <a:xfrm>
            <a:off x="7027619" y="4642544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S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85" name="ZoneTexte 66"/>
          <p:cNvSpPr txBox="1"/>
          <p:nvPr/>
        </p:nvSpPr>
        <p:spPr>
          <a:xfrm>
            <a:off x="7286741" y="4580166"/>
            <a:ext cx="258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N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86" name="ZoneTexte 60"/>
          <p:cNvSpPr txBox="1"/>
          <p:nvPr/>
        </p:nvSpPr>
        <p:spPr>
          <a:xfrm>
            <a:off x="6034954" y="336211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87" name="ZoneTexte 60"/>
          <p:cNvSpPr txBox="1"/>
          <p:nvPr/>
        </p:nvSpPr>
        <p:spPr>
          <a:xfrm>
            <a:off x="6306664" y="366257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69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60" grpId="0"/>
      <p:bldP spid="64" grpId="0"/>
      <p:bldP spid="65" grpId="0"/>
      <p:bldP spid="66" grpId="0"/>
      <p:bldP spid="67" grpId="0"/>
      <p:bldP spid="68" grpId="0"/>
      <p:bldP spid="70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CC66"/>
          </a:solidFill>
        </p:spPr>
        <p:txBody>
          <a:bodyPr>
            <a:normAutofit/>
          </a:bodyPr>
          <a:lstStyle/>
          <a:p>
            <a:r>
              <a:rPr lang="de-CH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6"/>
            <a:ext cx="8229600" cy="3603845"/>
          </a:xfrm>
        </p:spPr>
        <p:txBody>
          <a:bodyPr>
            <a:noAutofit/>
          </a:bodyPr>
          <a:lstStyle/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03.05.2022: ein </a:t>
            </a: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75-jähriger Patient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wird von der Ambulanz auf den Notfall gebracht wegen starken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thorako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-abdominalen Schmerzen</a:t>
            </a:r>
          </a:p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Status:</a:t>
            </a:r>
          </a:p>
          <a:p>
            <a:pPr lvl="1"/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Hämodynamisch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stabil</a:t>
            </a:r>
          </a:p>
          <a:p>
            <a:pPr lvl="1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Extrem starke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thorakoabdominale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Schmerzen mit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DDo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Anamnese: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bekannter, Insulin-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abhängier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Diabetes Typ II,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Arteriopathie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mit mehreren Stents an den Unterschenkeln, Koronarerkrankung mit PTCA 2014</a:t>
            </a:r>
          </a:p>
          <a:p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Anlage eines ZVK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jugulär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rechts, ad CT</a:t>
            </a:r>
          </a:p>
          <a:p>
            <a:pPr lvl="0"/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CT-Scan: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Dissektion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der Aorta Typ A</a:t>
            </a:r>
          </a:p>
          <a:p>
            <a:pPr lvl="0"/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Diagnose: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Dissektion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der Aorta Typ A</a:t>
            </a:r>
          </a:p>
          <a:p>
            <a:pPr lvl="0"/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Chirurgie: </a:t>
            </a:r>
          </a:p>
          <a:p>
            <a:pPr lvl="1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Resektion der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Aortenbifurkation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mit Anlage einer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Endoprothese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Prophylaxe mit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Cefuroxim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für 48h</a:t>
            </a:r>
          </a:p>
          <a:p>
            <a:pPr lvl="0"/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Hospitalisation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auf der Intensivpflegestation</a:t>
            </a:r>
          </a:p>
          <a:p>
            <a:pPr lvl="0"/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Weiterer Verlauf…</a:t>
            </a:r>
          </a:p>
          <a:p>
            <a:pPr lvl="0">
              <a:buNone/>
            </a:pP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èche droite à entaille 10"/>
          <p:cNvSpPr/>
          <p:nvPr/>
        </p:nvSpPr>
        <p:spPr>
          <a:xfrm>
            <a:off x="56077" y="2003762"/>
            <a:ext cx="9087929" cy="1122057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orme libre 11"/>
          <p:cNvSpPr/>
          <p:nvPr/>
        </p:nvSpPr>
        <p:spPr>
          <a:xfrm>
            <a:off x="672418" y="904459"/>
            <a:ext cx="1177256" cy="1224136"/>
          </a:xfrm>
          <a:custGeom>
            <a:avLst/>
            <a:gdLst>
              <a:gd name="connsiteX0" fmla="*/ 0 w 760704"/>
              <a:gd name="connsiteY0" fmla="*/ 0 h 1066324"/>
              <a:gd name="connsiteX1" fmla="*/ 760704 w 760704"/>
              <a:gd name="connsiteY1" fmla="*/ 0 h 1066324"/>
              <a:gd name="connsiteX2" fmla="*/ 760704 w 760704"/>
              <a:gd name="connsiteY2" fmla="*/ 1066324 h 1066324"/>
              <a:gd name="connsiteX3" fmla="*/ 0 w 760704"/>
              <a:gd name="connsiteY3" fmla="*/ 1066324 h 1066324"/>
              <a:gd name="connsiteX4" fmla="*/ 0 w 760704"/>
              <a:gd name="connsiteY4" fmla="*/ 0 h 106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704" h="1066324">
                <a:moveTo>
                  <a:pt x="0" y="0"/>
                </a:moveTo>
                <a:lnTo>
                  <a:pt x="760704" y="0"/>
                </a:lnTo>
                <a:lnTo>
                  <a:pt x="760704" y="1066324"/>
                </a:lnTo>
                <a:lnTo>
                  <a:pt x="0" y="106632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03.05.2022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Resektion der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Aortenbifurkation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und Anlage einer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Endoprothese</a:t>
            </a:r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10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Ad IPS</a:t>
            </a:r>
            <a:endParaRPr lang="de-CH" sz="1000" b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155721" y="2464380"/>
            <a:ext cx="184459" cy="1844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Forme libre 20"/>
          <p:cNvSpPr/>
          <p:nvPr/>
        </p:nvSpPr>
        <p:spPr>
          <a:xfrm>
            <a:off x="2287128" y="2883756"/>
            <a:ext cx="1132744" cy="1122057"/>
          </a:xfrm>
          <a:custGeom>
            <a:avLst/>
            <a:gdLst>
              <a:gd name="connsiteX0" fmla="*/ 0 w 832280"/>
              <a:gd name="connsiteY0" fmla="*/ 0 h 1122057"/>
              <a:gd name="connsiteX1" fmla="*/ 832280 w 832280"/>
              <a:gd name="connsiteY1" fmla="*/ 0 h 1122057"/>
              <a:gd name="connsiteX2" fmla="*/ 832280 w 832280"/>
              <a:gd name="connsiteY2" fmla="*/ 1122057 h 1122057"/>
              <a:gd name="connsiteX3" fmla="*/ 0 w 832280"/>
              <a:gd name="connsiteY3" fmla="*/ 1122057 h 1122057"/>
              <a:gd name="connsiteX4" fmla="*/ 0 w 832280"/>
              <a:gd name="connsiteY4" fmla="*/ 0 h 11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2280" h="1122057">
                <a:moveTo>
                  <a:pt x="0" y="0"/>
                </a:moveTo>
                <a:lnTo>
                  <a:pt x="832280" y="0"/>
                </a:lnTo>
                <a:lnTo>
                  <a:pt x="832280" y="1122057"/>
                </a:lnTo>
                <a:lnTo>
                  <a:pt x="0" y="1122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05.05.2022 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 10h00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Kardiopulmonal stabil; </a:t>
            </a:r>
            <a:r>
              <a:rPr lang="de-CH" sz="1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extubiert</a:t>
            </a:r>
            <a:endParaRPr lang="de-CH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Stopp </a:t>
            </a:r>
            <a:r>
              <a:rPr lang="de-CH" sz="1000" kern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Cefuroxim</a:t>
            </a:r>
            <a:endParaRPr lang="de-CH" sz="1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Entfernung ZVK</a:t>
            </a:r>
            <a:endParaRPr lang="de-CH" sz="1000" b="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483768" y="2456668"/>
            <a:ext cx="184459" cy="1844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Forme libre 22"/>
          <p:cNvSpPr/>
          <p:nvPr/>
        </p:nvSpPr>
        <p:spPr>
          <a:xfrm>
            <a:off x="2566181" y="553816"/>
            <a:ext cx="1411604" cy="1472417"/>
          </a:xfrm>
          <a:custGeom>
            <a:avLst/>
            <a:gdLst>
              <a:gd name="connsiteX0" fmla="*/ 0 w 662257"/>
              <a:gd name="connsiteY0" fmla="*/ 0 h 1122057"/>
              <a:gd name="connsiteX1" fmla="*/ 662257 w 662257"/>
              <a:gd name="connsiteY1" fmla="*/ 0 h 1122057"/>
              <a:gd name="connsiteX2" fmla="*/ 662257 w 662257"/>
              <a:gd name="connsiteY2" fmla="*/ 1122057 h 1122057"/>
              <a:gd name="connsiteX3" fmla="*/ 0 w 662257"/>
              <a:gd name="connsiteY3" fmla="*/ 1122057 h 1122057"/>
              <a:gd name="connsiteX4" fmla="*/ 0 w 662257"/>
              <a:gd name="connsiteY4" fmla="*/ 0 h 11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2257" h="1122057">
                <a:moveTo>
                  <a:pt x="0" y="0"/>
                </a:moveTo>
                <a:lnTo>
                  <a:pt x="662257" y="0"/>
                </a:lnTo>
                <a:lnTo>
                  <a:pt x="662257" y="1122057"/>
                </a:lnTo>
                <a:lnTo>
                  <a:pt x="0" y="1122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b" anchorCtr="0">
            <a:noAutofit/>
          </a:bodyPr>
          <a:lstStyle/>
          <a:p>
            <a:pPr lvl="0"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25.05.2022 </a:t>
            </a:r>
          </a:p>
          <a:p>
            <a:pPr lvl="0"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Patient auf Gefässchirurgischer Abteilung </a:t>
            </a:r>
          </a:p>
          <a:p>
            <a:pPr lvl="0" algn="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Fieber (39.0°C), </a:t>
            </a:r>
            <a:r>
              <a:rPr lang="de-CH" sz="1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hämodynamisch</a:t>
            </a: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 stabil; diffuse </a:t>
            </a:r>
            <a:r>
              <a:rPr lang="de-CH" sz="1000" kern="1200" dirty="0" err="1">
                <a:latin typeface="Arial" panose="020B0604020202020204" pitchFamily="34" charset="0"/>
                <a:cs typeface="Arial" panose="020B0604020202020204" pitchFamily="34" charset="0"/>
              </a:rPr>
              <a:t>DDo</a:t>
            </a: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 über gesamtem Abdomen</a:t>
            </a:r>
            <a:endParaRPr lang="de-CH" sz="1000" b="1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928039" y="2464380"/>
            <a:ext cx="184459" cy="18445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Forme libre 24"/>
          <p:cNvSpPr/>
          <p:nvPr/>
        </p:nvSpPr>
        <p:spPr>
          <a:xfrm>
            <a:off x="4338535" y="540645"/>
            <a:ext cx="1433232" cy="1592252"/>
          </a:xfrm>
          <a:custGeom>
            <a:avLst/>
            <a:gdLst>
              <a:gd name="connsiteX0" fmla="*/ 0 w 739664"/>
              <a:gd name="connsiteY0" fmla="*/ 0 h 1122057"/>
              <a:gd name="connsiteX1" fmla="*/ 739664 w 739664"/>
              <a:gd name="connsiteY1" fmla="*/ 0 h 1122057"/>
              <a:gd name="connsiteX2" fmla="*/ 739664 w 739664"/>
              <a:gd name="connsiteY2" fmla="*/ 1122057 h 1122057"/>
              <a:gd name="connsiteX3" fmla="*/ 0 w 739664"/>
              <a:gd name="connsiteY3" fmla="*/ 1122057 h 1122057"/>
              <a:gd name="connsiteX4" fmla="*/ 0 w 739664"/>
              <a:gd name="connsiteY4" fmla="*/ 0 h 11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664" h="1122057">
                <a:moveTo>
                  <a:pt x="0" y="0"/>
                </a:moveTo>
                <a:lnTo>
                  <a:pt x="739664" y="0"/>
                </a:lnTo>
                <a:lnTo>
                  <a:pt x="739664" y="1122057"/>
                </a:lnTo>
                <a:lnTo>
                  <a:pt x="0" y="1122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26.05.2022 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Alle BK (+): </a:t>
            </a:r>
            <a:r>
              <a:rPr lang="de-CH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Enterobacter</a:t>
            </a:r>
            <a:r>
              <a:rPr lang="de-CH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cloacae</a:t>
            </a:r>
            <a:r>
              <a:rPr lang="de-CH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und </a:t>
            </a:r>
            <a:r>
              <a:rPr lang="de-CH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Citrobacter</a:t>
            </a:r>
            <a:r>
              <a:rPr lang="de-CH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koseri</a:t>
            </a:r>
            <a:endParaRPr lang="de-CH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1" dirty="0">
                <a:latin typeface="Arial" panose="020B0604020202020204" pitchFamily="34" charset="0"/>
                <a:cs typeface="Arial" panose="020B0604020202020204" pitchFamily="34" charset="0"/>
              </a:rPr>
              <a:t>CT-Scan: 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Kontrastaufnahme der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Endoprothese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mit perifokalem Abszess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1000" b="1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Ellipse 25"/>
          <p:cNvSpPr/>
          <p:nvPr/>
        </p:nvSpPr>
        <p:spPr>
          <a:xfrm>
            <a:off x="4913652" y="2464380"/>
            <a:ext cx="184459" cy="1844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Forme libre 26"/>
          <p:cNvSpPr/>
          <p:nvPr/>
        </p:nvSpPr>
        <p:spPr>
          <a:xfrm>
            <a:off x="5704472" y="2907364"/>
            <a:ext cx="1554916" cy="1629281"/>
          </a:xfrm>
          <a:custGeom>
            <a:avLst/>
            <a:gdLst>
              <a:gd name="connsiteX0" fmla="*/ 0 w 930438"/>
              <a:gd name="connsiteY0" fmla="*/ 0 h 1122057"/>
              <a:gd name="connsiteX1" fmla="*/ 930438 w 930438"/>
              <a:gd name="connsiteY1" fmla="*/ 0 h 1122057"/>
              <a:gd name="connsiteX2" fmla="*/ 930438 w 930438"/>
              <a:gd name="connsiteY2" fmla="*/ 1122057 h 1122057"/>
              <a:gd name="connsiteX3" fmla="*/ 0 w 930438"/>
              <a:gd name="connsiteY3" fmla="*/ 1122057 h 1122057"/>
              <a:gd name="connsiteX4" fmla="*/ 0 w 930438"/>
              <a:gd name="connsiteY4" fmla="*/ 0 h 11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38" h="1122057">
                <a:moveTo>
                  <a:pt x="0" y="0"/>
                </a:moveTo>
                <a:lnTo>
                  <a:pt x="930438" y="0"/>
                </a:lnTo>
                <a:lnTo>
                  <a:pt x="930438" y="1122057"/>
                </a:lnTo>
                <a:lnTo>
                  <a:pt x="0" y="1122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27.05.2022</a:t>
            </a:r>
            <a:endParaRPr lang="de-CH" sz="1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Prothesen-Entfernung und Anlage einer erneuten Prothese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1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latin typeface="Arial" panose="020B0604020202020204" pitchFamily="34" charset="0"/>
                <a:cs typeface="Arial" panose="020B0604020202020204" pitchFamily="34" charset="0"/>
              </a:rPr>
              <a:t>Ad IPS</a:t>
            </a:r>
            <a:endParaRPr lang="de-CH" sz="1000" i="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Ellipse 27"/>
          <p:cNvSpPr/>
          <p:nvPr/>
        </p:nvSpPr>
        <p:spPr>
          <a:xfrm>
            <a:off x="5850933" y="2464380"/>
            <a:ext cx="184459" cy="1844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Flèche vers le bas 15"/>
          <p:cNvSpPr/>
          <p:nvPr/>
        </p:nvSpPr>
        <p:spPr>
          <a:xfrm>
            <a:off x="3917700" y="411510"/>
            <a:ext cx="232916" cy="194421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084164" y="122630"/>
            <a:ext cx="187220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de-CH" sz="1000">
                <a:latin typeface="Arial" panose="020B0604020202020204" pitchFamily="34" charset="0"/>
                <a:cs typeface="Arial" panose="020B0604020202020204" pitchFamily="34" charset="0"/>
              </a:rPr>
              <a:t>Vancomycin: 2 x 1 g/Tag iv Imipenem 4 x 500 mg/Tag iv </a:t>
            </a:r>
          </a:p>
        </p:txBody>
      </p:sp>
      <p:sp>
        <p:nvSpPr>
          <p:cNvPr id="30" name="Flèche vers le bas 29"/>
          <p:cNvSpPr/>
          <p:nvPr/>
        </p:nvSpPr>
        <p:spPr>
          <a:xfrm rot="10800000">
            <a:off x="3923928" y="2715766"/>
            <a:ext cx="232916" cy="115212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635896" y="3651870"/>
            <a:ext cx="165618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de-CH" sz="1000">
                <a:latin typeface="Arial" panose="020B0604020202020204" pitchFamily="34" charset="0"/>
                <a:cs typeface="Arial" panose="020B0604020202020204" pitchFamily="34" charset="0"/>
              </a:rPr>
              <a:t>Abnahme von Blutkulturen:</a:t>
            </a:r>
          </a:p>
          <a:p>
            <a:pPr lvl="1"/>
            <a:r>
              <a:rPr lang="de-CH" sz="1000">
                <a:latin typeface="Arial" panose="020B0604020202020204" pitchFamily="34" charset="0"/>
                <a:cs typeface="Arial" panose="020B0604020202020204" pitchFamily="34" charset="0"/>
              </a:rPr>
              <a:t>2 x 2 (aerob/anaerob) periphere Vene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3014136" y="1982880"/>
            <a:ext cx="432048" cy="129614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>
            <a:off x="3131840" y="1995686"/>
            <a:ext cx="432048" cy="1296144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/>
          <p:cNvSpPr/>
          <p:nvPr/>
        </p:nvSpPr>
        <p:spPr>
          <a:xfrm>
            <a:off x="7502860" y="2463095"/>
            <a:ext cx="184459" cy="1844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Forme libre 37"/>
          <p:cNvSpPr/>
          <p:nvPr/>
        </p:nvSpPr>
        <p:spPr>
          <a:xfrm>
            <a:off x="5971383" y="544238"/>
            <a:ext cx="1554916" cy="1629281"/>
          </a:xfrm>
          <a:custGeom>
            <a:avLst/>
            <a:gdLst>
              <a:gd name="connsiteX0" fmla="*/ 0 w 930438"/>
              <a:gd name="connsiteY0" fmla="*/ 0 h 1122057"/>
              <a:gd name="connsiteX1" fmla="*/ 930438 w 930438"/>
              <a:gd name="connsiteY1" fmla="*/ 0 h 1122057"/>
              <a:gd name="connsiteX2" fmla="*/ 930438 w 930438"/>
              <a:gd name="connsiteY2" fmla="*/ 1122057 h 1122057"/>
              <a:gd name="connsiteX3" fmla="*/ 0 w 930438"/>
              <a:gd name="connsiteY3" fmla="*/ 1122057 h 1122057"/>
              <a:gd name="connsiteX4" fmla="*/ 0 w 930438"/>
              <a:gd name="connsiteY4" fmla="*/ 0 h 1122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0438" h="1122057">
                <a:moveTo>
                  <a:pt x="0" y="0"/>
                </a:moveTo>
                <a:lnTo>
                  <a:pt x="930438" y="0"/>
                </a:lnTo>
                <a:lnTo>
                  <a:pt x="930438" y="1122057"/>
                </a:lnTo>
                <a:lnTo>
                  <a:pt x="0" y="112205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1120" tIns="71120" rIns="71120" bIns="71120" numCol="1" spcCol="1270" anchor="t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28.05.2022</a:t>
            </a:r>
            <a:endParaRPr lang="de-CH" sz="1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b="1" kern="1200" dirty="0">
                <a:latin typeface="Arial" panose="020B0604020202020204" pitchFamily="34" charset="0"/>
                <a:cs typeface="Arial" panose="020B0604020202020204" pitchFamily="34" charset="0"/>
              </a:rPr>
              <a:t>Mikrobiologie der entfernten </a:t>
            </a:r>
            <a:r>
              <a:rPr lang="de-CH" sz="1000" b="1" kern="1200" dirty="0" err="1">
                <a:latin typeface="Arial" panose="020B0604020202020204" pitchFamily="34" charset="0"/>
                <a:cs typeface="Arial" panose="020B0604020202020204" pitchFamily="34" charset="0"/>
              </a:rPr>
              <a:t>Endoprothese</a:t>
            </a:r>
            <a:r>
              <a:rPr lang="de-CH" sz="1000" b="1" kern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Enterobacter</a:t>
            </a:r>
            <a:r>
              <a:rPr lang="de-CH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cloacae</a:t>
            </a:r>
            <a:r>
              <a:rPr lang="de-CH" sz="10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CH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Citrobacter</a:t>
            </a:r>
            <a:r>
              <a:rPr lang="de-CH" sz="1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koseri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und</a:t>
            </a:r>
            <a:endParaRPr lang="de-CH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Antibiogramm </a:t>
            </a:r>
            <a:r>
              <a:rPr lang="de-CH" sz="1000" i="1" dirty="0" err="1">
                <a:latin typeface="Arial" panose="020B0604020202020204" pitchFamily="34" charset="0"/>
                <a:cs typeface="Arial" panose="020B0604020202020204" pitchFamily="34" charset="0"/>
              </a:rPr>
              <a:t>E.cloacae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aus BK: C3G-resistent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CH" sz="1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>
            <a:off x="8388424" y="696911"/>
            <a:ext cx="0" cy="3888432"/>
          </a:xfrm>
          <a:prstGeom prst="line">
            <a:avLst/>
          </a:prstGeom>
          <a:ln w="381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èche vers le bas 39"/>
          <p:cNvSpPr/>
          <p:nvPr/>
        </p:nvSpPr>
        <p:spPr>
          <a:xfrm>
            <a:off x="7478632" y="411510"/>
            <a:ext cx="232916" cy="194421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de-CH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6658985" y="118731"/>
            <a:ext cx="1872208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1"/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Vancomycin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: Stopp</a:t>
            </a:r>
          </a:p>
          <a:p>
            <a:pPr lvl="1"/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Imipenem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4 x 500 mg/Tag </a:t>
            </a:r>
            <a:r>
              <a:rPr lang="de-CH" sz="1000" dirty="0" err="1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de-CH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C8351FE-53ED-9841-B145-A8A345EC42A4}"/>
              </a:ext>
            </a:extLst>
          </p:cNvPr>
          <p:cNvSpPr/>
          <p:nvPr/>
        </p:nvSpPr>
        <p:spPr>
          <a:xfrm>
            <a:off x="251520" y="123478"/>
            <a:ext cx="1960849" cy="469794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Rechteck 1"/>
          <p:cNvSpPr/>
          <p:nvPr/>
        </p:nvSpPr>
        <p:spPr>
          <a:xfrm>
            <a:off x="7978696" y="4620297"/>
            <a:ext cx="8194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CH" sz="1000" kern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28.05.2022</a:t>
            </a:r>
            <a:endParaRPr lang="de-CH" sz="1000" kern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2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16" grpId="0" animBg="1"/>
      <p:bldP spid="17" grpId="0" animBg="1"/>
      <p:bldP spid="30" grpId="0" animBg="1"/>
      <p:bldP spid="31" grpId="0" animBg="1"/>
      <p:bldP spid="38" grpId="0"/>
      <p:bldP spid="40" grpId="0" animBg="1"/>
      <p:bldP spid="41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13’916 patients from 108 acute care hospitals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402" y="1200151"/>
            <a:ext cx="4695196" cy="3394472"/>
          </a:xfrm>
          <a:prstGeom prst="rect">
            <a:avLst/>
          </a:prstGeom>
          <a:noFill/>
        </p:spPr>
      </p:pic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993874AC-2654-D246-2A96-A3A0FA12A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fld id="{00000000-1234-1234-1234-123412341234}" type="slidenum">
              <a:rPr lang="en" sz="1300" smtClean="0">
                <a:solidFill>
                  <a:srgbClr val="FFFFFF"/>
                </a:solidFill>
                <a:latin typeface="Dosis"/>
                <a:sym typeface="Dosis"/>
              </a:rPr>
              <a:pPr algn="ctr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en" sz="1300">
              <a:solidFill>
                <a:srgbClr val="FFFFFF"/>
              </a:solidFill>
              <a:latin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5991253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2"/>
          <p:cNvSpPr>
            <a:spLocks noChangeArrowheads="1"/>
          </p:cNvSpPr>
          <p:nvPr/>
        </p:nvSpPr>
        <p:spPr bwMode="auto">
          <a:xfrm>
            <a:off x="251520" y="483518"/>
            <a:ext cx="3240360" cy="4193456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Spital-ID</a:t>
            </a:r>
            <a:r>
              <a:rPr lang="de-CH" altLang="en-US" sz="700" dirty="0"/>
              <a:t> [__________]  </a:t>
            </a:r>
            <a:r>
              <a:rPr lang="de-CH" altLang="en-US" sz="700" b="1" dirty="0"/>
              <a:t>Stations-ID</a:t>
            </a:r>
            <a:r>
              <a:rPr lang="de-CH" altLang="en-US" sz="700" dirty="0"/>
              <a:t> [__________]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Erhebungsdatum:   ___  / ___  /  </a:t>
            </a:r>
            <a:r>
              <a:rPr lang="de-CH" altLang="en-US" sz="700" dirty="0"/>
              <a:t>20</a:t>
            </a:r>
            <a:r>
              <a:rPr lang="de-CH" altLang="en-US" sz="700" b="1" dirty="0"/>
              <a:t>___ </a:t>
            </a:r>
            <a:r>
              <a:rPr lang="de-CH" altLang="en-US" sz="700" dirty="0"/>
              <a:t>(</a:t>
            </a:r>
            <a:r>
              <a:rPr lang="de-CH" altLang="en-US" sz="700" i="1" dirty="0" err="1"/>
              <a:t>tt</a:t>
            </a:r>
            <a:r>
              <a:rPr lang="de-CH" altLang="en-US" sz="700" i="1" dirty="0"/>
              <a:t>/mm/</a:t>
            </a:r>
            <a:r>
              <a:rPr lang="de-CH" altLang="en-US" sz="700" i="1" dirty="0" err="1"/>
              <a:t>yyyy</a:t>
            </a:r>
            <a:r>
              <a:rPr lang="de-CH" altLang="en-US" sz="7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Patienten-ID  </a:t>
            </a:r>
            <a:r>
              <a:rPr lang="de-CH" altLang="en-US" sz="700" dirty="0"/>
              <a:t>[_________________________________]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Alter </a:t>
            </a:r>
            <a:r>
              <a:rPr lang="de-CH" altLang="en-US" sz="700" dirty="0"/>
              <a:t>in Jahren: [____] Jahre;   Alter &lt; 2 Jahre: [_____] Monate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de-CH" altLang="en-US" sz="700" b="1" dirty="0"/>
              <a:t>Geschlecht: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M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 W</a:t>
            </a:r>
            <a:endParaRPr lang="de-CH" altLang="en-US" sz="7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Datum der Spitalaufnahme:  ___  / ___  /  _____</a:t>
            </a:r>
            <a:endParaRPr lang="de-CH" altLang="en-US" sz="700" dirty="0"/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de-CH" altLang="en-US" sz="700" b="1" dirty="0"/>
              <a:t>Fachrichtung des Patienten</a:t>
            </a:r>
            <a:r>
              <a:rPr lang="de-CH" altLang="en-US" sz="700" dirty="0"/>
              <a:t> [__________]	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Operativer Eingriff seit Spitalaufnahme:  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Nein </a:t>
            </a:r>
            <a:r>
              <a:rPr lang="de-CH" altLang="en-US" sz="700" dirty="0"/>
              <a:t>	</a:t>
            </a:r>
            <a:r>
              <a:rPr lang="de-CH" altLang="en-US" sz="1000" dirty="0">
                <a:sym typeface="Wingdings" pitchFamily="2" charset="2"/>
              </a:rPr>
              <a:t> </a:t>
            </a:r>
            <a:r>
              <a:rPr lang="de-CH" altLang="en-US" sz="700" dirty="0">
                <a:sym typeface="Wingdings" pitchFamily="2" charset="2"/>
              </a:rPr>
              <a:t> Minimal invasiver Eingriff /Non-NHSN 	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Unklar</a:t>
            </a:r>
            <a:endParaRPr lang="de-CH" altLang="en-US" sz="700" dirty="0"/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NHSN-Eingriff →</a:t>
            </a:r>
            <a:r>
              <a:rPr lang="de-CH" altLang="en-US" sz="700" dirty="0"/>
              <a:t> [__________] 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McCabe score</a:t>
            </a:r>
            <a:r>
              <a:rPr lang="de-CH" altLang="en-US" sz="700" dirty="0"/>
              <a:t>:  	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700" dirty="0"/>
              <a:t>Kein fataler Ausgang  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700" dirty="0"/>
              <a:t>Fataler Ausgang innerhalb von 5 Jahren</a:t>
            </a:r>
          </a:p>
          <a:p>
            <a:pPr marL="171450" indent="-171450" eaLnBrk="1" hangingPunct="1">
              <a:spcBef>
                <a:spcPts val="300"/>
              </a:spcBef>
              <a:buFont typeface="Wingdings" panose="05000000000000000000" pitchFamily="2" charset="2"/>
              <a:buChar char="¨"/>
            </a:pPr>
            <a:r>
              <a:rPr lang="de-CH" altLang="en-US" sz="700" dirty="0"/>
              <a:t>Fataler Ausgang innerhalb von 12 Monaten	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/>
              <a:t> Unklar	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de-CH" altLang="en-US" sz="700" b="1" dirty="0"/>
              <a:t>Impfung gegen COVID-19 : 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de-DE" altLang="en-US" sz="700" dirty="0"/>
              <a:t>O Nein O Teilweise O Vollständig -&gt; zusätzliche Dosen O 1 O ≥2 O Unbekannt</a:t>
            </a:r>
            <a:endParaRPr lang="de-CH" altLang="en-US" sz="7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Neugeborenes, Geburtsgewicht: </a:t>
            </a:r>
            <a:r>
              <a:rPr lang="de-CH" altLang="en-US" sz="700" dirty="0"/>
              <a:t>[______] Gramm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sz="700" b="1" dirty="0">
                <a:effectLst/>
                <a:ea typeface="Calibri" panose="020F0502020204030204" pitchFamily="34" charset="0"/>
              </a:rPr>
              <a:t>Kinder &lt;16 Jahre:</a:t>
            </a:r>
            <a:r>
              <a:rPr lang="de-CH" sz="700" dirty="0">
                <a:effectLst/>
                <a:ea typeface="Calibri" panose="020F0502020204030204" pitchFamily="34" charset="0"/>
              </a:rPr>
              <a:t> Gewicht </a:t>
            </a:r>
            <a:r>
              <a:rPr lang="de-CH" altLang="en-US" sz="700" b="1" dirty="0"/>
              <a:t> </a:t>
            </a:r>
            <a:r>
              <a:rPr lang="de-CH" altLang="en-US" sz="700" dirty="0"/>
              <a:t>[______] </a:t>
            </a:r>
            <a:r>
              <a:rPr lang="de-CH" sz="700" dirty="0">
                <a:effectLst/>
                <a:ea typeface="Calibri" panose="020F0502020204030204" pitchFamily="34" charset="0"/>
              </a:rPr>
              <a:t>Grösse </a:t>
            </a:r>
            <a:r>
              <a:rPr lang="de-CH" altLang="en-US" sz="700" b="1" dirty="0"/>
              <a:t> </a:t>
            </a:r>
            <a:r>
              <a:rPr lang="de-CH" altLang="en-US" sz="700" dirty="0"/>
              <a:t>[______] </a:t>
            </a:r>
            <a:r>
              <a:rPr lang="de-CH" sz="700" dirty="0">
                <a:effectLst/>
                <a:ea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Zentraler Gefässkatheter: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Peripherer Gefässkatheter: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Urinkatheter</a:t>
            </a:r>
            <a:r>
              <a:rPr lang="de-CH" altLang="en-US" sz="700" dirty="0"/>
              <a:t>:    	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Beatmung (intubiert):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dirty="0"/>
              <a:t>Patient erhält </a:t>
            </a:r>
            <a:r>
              <a:rPr lang="de-CH" altLang="en-US" sz="700" b="1" dirty="0"/>
              <a:t>Antibiotika </a:t>
            </a:r>
            <a:r>
              <a:rPr lang="de-CH" altLang="en-US" sz="700" baseline="30000" dirty="0"/>
              <a:t>(1)</a:t>
            </a:r>
            <a:r>
              <a:rPr lang="de-CH" altLang="en-US" sz="700" dirty="0"/>
              <a:t>:    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dirty="0"/>
              <a:t>Aktive </a:t>
            </a:r>
            <a:r>
              <a:rPr lang="de-CH" altLang="en-US" sz="700" b="1" dirty="0" err="1"/>
              <a:t>Healthcare</a:t>
            </a:r>
            <a:r>
              <a:rPr lang="de-CH" altLang="en-US" sz="700" b="1" dirty="0"/>
              <a:t>-assoziierte Infektion</a:t>
            </a:r>
            <a:r>
              <a:rPr lang="de-CH" altLang="en-US" sz="700" baseline="30000" dirty="0"/>
              <a:t>(2)</a:t>
            </a:r>
            <a:r>
              <a:rPr lang="de-CH" altLang="en-US" sz="700" dirty="0"/>
              <a:t>: 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</a:t>
            </a:r>
          </a:p>
        </p:txBody>
      </p:sp>
      <p:sp>
        <p:nvSpPr>
          <p:cNvPr id="14" name="Rectangle 925"/>
          <p:cNvSpPr>
            <a:spLocks noChangeArrowheads="1"/>
          </p:cNvSpPr>
          <p:nvPr/>
        </p:nvSpPr>
        <p:spPr bwMode="auto">
          <a:xfrm>
            <a:off x="251520" y="4671776"/>
            <a:ext cx="3240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en-US" sz="3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en-US" sz="300" dirty="0"/>
              <a:t>(1) Zum Zeitpunkt der Erhebung, Ausnahme chirurgische Antibiotikaprophylaxe 24h vor 08:00 am Erhebungstag – falls ja, Daten zur Antibiotikaverwendung ausfüllen; wenn &gt; 3 Antibiotika verabreicht werden, bitte einen zusätzlichen Bogen anfügen; (2) [Infektionsbeginn ≥ Tag 3 ODER Kriterien zur postoperativen Wundinfektion erfüllt (Operation innerhalb der letzten 30/90 Tage) ODER Entlassung aus Akutkrankenhaus &lt; 48h (und Wiedereintritt) ODER </a:t>
            </a:r>
            <a:r>
              <a:rPr lang="de-CH" altLang="en-US" sz="300" i="1" dirty="0"/>
              <a:t>C. difficile </a:t>
            </a:r>
            <a:r>
              <a:rPr lang="de-CH" altLang="en-US" sz="300" dirty="0"/>
              <a:t>Infektion und Entlassung aus Akutkrankenhaus &lt; 28 Tagen] UND [Kriterien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am Erhebungstag erfüllt ODER Patient am Erhebungstag unter Behandlung für eine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(Kriterien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zuvor erfüllt)] – Falls ja, Daten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ausfüllen; wenn &gt; 2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Infektionen bitte einen zusätzlichen Bogen anfügen.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1520" y="144141"/>
            <a:ext cx="8784976" cy="276999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en-US" sz="1200" b="1" dirty="0">
                <a:solidFill>
                  <a:srgbClr val="339966"/>
                </a:solidFill>
              </a:rPr>
              <a:t>Formular P – Patientendaten</a:t>
            </a:r>
          </a:p>
        </p:txBody>
      </p:sp>
      <p:graphicFrame>
        <p:nvGraphicFramePr>
          <p:cNvPr id="16" name="Group 975"/>
          <p:cNvGraphicFramePr>
            <a:graphicFrameLocks noGrp="1"/>
          </p:cNvGraphicFramePr>
          <p:nvPr/>
        </p:nvGraphicFramePr>
        <p:xfrm>
          <a:off x="4774896" y="483518"/>
          <a:ext cx="4261601" cy="1008113"/>
        </p:xfrm>
        <a:graphic>
          <a:graphicData uri="http://schemas.openxmlformats.org/drawingml/2006/table">
            <a:tbl>
              <a:tblPr/>
              <a:tblGrid>
                <a:gridCol w="191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Antibiotikum (AB)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(Substanz)</a:t>
                      </a:r>
                    </a:p>
                  </a:txBody>
                  <a:tcPr marT="45743" marB="45743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Indikation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Diagnose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Indikation </a:t>
                      </a:r>
                      <a:r>
                        <a:rPr kumimoji="0" lang="de-CH" sz="7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dokumen-tiert</a:t>
                      </a: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Änderung der AB (+ Grund)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Group 990"/>
          <p:cNvGraphicFramePr>
            <a:graphicFrameLocks noGrp="1"/>
          </p:cNvGraphicFramePr>
          <p:nvPr/>
        </p:nvGraphicFramePr>
        <p:xfrm>
          <a:off x="4774896" y="1554009"/>
          <a:ext cx="4261599" cy="3459414"/>
        </p:xfrm>
        <a:graphic>
          <a:graphicData uri="http://schemas.openxmlformats.org/drawingml/2006/table">
            <a:tbl>
              <a:tblPr/>
              <a:tblGrid>
                <a:gridCol w="127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5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1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1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2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Code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Relevantes Device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(3)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bei Aufnahme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Infektionsbeginn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/         /            (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tt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/mm/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yyyy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/         /             (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tt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/mm/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yyyy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Falls HAI bei Aufnahme, Hospitalisierung im Zusammenhang mit HAI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Ja 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Nein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 ?</a:t>
                      </a:r>
                      <a:endParaRPr kumimoji="0" lang="de-CH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Ja 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Nein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 ?</a:t>
                      </a:r>
                      <a:endParaRPr kumimoji="0" lang="de-CH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127097"/>
                  </a:ext>
                </a:extLst>
              </a:tr>
              <a:tr h="3906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Infektionsquelle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Gegenwärtiges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Anderes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fr-FR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LZP*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</a:t>
                      </a:r>
                      <a:r>
                        <a:rPr lang="fr-FR" altLang="en-US" sz="700" b="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Unklar</a:t>
                      </a:r>
                      <a:endParaRPr kumimoji="0" lang="fr-FR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Gegenwärtiges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Anderes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fr-FR" sz="7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LZP*</a:t>
                      </a:r>
                      <a:r>
                        <a:rPr kumimoji="0" lang="fr-FR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</a:t>
                      </a:r>
                      <a:r>
                        <a:rPr lang="fr-FR" altLang="en-US" sz="700" b="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Unklar</a:t>
                      </a:r>
                      <a:endParaRPr kumimoji="0" lang="fr-FR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ist mit dieser Station assoziiert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Therapie mit </a:t>
                      </a:r>
                      <a:r>
                        <a:rPr kumimoji="0" lang="de-CH" sz="7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Vasopressoren</a:t>
                      </a:r>
                      <a:endParaRPr kumimoji="0" lang="de-CH" sz="7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34058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Bei BSI: Quelle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(5)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0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 code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AB-Resistenz</a:t>
                      </a:r>
                      <a:endParaRPr kumimoji="0" lang="de-CH" sz="700" b="0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CH" sz="700" noProof="0">
                          <a:solidFill>
                            <a:schemeClr val="tx1"/>
                          </a:solidFill>
                          <a:latin typeface="+mn-lt"/>
                        </a:rPr>
                        <a:t>PDR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 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code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AB-Resistenz</a:t>
                      </a:r>
                      <a:endParaRPr kumimoji="0" lang="de-CH" sz="700" b="0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700" noProof="0">
                          <a:solidFill>
                            <a:schemeClr val="tx1"/>
                          </a:solidFill>
                          <a:latin typeface="+mn-lt"/>
                        </a:rPr>
                        <a:t>PDR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6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 </a:t>
                      </a:r>
                      <a:r>
                        <a:rPr kumimoji="0" lang="de-CH" sz="700" b="0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 </a:t>
                      </a:r>
                      <a:r>
                        <a:rPr kumimoji="0" lang="de-CH" sz="700" b="0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SIR</a:t>
                      </a: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2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Mikroorganismus 1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2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2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Mikroorganismus 2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2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8" name="Forme libre 42"/>
          <p:cNvSpPr/>
          <p:nvPr/>
        </p:nvSpPr>
        <p:spPr>
          <a:xfrm>
            <a:off x="2987825" y="659651"/>
            <a:ext cx="1727398" cy="3712299"/>
          </a:xfrm>
          <a:custGeom>
            <a:avLst/>
            <a:gdLst>
              <a:gd name="connsiteX0" fmla="*/ 0 w 844061"/>
              <a:gd name="connsiteY0" fmla="*/ 3055815 h 3055815"/>
              <a:gd name="connsiteX1" fmla="*/ 695569 w 844061"/>
              <a:gd name="connsiteY1" fmla="*/ 3055815 h 3055815"/>
              <a:gd name="connsiteX2" fmla="*/ 687754 w 844061"/>
              <a:gd name="connsiteY2" fmla="*/ 0 h 3055815"/>
              <a:gd name="connsiteX3" fmla="*/ 844061 w 844061"/>
              <a:gd name="connsiteY3" fmla="*/ 0 h 30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61" h="3055815">
                <a:moveTo>
                  <a:pt x="0" y="3055815"/>
                </a:moveTo>
                <a:lnTo>
                  <a:pt x="695569" y="3055815"/>
                </a:lnTo>
                <a:lnTo>
                  <a:pt x="687754" y="0"/>
                </a:lnTo>
                <a:lnTo>
                  <a:pt x="844061" y="0"/>
                </a:lnTo>
              </a:path>
            </a:pathLst>
          </a:custGeom>
          <a:ln w="19050">
            <a:solidFill>
              <a:srgbClr val="339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Forme libre 44"/>
          <p:cNvSpPr/>
          <p:nvPr/>
        </p:nvSpPr>
        <p:spPr>
          <a:xfrm>
            <a:off x="2987825" y="1851670"/>
            <a:ext cx="1768021" cy="2696413"/>
          </a:xfrm>
          <a:custGeom>
            <a:avLst/>
            <a:gdLst>
              <a:gd name="connsiteX0" fmla="*/ 0 w 851877"/>
              <a:gd name="connsiteY0" fmla="*/ 1578707 h 1578707"/>
              <a:gd name="connsiteX1" fmla="*/ 726831 w 851877"/>
              <a:gd name="connsiteY1" fmla="*/ 1578707 h 1578707"/>
              <a:gd name="connsiteX2" fmla="*/ 726831 w 851877"/>
              <a:gd name="connsiteY2" fmla="*/ 0 h 1578707"/>
              <a:gd name="connsiteX3" fmla="*/ 851877 w 851877"/>
              <a:gd name="connsiteY3" fmla="*/ 0 h 157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877" h="1578707">
                <a:moveTo>
                  <a:pt x="0" y="1578707"/>
                </a:moveTo>
                <a:lnTo>
                  <a:pt x="726831" y="1578707"/>
                </a:lnTo>
                <a:lnTo>
                  <a:pt x="726831" y="0"/>
                </a:lnTo>
                <a:lnTo>
                  <a:pt x="851877" y="0"/>
                </a:lnTo>
              </a:path>
            </a:pathLst>
          </a:custGeom>
          <a:ln w="19050">
            <a:solidFill>
              <a:srgbClr val="339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47" name="ZoneTexte 13"/>
          <p:cNvSpPr txBox="1"/>
          <p:nvPr/>
        </p:nvSpPr>
        <p:spPr>
          <a:xfrm>
            <a:off x="829651" y="1095405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48" name="ZoneTexte 14"/>
          <p:cNvSpPr txBox="1"/>
          <p:nvPr/>
        </p:nvSpPr>
        <p:spPr>
          <a:xfrm>
            <a:off x="268941" y="2123844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49" name="ZoneTexte 15"/>
          <p:cNvSpPr txBox="1"/>
          <p:nvPr/>
        </p:nvSpPr>
        <p:spPr>
          <a:xfrm>
            <a:off x="259337" y="2470146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50" name="ZoneTexte 21"/>
          <p:cNvSpPr txBox="1"/>
          <p:nvPr/>
        </p:nvSpPr>
        <p:spPr>
          <a:xfrm>
            <a:off x="2581196" y="357291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51" name="ZoneTexte 23"/>
          <p:cNvSpPr txBox="1"/>
          <p:nvPr/>
        </p:nvSpPr>
        <p:spPr>
          <a:xfrm>
            <a:off x="2209360" y="374061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52" name="ZoneTexte 24"/>
          <p:cNvSpPr txBox="1"/>
          <p:nvPr/>
        </p:nvSpPr>
        <p:spPr>
          <a:xfrm>
            <a:off x="2573427" y="388599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53" name="ZoneTexte 25"/>
          <p:cNvSpPr txBox="1"/>
          <p:nvPr/>
        </p:nvSpPr>
        <p:spPr>
          <a:xfrm>
            <a:off x="2559910" y="4060198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54" name="ZoneTexte 26"/>
          <p:cNvSpPr txBox="1"/>
          <p:nvPr/>
        </p:nvSpPr>
        <p:spPr>
          <a:xfrm>
            <a:off x="2574817" y="4217776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55" name="ZoneTexte 27"/>
          <p:cNvSpPr txBox="1"/>
          <p:nvPr/>
        </p:nvSpPr>
        <p:spPr>
          <a:xfrm>
            <a:off x="4817408" y="1016726"/>
            <a:ext cx="6912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 err="1">
                <a:solidFill>
                  <a:srgbClr val="C00000"/>
                </a:solidFill>
                <a:sym typeface="Wingdings"/>
              </a:rPr>
              <a:t>Imipenem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156" name="ZoneTexte 28"/>
          <p:cNvSpPr txBox="1"/>
          <p:nvPr/>
        </p:nvSpPr>
        <p:spPr>
          <a:xfrm>
            <a:off x="6785836" y="1027482"/>
            <a:ext cx="261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P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157" name="ZoneTexte 29"/>
          <p:cNvSpPr txBox="1"/>
          <p:nvPr/>
        </p:nvSpPr>
        <p:spPr>
          <a:xfrm>
            <a:off x="7176964" y="1027482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HI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158" name="ZoneTexte 30"/>
          <p:cNvSpPr txBox="1"/>
          <p:nvPr/>
        </p:nvSpPr>
        <p:spPr>
          <a:xfrm>
            <a:off x="7506065" y="1047504"/>
            <a:ext cx="434734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500" dirty="0">
                <a:solidFill>
                  <a:srgbClr val="C00000"/>
                </a:solidFill>
                <a:sym typeface="Wingdings"/>
              </a:rPr>
              <a:t>SST-SSI</a:t>
            </a:r>
            <a:endParaRPr lang="fr-CH" sz="500" dirty="0">
              <a:solidFill>
                <a:srgbClr val="C00000"/>
              </a:solidFill>
            </a:endParaRPr>
          </a:p>
        </p:txBody>
      </p:sp>
      <p:sp>
        <p:nvSpPr>
          <p:cNvPr id="159" name="ZoneTexte 31"/>
          <p:cNvSpPr txBox="1"/>
          <p:nvPr/>
        </p:nvSpPr>
        <p:spPr>
          <a:xfrm>
            <a:off x="8098452" y="1017878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J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161" name="ZoneTexte 33"/>
          <p:cNvSpPr txBox="1"/>
          <p:nvPr/>
        </p:nvSpPr>
        <p:spPr>
          <a:xfrm>
            <a:off x="8632060" y="1017878"/>
            <a:ext cx="2680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D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165" name="ZoneTexte 38"/>
          <p:cNvSpPr txBox="1"/>
          <p:nvPr/>
        </p:nvSpPr>
        <p:spPr>
          <a:xfrm>
            <a:off x="938884" y="915566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75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166" name="ZoneTexte 39"/>
          <p:cNvSpPr txBox="1"/>
          <p:nvPr/>
        </p:nvSpPr>
        <p:spPr>
          <a:xfrm>
            <a:off x="1482253" y="1287595"/>
            <a:ext cx="995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03   05  2022  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167" name="ZoneTexte 40"/>
          <p:cNvSpPr txBox="1"/>
          <p:nvPr/>
        </p:nvSpPr>
        <p:spPr>
          <a:xfrm>
            <a:off x="1474655" y="1509359"/>
            <a:ext cx="627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ICUSUR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168" name="ZoneTexte 54"/>
          <p:cNvSpPr txBox="1"/>
          <p:nvPr/>
        </p:nvSpPr>
        <p:spPr>
          <a:xfrm>
            <a:off x="2574806" y="4360739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69" name="ZoneTexte 67"/>
          <p:cNvSpPr txBox="1"/>
          <p:nvPr/>
        </p:nvSpPr>
        <p:spPr>
          <a:xfrm>
            <a:off x="1230837" y="2162316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AAA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171" name="ZoneTexte 75"/>
          <p:cNvSpPr txBox="1"/>
          <p:nvPr/>
        </p:nvSpPr>
        <p:spPr>
          <a:xfrm>
            <a:off x="6547058" y="1714230"/>
            <a:ext cx="5325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SSI-O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172" name="ZoneTexte 76"/>
          <p:cNvSpPr txBox="1"/>
          <p:nvPr/>
        </p:nvSpPr>
        <p:spPr>
          <a:xfrm>
            <a:off x="6324520" y="1888880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73" name="ZoneTexte 77"/>
          <p:cNvSpPr txBox="1"/>
          <p:nvPr/>
        </p:nvSpPr>
        <p:spPr>
          <a:xfrm>
            <a:off x="6314473" y="2074004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74" name="ZoneTexte 78"/>
          <p:cNvSpPr txBox="1"/>
          <p:nvPr/>
        </p:nvSpPr>
        <p:spPr>
          <a:xfrm>
            <a:off x="6056713" y="2331303"/>
            <a:ext cx="8899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25   05   2022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175" name="ZoneTexte 79"/>
          <p:cNvSpPr txBox="1"/>
          <p:nvPr/>
        </p:nvSpPr>
        <p:spPr>
          <a:xfrm>
            <a:off x="6048740" y="288980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76" name="ZoneTexte 80"/>
          <p:cNvSpPr txBox="1"/>
          <p:nvPr/>
        </p:nvSpPr>
        <p:spPr>
          <a:xfrm>
            <a:off x="6316479" y="3346299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77" name="ZoneTexte 110"/>
          <p:cNvSpPr txBox="1"/>
          <p:nvPr/>
        </p:nvSpPr>
        <p:spPr>
          <a:xfrm>
            <a:off x="5994942" y="4574146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ENBCLO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178" name="ZoneTexte 111"/>
          <p:cNvSpPr txBox="1"/>
          <p:nvPr/>
        </p:nvSpPr>
        <p:spPr>
          <a:xfrm>
            <a:off x="6629246" y="4531596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C3G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79" name="ZoneTexte 112"/>
          <p:cNvSpPr txBox="1"/>
          <p:nvPr/>
        </p:nvSpPr>
        <p:spPr>
          <a:xfrm>
            <a:off x="7035512" y="4530292"/>
            <a:ext cx="258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R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80" name="ZoneTexte 113"/>
          <p:cNvSpPr txBox="1"/>
          <p:nvPr/>
        </p:nvSpPr>
        <p:spPr>
          <a:xfrm>
            <a:off x="6634761" y="4646973"/>
            <a:ext cx="4010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CAR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81" name="ZoneTexte 114"/>
          <p:cNvSpPr txBox="1"/>
          <p:nvPr/>
        </p:nvSpPr>
        <p:spPr>
          <a:xfrm>
            <a:off x="7039776" y="4652226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S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82" name="ZoneTexte 115"/>
          <p:cNvSpPr txBox="1"/>
          <p:nvPr/>
        </p:nvSpPr>
        <p:spPr>
          <a:xfrm>
            <a:off x="7291253" y="4580675"/>
            <a:ext cx="258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N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83" name="ZoneTexte 116"/>
          <p:cNvSpPr txBox="1"/>
          <p:nvPr/>
        </p:nvSpPr>
        <p:spPr>
          <a:xfrm>
            <a:off x="6006757" y="4787049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CITDIV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184" name="ZoneTexte 117"/>
          <p:cNvSpPr txBox="1"/>
          <p:nvPr/>
        </p:nvSpPr>
        <p:spPr>
          <a:xfrm>
            <a:off x="6637802" y="4740168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C3G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85" name="ZoneTexte 118"/>
          <p:cNvSpPr txBox="1"/>
          <p:nvPr/>
        </p:nvSpPr>
        <p:spPr>
          <a:xfrm>
            <a:off x="7046205" y="4755067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S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86" name="ZoneTexte 119"/>
          <p:cNvSpPr txBox="1"/>
          <p:nvPr/>
        </p:nvSpPr>
        <p:spPr>
          <a:xfrm>
            <a:off x="6634760" y="4862789"/>
            <a:ext cx="4010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CAR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88" name="ZoneTexte 121"/>
          <p:cNvSpPr txBox="1"/>
          <p:nvPr/>
        </p:nvSpPr>
        <p:spPr>
          <a:xfrm>
            <a:off x="7295892" y="4806895"/>
            <a:ext cx="258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N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90" name="ZoneTexte 124"/>
          <p:cNvSpPr txBox="1"/>
          <p:nvPr/>
        </p:nvSpPr>
        <p:spPr>
          <a:xfrm>
            <a:off x="7046717" y="4862789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S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92" name="ZoneTexte 126"/>
          <p:cNvSpPr txBox="1"/>
          <p:nvPr/>
        </p:nvSpPr>
        <p:spPr>
          <a:xfrm>
            <a:off x="8100327" y="1714230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BSI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193" name="ZoneTexte 127"/>
          <p:cNvSpPr txBox="1"/>
          <p:nvPr/>
        </p:nvSpPr>
        <p:spPr>
          <a:xfrm>
            <a:off x="7829440" y="1880418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94" name="ZoneTexte 128"/>
          <p:cNvSpPr txBox="1"/>
          <p:nvPr/>
        </p:nvSpPr>
        <p:spPr>
          <a:xfrm>
            <a:off x="7818026" y="2089854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95" name="ZoneTexte 129"/>
          <p:cNvSpPr txBox="1"/>
          <p:nvPr/>
        </p:nvSpPr>
        <p:spPr>
          <a:xfrm>
            <a:off x="7550551" y="2326067"/>
            <a:ext cx="8899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25   05   2022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196" name="ZoneTexte 130"/>
          <p:cNvSpPr txBox="1"/>
          <p:nvPr/>
        </p:nvSpPr>
        <p:spPr>
          <a:xfrm>
            <a:off x="7550551" y="2892316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97" name="ZoneTexte 131"/>
          <p:cNvSpPr txBox="1"/>
          <p:nvPr/>
        </p:nvSpPr>
        <p:spPr>
          <a:xfrm>
            <a:off x="7829440" y="3363881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98" name="ZoneTexte 132"/>
          <p:cNvSpPr txBox="1"/>
          <p:nvPr/>
        </p:nvSpPr>
        <p:spPr>
          <a:xfrm>
            <a:off x="7496015" y="4565287"/>
            <a:ext cx="6591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ENBCLO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199" name="ZoneTexte 133"/>
          <p:cNvSpPr txBox="1"/>
          <p:nvPr/>
        </p:nvSpPr>
        <p:spPr>
          <a:xfrm>
            <a:off x="8053001" y="4528705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C3G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200" name="ZoneTexte 134"/>
          <p:cNvSpPr txBox="1"/>
          <p:nvPr/>
        </p:nvSpPr>
        <p:spPr>
          <a:xfrm>
            <a:off x="8441774" y="4544504"/>
            <a:ext cx="258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R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201" name="ZoneTexte 135"/>
          <p:cNvSpPr txBox="1"/>
          <p:nvPr/>
        </p:nvSpPr>
        <p:spPr>
          <a:xfrm>
            <a:off x="8060777" y="4633528"/>
            <a:ext cx="4010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CAR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202" name="ZoneTexte 136"/>
          <p:cNvSpPr txBox="1"/>
          <p:nvPr/>
        </p:nvSpPr>
        <p:spPr>
          <a:xfrm>
            <a:off x="8447923" y="4639318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S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203" name="ZoneTexte 137"/>
          <p:cNvSpPr txBox="1"/>
          <p:nvPr/>
        </p:nvSpPr>
        <p:spPr>
          <a:xfrm>
            <a:off x="8773912" y="4583291"/>
            <a:ext cx="258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N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204" name="ZoneTexte 138"/>
          <p:cNvSpPr txBox="1"/>
          <p:nvPr/>
        </p:nvSpPr>
        <p:spPr>
          <a:xfrm>
            <a:off x="8000875" y="3944469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900" dirty="0">
                <a:solidFill>
                  <a:srgbClr val="C00000"/>
                </a:solidFill>
                <a:sym typeface="Wingdings"/>
              </a:rPr>
              <a:t>S-SSI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205" name="ZoneTexte 139"/>
          <p:cNvSpPr txBox="1"/>
          <p:nvPr/>
        </p:nvSpPr>
        <p:spPr>
          <a:xfrm>
            <a:off x="7497802" y="4775827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CITDIV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206" name="ZoneTexte 140"/>
          <p:cNvSpPr txBox="1"/>
          <p:nvPr/>
        </p:nvSpPr>
        <p:spPr>
          <a:xfrm>
            <a:off x="8062564" y="4747135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C3G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207" name="ZoneTexte 141"/>
          <p:cNvSpPr txBox="1"/>
          <p:nvPr/>
        </p:nvSpPr>
        <p:spPr>
          <a:xfrm>
            <a:off x="8453168" y="4754959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S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208" name="ZoneTexte 142"/>
          <p:cNvSpPr txBox="1"/>
          <p:nvPr/>
        </p:nvSpPr>
        <p:spPr>
          <a:xfrm>
            <a:off x="8059730" y="4854466"/>
            <a:ext cx="4010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CAR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209" name="ZoneTexte 143"/>
          <p:cNvSpPr txBox="1"/>
          <p:nvPr/>
        </p:nvSpPr>
        <p:spPr>
          <a:xfrm>
            <a:off x="8453168" y="4854466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S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210" name="ZoneTexte 144"/>
          <p:cNvSpPr txBox="1"/>
          <p:nvPr/>
        </p:nvSpPr>
        <p:spPr>
          <a:xfrm>
            <a:off x="8778603" y="4764797"/>
            <a:ext cx="258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N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211" name="ZoneTexte 15"/>
          <p:cNvSpPr txBox="1"/>
          <p:nvPr/>
        </p:nvSpPr>
        <p:spPr>
          <a:xfrm>
            <a:off x="557504" y="2978641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212" name="ZoneTexte 79"/>
          <p:cNvSpPr txBox="1"/>
          <p:nvPr/>
        </p:nvSpPr>
        <p:spPr>
          <a:xfrm>
            <a:off x="6314473" y="2537845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213" name="ZoneTexte 79"/>
          <p:cNvSpPr txBox="1"/>
          <p:nvPr/>
        </p:nvSpPr>
        <p:spPr>
          <a:xfrm>
            <a:off x="6038862" y="3654076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214" name="ZoneTexte 79"/>
          <p:cNvSpPr txBox="1"/>
          <p:nvPr/>
        </p:nvSpPr>
        <p:spPr>
          <a:xfrm>
            <a:off x="7825592" y="2530485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215" name="ZoneTexte 79"/>
          <p:cNvSpPr txBox="1"/>
          <p:nvPr/>
        </p:nvSpPr>
        <p:spPr>
          <a:xfrm>
            <a:off x="7549657" y="3654076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1" grpId="0"/>
      <p:bldP spid="165" grpId="0"/>
      <p:bldP spid="166" grpId="0"/>
      <p:bldP spid="167" grpId="0"/>
      <p:bldP spid="168" grpId="0"/>
      <p:bldP spid="169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  <p:bldP spid="181" grpId="0"/>
      <p:bldP spid="182" grpId="0"/>
      <p:bldP spid="183" grpId="0"/>
      <p:bldP spid="184" grpId="0"/>
      <p:bldP spid="185" grpId="0"/>
      <p:bldP spid="186" grpId="0"/>
      <p:bldP spid="188" grpId="0"/>
      <p:bldP spid="190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/>
      <p:bldP spid="201" grpId="0"/>
      <p:bldP spid="202" grpId="0"/>
      <p:bldP spid="203" grpId="0"/>
      <p:bldP spid="204" grpId="0"/>
      <p:bldP spid="205" grpId="0"/>
      <p:bldP spid="206" grpId="0"/>
      <p:bldP spid="207" grpId="0"/>
      <p:bldP spid="208" grpId="0"/>
      <p:bldP spid="209" grpId="0"/>
      <p:bldP spid="210" grpId="0"/>
      <p:bldP spid="211" grpId="0"/>
      <p:bldP spid="212" grpId="0"/>
      <p:bldP spid="213" grpId="0"/>
      <p:bldP spid="214" grpId="0"/>
      <p:bldP spid="21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CC66"/>
          </a:solidFill>
        </p:spPr>
        <p:txBody>
          <a:bodyPr>
            <a:normAutofit/>
          </a:bodyPr>
          <a:lstStyle/>
          <a:p>
            <a:r>
              <a:rPr lang="de-CH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4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47753"/>
            <a:ext cx="8229600" cy="3733799"/>
          </a:xfrm>
        </p:spPr>
        <p:txBody>
          <a:bodyPr>
            <a:noAutofit/>
          </a:bodyPr>
          <a:lstStyle/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02.05.2022: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eine </a:t>
            </a: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27-jährige Patientin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wird wegen starker Schmerzen im Bereich der rechten Nierenloge und makroskopischer Hämaturie hospitalisiert. Anamnestisch sind Nierensteine bekannt.</a:t>
            </a:r>
          </a:p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Status: </a:t>
            </a:r>
          </a:p>
          <a:p>
            <a:pPr lvl="1"/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Afebril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DDo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im Bereich der rechten Nierenloge</a:t>
            </a:r>
          </a:p>
          <a:p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Labor: </a:t>
            </a:r>
          </a:p>
          <a:p>
            <a:pPr lvl="1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Stix: Leukozyten +, Erythrozyten +++, Nitrit –;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Uricult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CT-Scan: neuer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Calculus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1 cm distal des rechten Nierenbeckens mit leichter Dilatation des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Pyelons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(letzteres unverändert zu Voraufnahmen). Keine anderen Befunde. </a:t>
            </a:r>
          </a:p>
          <a:p>
            <a:pPr>
              <a:buFont typeface="Arial"/>
              <a:buChar char="•"/>
            </a:pP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Diagnose: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erneute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Nephrolithiasis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rechts</a:t>
            </a:r>
          </a:p>
          <a:p>
            <a:pPr>
              <a:buFont typeface="Arial"/>
              <a:buChar char="•"/>
            </a:pP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Therapie: 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ad Lithotripsie. </a:t>
            </a:r>
          </a:p>
          <a:p>
            <a:pPr lvl="0"/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Verlauf:</a:t>
            </a:r>
          </a:p>
          <a:p>
            <a:pPr lvl="1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03.05.2022: Keine Schmerzen, keine Hämaturie,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Uricult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von Eintritt negativ</a:t>
            </a:r>
          </a:p>
          <a:p>
            <a:pPr lvl="1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05.05.2022: Fieber (39.0°C); Entnahme von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Uricult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und Blutkulturen;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Piperacillin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Tazobactam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4.5 g/ Tag IV </a:t>
            </a:r>
          </a:p>
          <a:p>
            <a:pPr lvl="1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07.05.2022: Blutkultur: Wachstum von Proteus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mirabilis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Uricult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: Proteus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</a:rPr>
              <a:t>mirabilis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 10</a:t>
            </a:r>
            <a:r>
              <a:rPr lang="de-CH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/ml</a:t>
            </a:r>
          </a:p>
          <a:p>
            <a:pPr lvl="0"/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Prävalenzerhebung: 07.05.2022 um 15h00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buNone/>
              </a:pPr>
              <a:t>51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381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2"/>
          <p:cNvSpPr>
            <a:spLocks noChangeArrowheads="1"/>
          </p:cNvSpPr>
          <p:nvPr/>
        </p:nvSpPr>
        <p:spPr bwMode="auto">
          <a:xfrm>
            <a:off x="251520" y="483518"/>
            <a:ext cx="3240360" cy="4193456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Spital-ID</a:t>
            </a:r>
            <a:r>
              <a:rPr lang="de-CH" altLang="en-US" sz="700" dirty="0"/>
              <a:t> [__________]  </a:t>
            </a:r>
            <a:r>
              <a:rPr lang="de-CH" altLang="en-US" sz="700" b="1" dirty="0"/>
              <a:t>Stations-ID</a:t>
            </a:r>
            <a:r>
              <a:rPr lang="de-CH" altLang="en-US" sz="700" dirty="0"/>
              <a:t> [__________]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Erhebungsdatum:   ___  / ___  /  </a:t>
            </a:r>
            <a:r>
              <a:rPr lang="de-CH" altLang="en-US" sz="700" dirty="0"/>
              <a:t>20</a:t>
            </a:r>
            <a:r>
              <a:rPr lang="de-CH" altLang="en-US" sz="700" b="1" dirty="0"/>
              <a:t>___ </a:t>
            </a:r>
            <a:r>
              <a:rPr lang="de-CH" altLang="en-US" sz="700" dirty="0"/>
              <a:t>(</a:t>
            </a:r>
            <a:r>
              <a:rPr lang="de-CH" altLang="en-US" sz="700" i="1" dirty="0" err="1"/>
              <a:t>tt</a:t>
            </a:r>
            <a:r>
              <a:rPr lang="de-CH" altLang="en-US" sz="700" i="1" dirty="0"/>
              <a:t>/mm/</a:t>
            </a:r>
            <a:r>
              <a:rPr lang="de-CH" altLang="en-US" sz="700" i="1" dirty="0" err="1"/>
              <a:t>yyyy</a:t>
            </a:r>
            <a:r>
              <a:rPr lang="de-CH" altLang="en-US" sz="7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Patienten-ID  </a:t>
            </a:r>
            <a:r>
              <a:rPr lang="de-CH" altLang="en-US" sz="700" dirty="0"/>
              <a:t>[_________________________________]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Alter </a:t>
            </a:r>
            <a:r>
              <a:rPr lang="de-CH" altLang="en-US" sz="700" dirty="0"/>
              <a:t>in Jahren: [____] Jahre;   Alter &lt; 2 Jahre: [_____] Monate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de-CH" altLang="en-US" sz="700" b="1" dirty="0"/>
              <a:t>Geschlecht: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M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 W</a:t>
            </a:r>
            <a:endParaRPr lang="de-CH" altLang="en-US" sz="7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Datum der Spitalaufnahme:  ___  / ___  /  _____</a:t>
            </a:r>
            <a:endParaRPr lang="de-CH" altLang="en-US" sz="700" dirty="0"/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de-CH" altLang="en-US" sz="700" b="1" dirty="0"/>
              <a:t>Fachrichtung des Patienten</a:t>
            </a:r>
            <a:r>
              <a:rPr lang="de-CH" altLang="en-US" sz="700" dirty="0"/>
              <a:t> [__________]	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Operativer Eingriff seit Spitalaufnahme:  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Nein </a:t>
            </a:r>
            <a:r>
              <a:rPr lang="de-CH" altLang="en-US" sz="700" dirty="0"/>
              <a:t>	</a:t>
            </a:r>
            <a:r>
              <a:rPr lang="de-CH" altLang="en-US" sz="1000" dirty="0">
                <a:sym typeface="Wingdings" pitchFamily="2" charset="2"/>
              </a:rPr>
              <a:t> </a:t>
            </a:r>
            <a:r>
              <a:rPr lang="de-CH" altLang="en-US" sz="700" dirty="0">
                <a:sym typeface="Wingdings" pitchFamily="2" charset="2"/>
              </a:rPr>
              <a:t> Minimal invasiver Eingriff /Non-NHSN 	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Unklar</a:t>
            </a:r>
            <a:endParaRPr lang="de-CH" altLang="en-US" sz="700" dirty="0"/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NHSN-Eingriff →</a:t>
            </a:r>
            <a:r>
              <a:rPr lang="de-CH" altLang="en-US" sz="700" dirty="0"/>
              <a:t> [__________] 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McCabe score</a:t>
            </a:r>
            <a:r>
              <a:rPr lang="de-CH" altLang="en-US" sz="700" dirty="0"/>
              <a:t>:  	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700" dirty="0"/>
              <a:t>Kein fataler Ausgang  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700" dirty="0"/>
              <a:t>Fataler Ausgang innerhalb von 5 Jahren</a:t>
            </a:r>
          </a:p>
          <a:p>
            <a:pPr marL="171450" indent="-171450" eaLnBrk="1" hangingPunct="1">
              <a:spcBef>
                <a:spcPts val="300"/>
              </a:spcBef>
              <a:buFont typeface="Wingdings" panose="05000000000000000000" pitchFamily="2" charset="2"/>
              <a:buChar char="¨"/>
            </a:pPr>
            <a:r>
              <a:rPr lang="de-CH" altLang="en-US" sz="700" dirty="0"/>
              <a:t>Fataler Ausgang innerhalb von 12 Monaten	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/>
              <a:t> Unklar	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de-CH" altLang="en-US" sz="700" b="1" dirty="0"/>
              <a:t>Impfung gegen COVID-19 : 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de-DE" altLang="en-US" sz="700" dirty="0"/>
              <a:t>O Nein O Teilweise O Vollständig -&gt; zusätzliche Dosen O 1 O ≥2 O Unbekannt</a:t>
            </a:r>
            <a:endParaRPr lang="de-CH" altLang="en-US" sz="7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Neugeborenes, Geburtsgewicht: </a:t>
            </a:r>
            <a:r>
              <a:rPr lang="de-CH" altLang="en-US" sz="700" dirty="0"/>
              <a:t>[______] Gramm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sz="700" b="1" dirty="0">
                <a:effectLst/>
                <a:ea typeface="Calibri" panose="020F0502020204030204" pitchFamily="34" charset="0"/>
              </a:rPr>
              <a:t>Kinder &lt;16 Jahre:</a:t>
            </a:r>
            <a:r>
              <a:rPr lang="de-CH" sz="700" dirty="0">
                <a:effectLst/>
                <a:ea typeface="Calibri" panose="020F0502020204030204" pitchFamily="34" charset="0"/>
              </a:rPr>
              <a:t> Gewicht </a:t>
            </a:r>
            <a:r>
              <a:rPr lang="de-CH" altLang="en-US" sz="700" b="1" dirty="0"/>
              <a:t> </a:t>
            </a:r>
            <a:r>
              <a:rPr lang="de-CH" altLang="en-US" sz="700" dirty="0"/>
              <a:t>[______] </a:t>
            </a:r>
            <a:r>
              <a:rPr lang="de-CH" sz="700" dirty="0">
                <a:effectLst/>
                <a:ea typeface="Calibri" panose="020F0502020204030204" pitchFamily="34" charset="0"/>
              </a:rPr>
              <a:t>Grösse </a:t>
            </a:r>
            <a:r>
              <a:rPr lang="de-CH" altLang="en-US" sz="700" b="1" dirty="0"/>
              <a:t> </a:t>
            </a:r>
            <a:r>
              <a:rPr lang="de-CH" altLang="en-US" sz="700" dirty="0"/>
              <a:t>[______] </a:t>
            </a:r>
            <a:r>
              <a:rPr lang="de-CH" sz="700" dirty="0">
                <a:effectLst/>
                <a:ea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Zentraler Gefässkatheter: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Peripherer Gefässkatheter: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Urinkatheter</a:t>
            </a:r>
            <a:r>
              <a:rPr lang="de-CH" altLang="en-US" sz="700" dirty="0"/>
              <a:t>:    	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Beatmung (intubiert):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dirty="0"/>
              <a:t>Patient erhält </a:t>
            </a:r>
            <a:r>
              <a:rPr lang="de-CH" altLang="en-US" sz="700" b="1" dirty="0"/>
              <a:t>Antibiotika </a:t>
            </a:r>
            <a:r>
              <a:rPr lang="de-CH" altLang="en-US" sz="700" baseline="30000" dirty="0"/>
              <a:t>(1)</a:t>
            </a:r>
            <a:r>
              <a:rPr lang="de-CH" altLang="en-US" sz="700" dirty="0"/>
              <a:t>:    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dirty="0"/>
              <a:t>Aktive </a:t>
            </a:r>
            <a:r>
              <a:rPr lang="de-CH" altLang="en-US" sz="700" b="1" dirty="0" err="1"/>
              <a:t>Healthcare</a:t>
            </a:r>
            <a:r>
              <a:rPr lang="de-CH" altLang="en-US" sz="700" b="1" dirty="0"/>
              <a:t>-assoziierte Infektion</a:t>
            </a:r>
            <a:r>
              <a:rPr lang="de-CH" altLang="en-US" sz="700" baseline="30000" dirty="0"/>
              <a:t>(2)</a:t>
            </a:r>
            <a:r>
              <a:rPr lang="de-CH" altLang="en-US" sz="700" dirty="0"/>
              <a:t>: 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</a:t>
            </a:r>
          </a:p>
        </p:txBody>
      </p:sp>
      <p:sp>
        <p:nvSpPr>
          <p:cNvPr id="14" name="Rectangle 925"/>
          <p:cNvSpPr>
            <a:spLocks noChangeArrowheads="1"/>
          </p:cNvSpPr>
          <p:nvPr/>
        </p:nvSpPr>
        <p:spPr bwMode="auto">
          <a:xfrm>
            <a:off x="251520" y="4671776"/>
            <a:ext cx="3240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en-US" sz="3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en-US" sz="300" dirty="0"/>
              <a:t>(1) Zum Zeitpunkt der Erhebung, Ausnahme chirurgische Antibiotikaprophylaxe 24h vor 08:00 am Erhebungstag – falls ja, Daten zur Antibiotikaverwendung ausfüllen; wenn &gt; 3 Antibiotika verabreicht werden, bitte einen zusätzlichen Bogen anfügen; (2) [Infektionsbeginn ≥ Tag 3 ODER Kriterien zur postoperativen Wundinfektion erfüllt (Operation innerhalb der letzten 30/90 Tage) ODER Entlassung aus Akutkrankenhaus &lt; 48h (und Wiedereintritt) ODER </a:t>
            </a:r>
            <a:r>
              <a:rPr lang="de-CH" altLang="en-US" sz="300" i="1" dirty="0"/>
              <a:t>C. difficile </a:t>
            </a:r>
            <a:r>
              <a:rPr lang="de-CH" altLang="en-US" sz="300" dirty="0"/>
              <a:t>Infektion und Entlassung aus Akutkrankenhaus &lt; 28 Tagen] UND [Kriterien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am Erhebungstag erfüllt ODER Patient am Erhebungstag unter Behandlung für eine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(Kriterien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zuvor erfüllt)] – Falls ja, Daten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ausfüllen; wenn &gt; 2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Infektionen bitte einen zusätzlichen Bogen anfügen.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1520" y="144141"/>
            <a:ext cx="8784976" cy="276999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en-US" sz="1200" b="1" dirty="0">
                <a:solidFill>
                  <a:srgbClr val="339966"/>
                </a:solidFill>
              </a:rPr>
              <a:t>Formular P – Patientendaten</a:t>
            </a:r>
          </a:p>
        </p:txBody>
      </p:sp>
      <p:graphicFrame>
        <p:nvGraphicFramePr>
          <p:cNvPr id="16" name="Group 975"/>
          <p:cNvGraphicFramePr>
            <a:graphicFrameLocks noGrp="1"/>
          </p:cNvGraphicFramePr>
          <p:nvPr/>
        </p:nvGraphicFramePr>
        <p:xfrm>
          <a:off x="4774896" y="483518"/>
          <a:ext cx="4261601" cy="1008113"/>
        </p:xfrm>
        <a:graphic>
          <a:graphicData uri="http://schemas.openxmlformats.org/drawingml/2006/table">
            <a:tbl>
              <a:tblPr/>
              <a:tblGrid>
                <a:gridCol w="191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Antibiotikum (AB)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(Substanz)</a:t>
                      </a:r>
                    </a:p>
                  </a:txBody>
                  <a:tcPr marT="45743" marB="45743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Indikation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Diagnose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Indikation </a:t>
                      </a:r>
                      <a:r>
                        <a:rPr kumimoji="0" lang="de-CH" sz="7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dokumen-tiert</a:t>
                      </a: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Änderung der AB (+ Grund)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Group 990"/>
          <p:cNvGraphicFramePr>
            <a:graphicFrameLocks noGrp="1"/>
          </p:cNvGraphicFramePr>
          <p:nvPr/>
        </p:nvGraphicFramePr>
        <p:xfrm>
          <a:off x="4774896" y="1554009"/>
          <a:ext cx="4261599" cy="3459414"/>
        </p:xfrm>
        <a:graphic>
          <a:graphicData uri="http://schemas.openxmlformats.org/drawingml/2006/table">
            <a:tbl>
              <a:tblPr/>
              <a:tblGrid>
                <a:gridCol w="127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5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1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1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2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Code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Relevantes Device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(3)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bei Aufnahme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Infektionsbeginn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/         /            (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tt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/mm/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yyyy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/         /             (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tt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/mm/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yyyy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Falls HAI bei Aufnahme, Hospitalisierung im Zusammenhang mit HAI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Ja 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Nein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 ?</a:t>
                      </a:r>
                      <a:endParaRPr kumimoji="0" lang="de-CH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Ja 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Nein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 ?</a:t>
                      </a:r>
                      <a:endParaRPr kumimoji="0" lang="de-CH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127097"/>
                  </a:ext>
                </a:extLst>
              </a:tr>
              <a:tr h="3906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Infektionsquelle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Gegenwärtiges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Anderes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fr-FR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LZP*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</a:t>
                      </a:r>
                      <a:r>
                        <a:rPr lang="fr-FR" altLang="en-US" sz="700" b="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Unklar</a:t>
                      </a:r>
                      <a:endParaRPr kumimoji="0" lang="fr-FR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Gegenwärtiges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Anderes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fr-FR" sz="7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LZP*</a:t>
                      </a:r>
                      <a:r>
                        <a:rPr kumimoji="0" lang="fr-FR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</a:t>
                      </a:r>
                      <a:r>
                        <a:rPr lang="fr-FR" altLang="en-US" sz="700" b="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Unklar</a:t>
                      </a:r>
                      <a:endParaRPr kumimoji="0" lang="fr-FR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ist mit dieser Station assoziiert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Therapie mit </a:t>
                      </a:r>
                      <a:r>
                        <a:rPr kumimoji="0" lang="de-CH" sz="7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Vasopressoren</a:t>
                      </a:r>
                      <a:endParaRPr kumimoji="0" lang="de-CH" sz="7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34058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Bei BSI: Quelle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(5)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0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 code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AB-Resistenz</a:t>
                      </a:r>
                      <a:endParaRPr kumimoji="0" lang="de-CH" sz="700" b="0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CH" sz="700" noProof="0">
                          <a:solidFill>
                            <a:schemeClr val="tx1"/>
                          </a:solidFill>
                          <a:latin typeface="+mn-lt"/>
                        </a:rPr>
                        <a:t>PDR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 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code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AB-Resistenz</a:t>
                      </a:r>
                      <a:endParaRPr kumimoji="0" lang="de-CH" sz="700" b="0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700" noProof="0">
                          <a:solidFill>
                            <a:schemeClr val="tx1"/>
                          </a:solidFill>
                          <a:latin typeface="+mn-lt"/>
                        </a:rPr>
                        <a:t>PDR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6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 </a:t>
                      </a:r>
                      <a:r>
                        <a:rPr kumimoji="0" lang="de-CH" sz="700" b="0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 </a:t>
                      </a:r>
                      <a:r>
                        <a:rPr kumimoji="0" lang="de-CH" sz="700" b="0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SIR</a:t>
                      </a: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2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Mikroorganismus 1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2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2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Mikroorganismus 2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2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8" name="Forme libre 42"/>
          <p:cNvSpPr/>
          <p:nvPr/>
        </p:nvSpPr>
        <p:spPr>
          <a:xfrm>
            <a:off x="2987825" y="659651"/>
            <a:ext cx="1727398" cy="3712299"/>
          </a:xfrm>
          <a:custGeom>
            <a:avLst/>
            <a:gdLst>
              <a:gd name="connsiteX0" fmla="*/ 0 w 844061"/>
              <a:gd name="connsiteY0" fmla="*/ 3055815 h 3055815"/>
              <a:gd name="connsiteX1" fmla="*/ 695569 w 844061"/>
              <a:gd name="connsiteY1" fmla="*/ 3055815 h 3055815"/>
              <a:gd name="connsiteX2" fmla="*/ 687754 w 844061"/>
              <a:gd name="connsiteY2" fmla="*/ 0 h 3055815"/>
              <a:gd name="connsiteX3" fmla="*/ 844061 w 844061"/>
              <a:gd name="connsiteY3" fmla="*/ 0 h 30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61" h="3055815">
                <a:moveTo>
                  <a:pt x="0" y="3055815"/>
                </a:moveTo>
                <a:lnTo>
                  <a:pt x="695569" y="3055815"/>
                </a:lnTo>
                <a:lnTo>
                  <a:pt x="687754" y="0"/>
                </a:lnTo>
                <a:lnTo>
                  <a:pt x="844061" y="0"/>
                </a:lnTo>
              </a:path>
            </a:pathLst>
          </a:custGeom>
          <a:ln w="19050">
            <a:solidFill>
              <a:srgbClr val="339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Forme libre 44"/>
          <p:cNvSpPr/>
          <p:nvPr/>
        </p:nvSpPr>
        <p:spPr>
          <a:xfrm>
            <a:off x="2987825" y="1851670"/>
            <a:ext cx="1768021" cy="2696413"/>
          </a:xfrm>
          <a:custGeom>
            <a:avLst/>
            <a:gdLst>
              <a:gd name="connsiteX0" fmla="*/ 0 w 851877"/>
              <a:gd name="connsiteY0" fmla="*/ 1578707 h 1578707"/>
              <a:gd name="connsiteX1" fmla="*/ 726831 w 851877"/>
              <a:gd name="connsiteY1" fmla="*/ 1578707 h 1578707"/>
              <a:gd name="connsiteX2" fmla="*/ 726831 w 851877"/>
              <a:gd name="connsiteY2" fmla="*/ 0 h 1578707"/>
              <a:gd name="connsiteX3" fmla="*/ 851877 w 851877"/>
              <a:gd name="connsiteY3" fmla="*/ 0 h 157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877" h="1578707">
                <a:moveTo>
                  <a:pt x="0" y="1578707"/>
                </a:moveTo>
                <a:lnTo>
                  <a:pt x="726831" y="1578707"/>
                </a:lnTo>
                <a:lnTo>
                  <a:pt x="726831" y="0"/>
                </a:lnTo>
                <a:lnTo>
                  <a:pt x="851877" y="0"/>
                </a:lnTo>
              </a:path>
            </a:pathLst>
          </a:custGeom>
          <a:ln w="19050">
            <a:solidFill>
              <a:srgbClr val="339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8" name="ZoneTexte 54"/>
          <p:cNvSpPr txBox="1"/>
          <p:nvPr/>
        </p:nvSpPr>
        <p:spPr>
          <a:xfrm>
            <a:off x="2574806" y="4360739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0" name="ZoneTexte 13"/>
          <p:cNvSpPr txBox="1"/>
          <p:nvPr/>
        </p:nvSpPr>
        <p:spPr>
          <a:xfrm>
            <a:off x="1096766" y="1104341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1" name="ZoneTexte 14"/>
          <p:cNvSpPr txBox="1"/>
          <p:nvPr/>
        </p:nvSpPr>
        <p:spPr>
          <a:xfrm>
            <a:off x="256986" y="195055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2" name="ZoneTexte 15"/>
          <p:cNvSpPr txBox="1"/>
          <p:nvPr/>
        </p:nvSpPr>
        <p:spPr>
          <a:xfrm>
            <a:off x="256986" y="2493164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3" name="ZoneTexte 21"/>
          <p:cNvSpPr txBox="1"/>
          <p:nvPr/>
        </p:nvSpPr>
        <p:spPr>
          <a:xfrm>
            <a:off x="1043608" y="2970999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4" name="ZoneTexte 23"/>
          <p:cNvSpPr txBox="1"/>
          <p:nvPr/>
        </p:nvSpPr>
        <p:spPr>
          <a:xfrm>
            <a:off x="2574806" y="3576718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5" name="ZoneTexte 24"/>
          <p:cNvSpPr txBox="1"/>
          <p:nvPr/>
        </p:nvSpPr>
        <p:spPr>
          <a:xfrm>
            <a:off x="2195212" y="3729798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6" name="ZoneTexte 25"/>
          <p:cNvSpPr txBox="1"/>
          <p:nvPr/>
        </p:nvSpPr>
        <p:spPr>
          <a:xfrm>
            <a:off x="2207994" y="389272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7" name="ZoneTexte 26"/>
          <p:cNvSpPr txBox="1"/>
          <p:nvPr/>
        </p:nvSpPr>
        <p:spPr>
          <a:xfrm>
            <a:off x="2193361" y="4060198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8" name="ZoneTexte 27"/>
          <p:cNvSpPr txBox="1"/>
          <p:nvPr/>
        </p:nvSpPr>
        <p:spPr>
          <a:xfrm>
            <a:off x="4755846" y="1019642"/>
            <a:ext cx="127791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 err="1">
                <a:solidFill>
                  <a:srgbClr val="C00000"/>
                </a:solidFill>
                <a:sym typeface="Wingdings"/>
              </a:rPr>
              <a:t>Piperacillin</a:t>
            </a:r>
            <a:r>
              <a:rPr lang="fr-CH" sz="800" dirty="0">
                <a:solidFill>
                  <a:srgbClr val="C00000"/>
                </a:solidFill>
                <a:sym typeface="Wingdings"/>
              </a:rPr>
              <a:t>/</a:t>
            </a:r>
            <a:r>
              <a:rPr lang="fr-CH" sz="800" dirty="0" err="1">
                <a:solidFill>
                  <a:srgbClr val="C00000"/>
                </a:solidFill>
                <a:sym typeface="Wingdings"/>
              </a:rPr>
              <a:t>Tazobactam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79" name="ZoneTexte 28"/>
          <p:cNvSpPr txBox="1"/>
          <p:nvPr/>
        </p:nvSpPr>
        <p:spPr>
          <a:xfrm>
            <a:off x="6788828" y="1018959"/>
            <a:ext cx="261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P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80" name="ZoneTexte 29"/>
          <p:cNvSpPr txBox="1"/>
          <p:nvPr/>
        </p:nvSpPr>
        <p:spPr>
          <a:xfrm>
            <a:off x="7165524" y="1018959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HI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81" name="ZoneTexte 30"/>
          <p:cNvSpPr txBox="1"/>
          <p:nvPr/>
        </p:nvSpPr>
        <p:spPr>
          <a:xfrm>
            <a:off x="7564229" y="1018958"/>
            <a:ext cx="4219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BAC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82" name="ZoneTexte 31"/>
          <p:cNvSpPr txBox="1"/>
          <p:nvPr/>
        </p:nvSpPr>
        <p:spPr>
          <a:xfrm>
            <a:off x="8073748" y="101949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J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84" name="ZoneTexte 33"/>
          <p:cNvSpPr txBox="1"/>
          <p:nvPr/>
        </p:nvSpPr>
        <p:spPr>
          <a:xfrm>
            <a:off x="8559309" y="1013294"/>
            <a:ext cx="2680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N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88" name="ZoneTexte 38"/>
          <p:cNvSpPr txBox="1"/>
          <p:nvPr/>
        </p:nvSpPr>
        <p:spPr>
          <a:xfrm>
            <a:off x="933901" y="915566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27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89" name="ZoneTexte 39"/>
          <p:cNvSpPr txBox="1"/>
          <p:nvPr/>
        </p:nvSpPr>
        <p:spPr>
          <a:xfrm>
            <a:off x="1482169" y="1293335"/>
            <a:ext cx="9252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02   05  2022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90" name="ZoneTexte 40"/>
          <p:cNvSpPr txBox="1"/>
          <p:nvPr/>
        </p:nvSpPr>
        <p:spPr>
          <a:xfrm>
            <a:off x="1482169" y="1539556"/>
            <a:ext cx="6848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SURURO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91" name="ZoneTexte 54"/>
          <p:cNvSpPr txBox="1"/>
          <p:nvPr/>
        </p:nvSpPr>
        <p:spPr>
          <a:xfrm>
            <a:off x="2562735" y="4236021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92" name="ZoneTexte 67"/>
          <p:cNvSpPr txBox="1"/>
          <p:nvPr/>
        </p:nvSpPr>
        <p:spPr>
          <a:xfrm>
            <a:off x="6508780" y="1728559"/>
            <a:ext cx="5196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UTI-A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93" name="ZoneTexte 68"/>
          <p:cNvSpPr txBox="1"/>
          <p:nvPr/>
        </p:nvSpPr>
        <p:spPr>
          <a:xfrm>
            <a:off x="6321545" y="1880381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94" name="ZoneTexte 69"/>
          <p:cNvSpPr txBox="1"/>
          <p:nvPr/>
        </p:nvSpPr>
        <p:spPr>
          <a:xfrm>
            <a:off x="6331708" y="2097314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95" name="ZoneTexte 70"/>
          <p:cNvSpPr txBox="1"/>
          <p:nvPr/>
        </p:nvSpPr>
        <p:spPr>
          <a:xfrm>
            <a:off x="6038727" y="2337447"/>
            <a:ext cx="9220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05   05    2022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96" name="ZoneTexte 71"/>
          <p:cNvSpPr txBox="1"/>
          <p:nvPr/>
        </p:nvSpPr>
        <p:spPr>
          <a:xfrm>
            <a:off x="6321545" y="253496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97" name="ZoneTexte 72"/>
          <p:cNvSpPr txBox="1"/>
          <p:nvPr/>
        </p:nvSpPr>
        <p:spPr>
          <a:xfrm>
            <a:off x="6048603" y="2885635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98" name="ZoneTexte 73"/>
          <p:cNvSpPr txBox="1"/>
          <p:nvPr/>
        </p:nvSpPr>
        <p:spPr>
          <a:xfrm>
            <a:off x="5993314" y="4566846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PRTMIR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99" name="ZoneTexte 74"/>
          <p:cNvSpPr txBox="1"/>
          <p:nvPr/>
        </p:nvSpPr>
        <p:spPr>
          <a:xfrm>
            <a:off x="6629626" y="4530899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C3G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00" name="ZoneTexte 75"/>
          <p:cNvSpPr txBox="1"/>
          <p:nvPr/>
        </p:nvSpPr>
        <p:spPr>
          <a:xfrm>
            <a:off x="7023484" y="4536963"/>
            <a:ext cx="258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R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01" name="ZoneTexte 76"/>
          <p:cNvSpPr txBox="1"/>
          <p:nvPr/>
        </p:nvSpPr>
        <p:spPr>
          <a:xfrm>
            <a:off x="6624817" y="4643488"/>
            <a:ext cx="4010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CAR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02" name="ZoneTexte 77"/>
          <p:cNvSpPr txBox="1"/>
          <p:nvPr/>
        </p:nvSpPr>
        <p:spPr>
          <a:xfrm>
            <a:off x="7025888" y="4635883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S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03" name="ZoneTexte 78"/>
          <p:cNvSpPr txBox="1"/>
          <p:nvPr/>
        </p:nvSpPr>
        <p:spPr>
          <a:xfrm>
            <a:off x="7273765" y="4581569"/>
            <a:ext cx="258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N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04" name="ZoneTexte 79"/>
          <p:cNvSpPr txBox="1"/>
          <p:nvPr/>
        </p:nvSpPr>
        <p:spPr>
          <a:xfrm>
            <a:off x="8137851" y="1721387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BSI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105" name="ZoneTexte 80"/>
          <p:cNvSpPr txBox="1"/>
          <p:nvPr/>
        </p:nvSpPr>
        <p:spPr>
          <a:xfrm>
            <a:off x="7823274" y="1888235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06" name="ZoneTexte 82"/>
          <p:cNvSpPr txBox="1"/>
          <p:nvPr/>
        </p:nvSpPr>
        <p:spPr>
          <a:xfrm>
            <a:off x="7835770" y="2091496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07" name="ZoneTexte 83"/>
          <p:cNvSpPr txBox="1"/>
          <p:nvPr/>
        </p:nvSpPr>
        <p:spPr>
          <a:xfrm>
            <a:off x="7532169" y="2326852"/>
            <a:ext cx="8899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05   05   2022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108" name="ZoneTexte 84"/>
          <p:cNvSpPr txBox="1"/>
          <p:nvPr/>
        </p:nvSpPr>
        <p:spPr>
          <a:xfrm>
            <a:off x="7823274" y="252657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09" name="ZoneTexte 85"/>
          <p:cNvSpPr txBox="1"/>
          <p:nvPr/>
        </p:nvSpPr>
        <p:spPr>
          <a:xfrm>
            <a:off x="7542549" y="2898790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10" name="ZoneTexte 86"/>
          <p:cNvSpPr txBox="1"/>
          <p:nvPr/>
        </p:nvSpPr>
        <p:spPr>
          <a:xfrm>
            <a:off x="7457507" y="4569597"/>
            <a:ext cx="6767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PRTMIR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111" name="ZoneTexte 87"/>
          <p:cNvSpPr txBox="1"/>
          <p:nvPr/>
        </p:nvSpPr>
        <p:spPr>
          <a:xfrm>
            <a:off x="8025895" y="4535766"/>
            <a:ext cx="39626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C3G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12" name="ZoneTexte 100"/>
          <p:cNvSpPr txBox="1"/>
          <p:nvPr/>
        </p:nvSpPr>
        <p:spPr>
          <a:xfrm>
            <a:off x="8466205" y="4543798"/>
            <a:ext cx="258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R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13" name="ZoneTexte 101"/>
          <p:cNvSpPr txBox="1"/>
          <p:nvPr/>
        </p:nvSpPr>
        <p:spPr>
          <a:xfrm>
            <a:off x="8040136" y="4644666"/>
            <a:ext cx="4010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CAR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14" name="ZoneTexte 102"/>
          <p:cNvSpPr txBox="1"/>
          <p:nvPr/>
        </p:nvSpPr>
        <p:spPr>
          <a:xfrm>
            <a:off x="8466205" y="4643488"/>
            <a:ext cx="2535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S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15" name="ZoneTexte 103"/>
          <p:cNvSpPr txBox="1"/>
          <p:nvPr/>
        </p:nvSpPr>
        <p:spPr>
          <a:xfrm>
            <a:off x="8763849" y="4581569"/>
            <a:ext cx="2584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800" dirty="0">
                <a:solidFill>
                  <a:srgbClr val="C00000"/>
                </a:solidFill>
                <a:sym typeface="Wingdings"/>
              </a:rPr>
              <a:t>N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116" name="ZoneTexte 104"/>
          <p:cNvSpPr txBox="1"/>
          <p:nvPr/>
        </p:nvSpPr>
        <p:spPr>
          <a:xfrm>
            <a:off x="8005952" y="3945690"/>
            <a:ext cx="5533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>
                <a:solidFill>
                  <a:srgbClr val="C00000"/>
                </a:solidFill>
                <a:sym typeface="Wingdings"/>
              </a:rPr>
              <a:t>S-UTI</a:t>
            </a:r>
            <a:endParaRPr lang="fr-CH" sz="1100" dirty="0">
              <a:solidFill>
                <a:srgbClr val="C00000"/>
              </a:solidFill>
            </a:endParaRPr>
          </a:p>
        </p:txBody>
      </p:sp>
      <p:sp>
        <p:nvSpPr>
          <p:cNvPr id="117" name="ZoneTexte 72"/>
          <p:cNvSpPr txBox="1"/>
          <p:nvPr/>
        </p:nvSpPr>
        <p:spPr>
          <a:xfrm>
            <a:off x="6047401" y="335171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18" name="ZoneTexte 72"/>
          <p:cNvSpPr txBox="1"/>
          <p:nvPr/>
        </p:nvSpPr>
        <p:spPr>
          <a:xfrm>
            <a:off x="6311922" y="3659494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19" name="ZoneTexte 85"/>
          <p:cNvSpPr txBox="1"/>
          <p:nvPr/>
        </p:nvSpPr>
        <p:spPr>
          <a:xfrm>
            <a:off x="7541948" y="3334801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120" name="ZoneTexte 85"/>
          <p:cNvSpPr txBox="1"/>
          <p:nvPr/>
        </p:nvSpPr>
        <p:spPr>
          <a:xfrm>
            <a:off x="7823274" y="3659494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17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4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CC66"/>
          </a:solidFill>
        </p:spPr>
        <p:txBody>
          <a:bodyPr>
            <a:normAutofit/>
          </a:bodyPr>
          <a:lstStyle/>
          <a:p>
            <a:r>
              <a:rPr lang="de-CH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5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177800" algn="l"/>
              </a:tabLst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03.05.2022: Eine 71-jährige Patientin mit bekanntem, metastasierenden Mamma-Karzinom tritt elektiv zur Hochdosis-Chemotherapie im Rahmen ihres Grundleidens direkt auf die Gynäkologie ein. </a:t>
            </a:r>
          </a:p>
          <a:p>
            <a:pPr marL="0" indent="0">
              <a:buNone/>
              <a:tabLst>
                <a:tab pos="177800" algn="l"/>
              </a:tabLst>
            </a:pPr>
            <a:endParaRPr lang="de-CH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tabLst>
                <a:tab pos="177800" algn="l"/>
              </a:tabLst>
            </a:pPr>
            <a:r>
              <a:rPr lang="de-CH" sz="1200" b="1" dirty="0">
                <a:latin typeface="Arial" panose="020B0604020202020204" pitchFamily="34" charset="0"/>
                <a:cs typeface="Arial" panose="020B0604020202020204" pitchFamily="34" charset="0"/>
              </a:rPr>
              <a:t>Verlauf: </a:t>
            </a:r>
          </a:p>
          <a:p>
            <a:pPr>
              <a:tabLst>
                <a:tab pos="177800" algn="l"/>
              </a:tabLst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</a:rPr>
              <a:t>04.05.2022: Die erste Dosis der Chemotherapie wird von der Patientin schlecht toleriert, weshalb sie bis auf weiteres hospitalisiert bleibt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tabLst>
                <a:tab pos="177800" algn="l"/>
              </a:tabLst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11.05.2022: die Patientin hat sich etwas erholt; der zweite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Chemotherapiezyklus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wird aber verschoben</a:t>
            </a:r>
          </a:p>
          <a:p>
            <a:pPr>
              <a:tabLst>
                <a:tab pos="177800" algn="l"/>
              </a:tabLst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13.05.2022: die Patientin entwickelt Fieber (39.1°C) ohne weiteren Fokus. Abnahme von Blutkulturen und Urin</a:t>
            </a:r>
          </a:p>
          <a:p>
            <a:pPr>
              <a:tabLst>
                <a:tab pos="177800" algn="l"/>
              </a:tabLst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Therapiebeginn mit 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Cefepim</a:t>
            </a:r>
            <a:endParaRPr lang="de-CH" sz="12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tabLst>
                <a:tab pos="177800" algn="l"/>
              </a:tabLst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14.05.2022: neu Husten und Gliederschmerzen; SaO2 &gt;95%. Durchführung eines Thorax-</a:t>
            </a:r>
            <a:r>
              <a:rPr lang="de-CH" sz="1200" dirty="0" err="1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Rx</a:t>
            </a: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das diffuse Infiltrate in beiden Unterlappen zeigt. SARS-CoV-2-PCR positiv mit Ct-Werten um 25 (ORF 1a/E-Gen).</a:t>
            </a:r>
          </a:p>
          <a:p>
            <a:pPr>
              <a:tabLst>
                <a:tab pos="177800" algn="l"/>
              </a:tabLst>
            </a:pPr>
            <a:r>
              <a:rPr lang="de-CH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15.05.2022: neu O2-Bedarf von 2L/Min., ansonsten stabil</a:t>
            </a:r>
          </a:p>
          <a:p>
            <a:pPr>
              <a:tabLst>
                <a:tab pos="177800" algn="l"/>
              </a:tabLst>
            </a:pPr>
            <a:endParaRPr lang="de-CH" sz="1200" dirty="0"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>
              <a:tabLst>
                <a:tab pos="177800" algn="l"/>
              </a:tabLst>
            </a:pPr>
            <a:r>
              <a:rPr lang="de-CH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CH-PPS am 15.05.2022</a:t>
            </a:r>
          </a:p>
          <a:p>
            <a:pPr>
              <a:tabLst>
                <a:tab pos="177800" algn="l"/>
              </a:tabLst>
            </a:pPr>
            <a:endParaRPr lang="de-CH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7854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72"/>
          <p:cNvSpPr>
            <a:spLocks noChangeArrowheads="1"/>
          </p:cNvSpPr>
          <p:nvPr/>
        </p:nvSpPr>
        <p:spPr bwMode="auto">
          <a:xfrm>
            <a:off x="251520" y="483518"/>
            <a:ext cx="3240360" cy="4193456"/>
          </a:xfrm>
          <a:prstGeom prst="rect">
            <a:avLst/>
          </a:prstGeom>
          <a:noFill/>
          <a:ln w="28575">
            <a:solidFill>
              <a:srgbClr val="3399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652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52463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52463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524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524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524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Spital-ID</a:t>
            </a:r>
            <a:r>
              <a:rPr lang="de-CH" altLang="en-US" sz="700" dirty="0"/>
              <a:t> [__________]  </a:t>
            </a:r>
            <a:r>
              <a:rPr lang="de-CH" altLang="en-US" sz="700" b="1" dirty="0"/>
              <a:t>Stations-ID</a:t>
            </a:r>
            <a:r>
              <a:rPr lang="de-CH" altLang="en-US" sz="700" dirty="0"/>
              <a:t> [__________]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Erhebungsdatum:   ___  / ___  /  </a:t>
            </a:r>
            <a:r>
              <a:rPr lang="de-CH" altLang="en-US" sz="700" dirty="0"/>
              <a:t>20</a:t>
            </a:r>
            <a:r>
              <a:rPr lang="de-CH" altLang="en-US" sz="700" b="1" dirty="0"/>
              <a:t>___ </a:t>
            </a:r>
            <a:r>
              <a:rPr lang="de-CH" altLang="en-US" sz="700" dirty="0"/>
              <a:t>(</a:t>
            </a:r>
            <a:r>
              <a:rPr lang="de-CH" altLang="en-US" sz="700" i="1" dirty="0" err="1"/>
              <a:t>tt</a:t>
            </a:r>
            <a:r>
              <a:rPr lang="de-CH" altLang="en-US" sz="700" i="1" dirty="0"/>
              <a:t>/mm/</a:t>
            </a:r>
            <a:r>
              <a:rPr lang="de-CH" altLang="en-US" sz="700" i="1" dirty="0" err="1"/>
              <a:t>yyyy</a:t>
            </a:r>
            <a:r>
              <a:rPr lang="de-CH" altLang="en-US" sz="700" dirty="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Patienten-ID  </a:t>
            </a:r>
            <a:r>
              <a:rPr lang="de-CH" altLang="en-US" sz="700" dirty="0"/>
              <a:t>[_________________________________]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Alter </a:t>
            </a:r>
            <a:r>
              <a:rPr lang="de-CH" altLang="en-US" sz="700" dirty="0"/>
              <a:t>in Jahren: [____] Jahre;   Alter &lt; 2 Jahre: [_____] Monate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de-CH" altLang="en-US" sz="700" b="1" dirty="0"/>
              <a:t>Geschlecht: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M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 W</a:t>
            </a:r>
            <a:endParaRPr lang="de-CH" altLang="en-US" sz="7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Datum der Spitalaufnahme:  ___  / ___  /  _____</a:t>
            </a:r>
            <a:endParaRPr lang="de-CH" altLang="en-US" sz="700" dirty="0"/>
          </a:p>
          <a:p>
            <a:pPr eaLnBrk="1" hangingPunct="1">
              <a:spcBef>
                <a:spcPts val="900"/>
              </a:spcBef>
              <a:buFontTx/>
              <a:buNone/>
            </a:pPr>
            <a:r>
              <a:rPr lang="de-CH" altLang="en-US" sz="700" b="1" dirty="0"/>
              <a:t>Fachrichtung des Patienten</a:t>
            </a:r>
            <a:r>
              <a:rPr lang="de-CH" altLang="en-US" sz="700" dirty="0"/>
              <a:t> [__________]	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Operativer Eingriff seit Spitalaufnahme:  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Nein </a:t>
            </a:r>
            <a:r>
              <a:rPr lang="de-CH" altLang="en-US" sz="700" dirty="0"/>
              <a:t>	</a:t>
            </a:r>
            <a:r>
              <a:rPr lang="de-CH" altLang="en-US" sz="1000" dirty="0">
                <a:sym typeface="Wingdings" pitchFamily="2" charset="2"/>
              </a:rPr>
              <a:t> </a:t>
            </a:r>
            <a:r>
              <a:rPr lang="de-CH" altLang="en-US" sz="700" dirty="0">
                <a:sym typeface="Wingdings" pitchFamily="2" charset="2"/>
              </a:rPr>
              <a:t> Minimal invasiver Eingriff /Non-NHSN 	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Unklar</a:t>
            </a:r>
            <a:endParaRPr lang="de-CH" altLang="en-US" sz="700" dirty="0"/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NHSN-Eingriff →</a:t>
            </a:r>
            <a:r>
              <a:rPr lang="de-CH" altLang="en-US" sz="700" dirty="0"/>
              <a:t> [__________] 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McCabe score</a:t>
            </a:r>
            <a:r>
              <a:rPr lang="de-CH" altLang="en-US" sz="700" dirty="0"/>
              <a:t>:  	</a:t>
            </a:r>
          </a:p>
          <a:p>
            <a:pPr eaLnBrk="1" hangingPunct="1">
              <a:spcBef>
                <a:spcPts val="300"/>
              </a:spcBef>
              <a:buFontTx/>
              <a:buNone/>
            </a:pP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700" dirty="0"/>
              <a:t>Kein fataler Ausgang   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700" dirty="0"/>
              <a:t>Fataler Ausgang innerhalb von 5 Jahren</a:t>
            </a:r>
          </a:p>
          <a:p>
            <a:pPr marL="171450" indent="-171450" eaLnBrk="1" hangingPunct="1">
              <a:spcBef>
                <a:spcPts val="300"/>
              </a:spcBef>
              <a:buFont typeface="Wingdings" panose="05000000000000000000" pitchFamily="2" charset="2"/>
              <a:buChar char="¨"/>
            </a:pPr>
            <a:r>
              <a:rPr lang="de-CH" altLang="en-US" sz="700" dirty="0"/>
              <a:t>Fataler Ausgang innerhalb von 12 Monaten	</a:t>
            </a:r>
            <a:r>
              <a:rPr lang="de-CH" altLang="en-US" sz="700" dirty="0">
                <a:sym typeface="Wingdings" pitchFamily="2" charset="2"/>
              </a:rPr>
              <a:t> </a:t>
            </a:r>
            <a:r>
              <a:rPr lang="de-CH" altLang="en-US" sz="1000" dirty="0">
                <a:sym typeface="Wingdings" pitchFamily="2" charset="2"/>
              </a:rPr>
              <a:t></a:t>
            </a:r>
            <a:r>
              <a:rPr lang="de-CH" altLang="en-US" sz="700" dirty="0"/>
              <a:t> Unklar	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de-CH" altLang="en-US" sz="700" b="1" dirty="0"/>
              <a:t>Impfung gegen COVID-19 : </a:t>
            </a:r>
          </a:p>
          <a:p>
            <a:pPr eaLnBrk="1" hangingPunct="1">
              <a:spcBef>
                <a:spcPts val="300"/>
              </a:spcBef>
              <a:buNone/>
            </a:pPr>
            <a:r>
              <a:rPr lang="de-DE" altLang="en-US" sz="700" dirty="0"/>
              <a:t>O Nein O Teilweise O Vollständig -&gt; zusätzliche Dosen O 1 O ≥2 O Unbekannt</a:t>
            </a:r>
            <a:endParaRPr lang="de-CH" altLang="en-US" sz="700" dirty="0"/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Neugeborenes, Geburtsgewicht: </a:t>
            </a:r>
            <a:r>
              <a:rPr lang="de-CH" altLang="en-US" sz="700" dirty="0"/>
              <a:t>[______] Gramm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sz="700" b="1" dirty="0">
                <a:effectLst/>
                <a:ea typeface="Calibri" panose="020F0502020204030204" pitchFamily="34" charset="0"/>
              </a:rPr>
              <a:t>Kinder &lt;16 Jahre:</a:t>
            </a:r>
            <a:r>
              <a:rPr lang="de-CH" sz="700" dirty="0">
                <a:effectLst/>
                <a:ea typeface="Calibri" panose="020F0502020204030204" pitchFamily="34" charset="0"/>
              </a:rPr>
              <a:t> Gewicht </a:t>
            </a:r>
            <a:r>
              <a:rPr lang="de-CH" altLang="en-US" sz="700" b="1" dirty="0"/>
              <a:t> </a:t>
            </a:r>
            <a:r>
              <a:rPr lang="de-CH" altLang="en-US" sz="700" dirty="0"/>
              <a:t>[______] </a:t>
            </a:r>
            <a:r>
              <a:rPr lang="de-CH" sz="700" dirty="0">
                <a:effectLst/>
                <a:ea typeface="Calibri" panose="020F0502020204030204" pitchFamily="34" charset="0"/>
              </a:rPr>
              <a:t>Grösse </a:t>
            </a:r>
            <a:r>
              <a:rPr lang="de-CH" altLang="en-US" sz="700" b="1" dirty="0"/>
              <a:t> </a:t>
            </a:r>
            <a:r>
              <a:rPr lang="de-CH" altLang="en-US" sz="700" dirty="0"/>
              <a:t>[______] </a:t>
            </a:r>
            <a:r>
              <a:rPr lang="de-CH" sz="700" dirty="0">
                <a:effectLst/>
                <a:ea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Zentraler Gefässkatheter: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Peripherer Gefässkatheter: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Urinkatheter</a:t>
            </a:r>
            <a:r>
              <a:rPr lang="de-CH" altLang="en-US" sz="700" dirty="0"/>
              <a:t>:    	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b="1" dirty="0"/>
              <a:t>Beatmung (intubiert):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Unk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dirty="0"/>
              <a:t>Patient erhält </a:t>
            </a:r>
            <a:r>
              <a:rPr lang="de-CH" altLang="en-US" sz="700" b="1" dirty="0"/>
              <a:t>Antibiotika </a:t>
            </a:r>
            <a:r>
              <a:rPr lang="de-CH" altLang="en-US" sz="700" baseline="30000" dirty="0"/>
              <a:t>(1)</a:t>
            </a:r>
            <a:r>
              <a:rPr lang="de-CH" altLang="en-US" sz="700" dirty="0"/>
              <a:t>:    	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en-US" sz="700" dirty="0"/>
              <a:t>Aktive </a:t>
            </a:r>
            <a:r>
              <a:rPr lang="de-CH" altLang="en-US" sz="700" b="1" dirty="0" err="1"/>
              <a:t>Healthcare</a:t>
            </a:r>
            <a:r>
              <a:rPr lang="de-CH" altLang="en-US" sz="700" b="1" dirty="0"/>
              <a:t>-assoziierte Infektion</a:t>
            </a:r>
            <a:r>
              <a:rPr lang="de-CH" altLang="en-US" sz="700" baseline="30000" dirty="0"/>
              <a:t>(2)</a:t>
            </a:r>
            <a:r>
              <a:rPr lang="de-CH" altLang="en-US" sz="700" dirty="0"/>
              <a:t>: 	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Nein   </a:t>
            </a:r>
            <a:r>
              <a:rPr lang="de-CH" altLang="en-US" sz="700" dirty="0">
                <a:sym typeface="Wingdings" panose="05000000000000000000" pitchFamily="2" charset="2"/>
              </a:rPr>
              <a:t></a:t>
            </a:r>
            <a:r>
              <a:rPr lang="de-CH" altLang="en-US" sz="700" dirty="0"/>
              <a:t> Ja</a:t>
            </a:r>
          </a:p>
        </p:txBody>
      </p:sp>
      <p:sp>
        <p:nvSpPr>
          <p:cNvPr id="14" name="Rectangle 925"/>
          <p:cNvSpPr>
            <a:spLocks noChangeArrowheads="1"/>
          </p:cNvSpPr>
          <p:nvPr/>
        </p:nvSpPr>
        <p:spPr bwMode="auto">
          <a:xfrm>
            <a:off x="251520" y="4671776"/>
            <a:ext cx="3240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CH" altLang="en-US" sz="3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en-US" sz="300" dirty="0"/>
              <a:t>(1) Zum Zeitpunkt der Erhebung, Ausnahme chirurgische Antibiotikaprophylaxe 24h vor 08:00 am Erhebungstag – falls ja, Daten zur Antibiotikaverwendung ausfüllen; wenn &gt; 3 Antibiotika verabreicht werden, bitte einen zusätzlichen Bogen anfügen; (2) [Infektionsbeginn ≥ Tag 3 ODER Kriterien zur postoperativen Wundinfektion erfüllt (Operation innerhalb der letzten 30/90 Tage) ODER Entlassung aus Akutkrankenhaus &lt; 48h (und Wiedereintritt) ODER </a:t>
            </a:r>
            <a:r>
              <a:rPr lang="de-CH" altLang="en-US" sz="300" i="1" dirty="0"/>
              <a:t>C. difficile </a:t>
            </a:r>
            <a:r>
              <a:rPr lang="de-CH" altLang="en-US" sz="300" dirty="0"/>
              <a:t>Infektion und Entlassung aus Akutkrankenhaus &lt; 28 Tagen] UND [Kriterien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am Erhebungstag erfüllt ODER Patient am Erhebungstag unter Behandlung für eine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(Kriterien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zuvor erfüllt)] – Falls ja, Daten zur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 ausfüllen; wenn &gt; 2 </a:t>
            </a:r>
            <a:r>
              <a:rPr lang="de-CH" altLang="en-US" sz="300" dirty="0" err="1"/>
              <a:t>Healthcare</a:t>
            </a:r>
            <a:r>
              <a:rPr lang="de-CH" altLang="en-US" sz="300" dirty="0"/>
              <a:t>-assoziierte Infektionen bitte einen zusätzlichen Bogen anfügen.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51520" y="144141"/>
            <a:ext cx="8784976" cy="276999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en-US" sz="1200" b="1" dirty="0">
                <a:solidFill>
                  <a:srgbClr val="339966"/>
                </a:solidFill>
              </a:rPr>
              <a:t>Formular P – Patientendaten</a:t>
            </a:r>
          </a:p>
        </p:txBody>
      </p:sp>
      <p:graphicFrame>
        <p:nvGraphicFramePr>
          <p:cNvPr id="16" name="Group 975"/>
          <p:cNvGraphicFramePr>
            <a:graphicFrameLocks noGrp="1"/>
          </p:cNvGraphicFramePr>
          <p:nvPr/>
        </p:nvGraphicFramePr>
        <p:xfrm>
          <a:off x="4774896" y="483518"/>
          <a:ext cx="4261601" cy="1008113"/>
        </p:xfrm>
        <a:graphic>
          <a:graphicData uri="http://schemas.openxmlformats.org/drawingml/2006/table">
            <a:tbl>
              <a:tblPr/>
              <a:tblGrid>
                <a:gridCol w="1919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43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3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5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95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Antibiotikum (AB)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(Substanz)</a:t>
                      </a:r>
                    </a:p>
                  </a:txBody>
                  <a:tcPr marT="45743" marB="45743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Route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Indikation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Diagnose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Indikation </a:t>
                      </a:r>
                      <a:r>
                        <a:rPr kumimoji="0" lang="de-CH" sz="7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dokumen-tiert</a:t>
                      </a: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Änderung der AB (+ Grund)</a:t>
                      </a:r>
                    </a:p>
                  </a:txBody>
                  <a:tcPr marL="90000" marR="90000" marT="46824" marB="46824" vert="vert27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3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846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de-CH" sz="3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43" marB="45743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3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43" marB="45743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CH" sz="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18000" marB="1800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Group 990"/>
          <p:cNvGraphicFramePr>
            <a:graphicFrameLocks noGrp="1"/>
          </p:cNvGraphicFramePr>
          <p:nvPr/>
        </p:nvGraphicFramePr>
        <p:xfrm>
          <a:off x="4774896" y="1554009"/>
          <a:ext cx="4261599" cy="3459414"/>
        </p:xfrm>
        <a:graphic>
          <a:graphicData uri="http://schemas.openxmlformats.org/drawingml/2006/table">
            <a:tbl>
              <a:tblPr/>
              <a:tblGrid>
                <a:gridCol w="12712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6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3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3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5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53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14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9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1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2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Code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Relevantes Device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(3)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bei Aufnahme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Infektionsbeginn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(4)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/         /            (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tt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/mm/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yyyy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/         /             (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tt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/mm/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yyyy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67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Falls HAI bei Aufnahme, Hospitalisierung im Zusammenhang mit HAI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Ja 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Nein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 ?</a:t>
                      </a:r>
                      <a:endParaRPr kumimoji="0" lang="de-CH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Ja 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Arial" charset="0"/>
                        </a:rPr>
                        <a:t> Nein  </a:t>
                      </a:r>
                      <a:r>
                        <a:rPr kumimoji="0" lang="de-CH" alt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Wingdings" pitchFamily="2" charset="2"/>
                        </a:rPr>
                        <a:t> ?</a:t>
                      </a:r>
                      <a:endParaRPr kumimoji="0" lang="de-CH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127097"/>
                  </a:ext>
                </a:extLst>
              </a:tr>
              <a:tr h="39067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Infektionsquelle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Gegenwärtiges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Anderes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fr-FR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LZP*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</a:t>
                      </a:r>
                      <a:r>
                        <a:rPr lang="fr-FR" altLang="en-US" sz="700" b="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Unklar</a:t>
                      </a:r>
                      <a:endParaRPr kumimoji="0" lang="fr-FR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Gegenwärtiges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/>
                        <a:buChar char="¨"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Anderes </a:t>
                      </a:r>
                      <a:r>
                        <a:rPr kumimoji="0" lang="de-CH" sz="7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Spital</a:t>
                      </a:r>
                    </a:p>
                    <a:p>
                      <a:pPr marL="171450" marR="0" lvl="0" indent="-1714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¨"/>
                        <a:tabLst/>
                        <a:defRPr/>
                      </a:pPr>
                      <a:r>
                        <a:rPr kumimoji="0" lang="fr-FR" sz="7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LZP*</a:t>
                      </a:r>
                      <a:r>
                        <a:rPr kumimoji="0" lang="fr-FR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</a:t>
                      </a:r>
                      <a:r>
                        <a:rPr lang="fr-FR" altLang="en-US" sz="700" b="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fr-FR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r-FR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Unklar</a:t>
                      </a:r>
                      <a:endParaRPr kumimoji="0" lang="fr-FR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HAI ist mit dieser Station assoziiert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938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Therapie mit </a:t>
                      </a:r>
                      <a:r>
                        <a:rPr kumimoji="0" lang="de-CH" sz="7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Vasopressoren</a:t>
                      </a:r>
                      <a:endParaRPr kumimoji="0" lang="de-CH" sz="7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Ja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Nein   </a:t>
                      </a:r>
                      <a:r>
                        <a:rPr lang="de-CH" altLang="en-US" sz="700" noProof="0" dirty="0">
                          <a:solidFill>
                            <a:schemeClr val="tx1"/>
                          </a:solidFill>
                          <a:sym typeface="Wingdings" pitchFamily="2" charset="2"/>
                        </a:rPr>
                        <a:t></a:t>
                      </a: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Unklar</a:t>
                      </a:r>
                    </a:p>
                  </a:txBody>
                  <a:tcPr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34058"/>
                  </a:ext>
                </a:extLst>
              </a:tr>
              <a:tr h="1880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Bei BSI: Quelle </a:t>
                      </a:r>
                      <a:r>
                        <a:rPr kumimoji="0" lang="de-CH" sz="700" b="1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(5)</a:t>
                      </a: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05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T="45717" marB="45717" anchor="b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 code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AB-Resistenz</a:t>
                      </a:r>
                      <a:endParaRPr kumimoji="0" lang="de-CH" sz="700" b="0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de-CH" sz="700" noProof="0">
                          <a:solidFill>
                            <a:schemeClr val="tx1"/>
                          </a:solidFill>
                          <a:latin typeface="+mn-lt"/>
                        </a:rPr>
                        <a:t>PDR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 </a:t>
                      </a:r>
                      <a:r>
                        <a:rPr kumimoji="0" lang="de-CH" sz="700" b="0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code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AB-Resistenz</a:t>
                      </a:r>
                      <a:endParaRPr kumimoji="0" lang="de-CH" sz="700" b="0" i="0" u="none" strike="noStrike" cap="none" normalizeH="0" baseline="300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700" noProof="0">
                          <a:solidFill>
                            <a:schemeClr val="tx1"/>
                          </a:solidFill>
                          <a:latin typeface="+mn-lt"/>
                        </a:rPr>
                        <a:t>PDR</a:t>
                      </a:r>
                    </a:p>
                  </a:txBody>
                  <a:tcPr marT="45717" marB="45717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61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 </a:t>
                      </a:r>
                      <a:r>
                        <a:rPr kumimoji="0" lang="de-CH" sz="700" b="0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AB </a:t>
                      </a:r>
                      <a:r>
                        <a:rPr kumimoji="0" lang="de-CH" sz="700" b="0" i="0" u="none" strike="noStrike" cap="none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(6)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SIR</a:t>
                      </a:r>
                    </a:p>
                  </a:txBody>
                  <a:tcPr marL="0" marR="0" marT="0" marB="0" anchor="ctr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12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Mikroorganismus 1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012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0128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Mikroorganismus 2</a:t>
                      </a: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45720" marR="45720" anchor="ctr" horzOverflow="overflow">
                    <a:lnL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7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39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0128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7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8" name="Forme libre 42"/>
          <p:cNvSpPr/>
          <p:nvPr/>
        </p:nvSpPr>
        <p:spPr>
          <a:xfrm>
            <a:off x="2987825" y="659651"/>
            <a:ext cx="1727398" cy="3712299"/>
          </a:xfrm>
          <a:custGeom>
            <a:avLst/>
            <a:gdLst>
              <a:gd name="connsiteX0" fmla="*/ 0 w 844061"/>
              <a:gd name="connsiteY0" fmla="*/ 3055815 h 3055815"/>
              <a:gd name="connsiteX1" fmla="*/ 695569 w 844061"/>
              <a:gd name="connsiteY1" fmla="*/ 3055815 h 3055815"/>
              <a:gd name="connsiteX2" fmla="*/ 687754 w 844061"/>
              <a:gd name="connsiteY2" fmla="*/ 0 h 3055815"/>
              <a:gd name="connsiteX3" fmla="*/ 844061 w 844061"/>
              <a:gd name="connsiteY3" fmla="*/ 0 h 3055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4061" h="3055815">
                <a:moveTo>
                  <a:pt x="0" y="3055815"/>
                </a:moveTo>
                <a:lnTo>
                  <a:pt x="695569" y="3055815"/>
                </a:lnTo>
                <a:lnTo>
                  <a:pt x="687754" y="0"/>
                </a:lnTo>
                <a:lnTo>
                  <a:pt x="844061" y="0"/>
                </a:lnTo>
              </a:path>
            </a:pathLst>
          </a:custGeom>
          <a:ln w="19050">
            <a:solidFill>
              <a:srgbClr val="339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Forme libre 44"/>
          <p:cNvSpPr/>
          <p:nvPr/>
        </p:nvSpPr>
        <p:spPr>
          <a:xfrm>
            <a:off x="2987825" y="1851670"/>
            <a:ext cx="1768021" cy="2696413"/>
          </a:xfrm>
          <a:custGeom>
            <a:avLst/>
            <a:gdLst>
              <a:gd name="connsiteX0" fmla="*/ 0 w 851877"/>
              <a:gd name="connsiteY0" fmla="*/ 1578707 h 1578707"/>
              <a:gd name="connsiteX1" fmla="*/ 726831 w 851877"/>
              <a:gd name="connsiteY1" fmla="*/ 1578707 h 1578707"/>
              <a:gd name="connsiteX2" fmla="*/ 726831 w 851877"/>
              <a:gd name="connsiteY2" fmla="*/ 0 h 1578707"/>
              <a:gd name="connsiteX3" fmla="*/ 851877 w 851877"/>
              <a:gd name="connsiteY3" fmla="*/ 0 h 157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1877" h="1578707">
                <a:moveTo>
                  <a:pt x="0" y="1578707"/>
                </a:moveTo>
                <a:lnTo>
                  <a:pt x="726831" y="1578707"/>
                </a:lnTo>
                <a:lnTo>
                  <a:pt x="726831" y="0"/>
                </a:lnTo>
                <a:lnTo>
                  <a:pt x="851877" y="0"/>
                </a:lnTo>
              </a:path>
            </a:pathLst>
          </a:custGeom>
          <a:ln w="19050">
            <a:solidFill>
              <a:srgbClr val="339966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3" name="ZoneTexte 13"/>
          <p:cNvSpPr txBox="1"/>
          <p:nvPr/>
        </p:nvSpPr>
        <p:spPr>
          <a:xfrm>
            <a:off x="1093118" y="110814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35" name="ZoneTexte 14"/>
          <p:cNvSpPr txBox="1"/>
          <p:nvPr/>
        </p:nvSpPr>
        <p:spPr>
          <a:xfrm>
            <a:off x="251520" y="192805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36" name="ZoneTexte 15"/>
          <p:cNvSpPr txBox="1"/>
          <p:nvPr/>
        </p:nvSpPr>
        <p:spPr>
          <a:xfrm>
            <a:off x="1312791" y="2491715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37" name="ZoneTexte 21"/>
          <p:cNvSpPr txBox="1"/>
          <p:nvPr/>
        </p:nvSpPr>
        <p:spPr>
          <a:xfrm>
            <a:off x="2189842" y="357272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43" name="ZoneTexte 23"/>
          <p:cNvSpPr txBox="1"/>
          <p:nvPr/>
        </p:nvSpPr>
        <p:spPr>
          <a:xfrm>
            <a:off x="2557665" y="3715335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44" name="ZoneTexte 24"/>
          <p:cNvSpPr txBox="1"/>
          <p:nvPr/>
        </p:nvSpPr>
        <p:spPr>
          <a:xfrm>
            <a:off x="2210889" y="3885779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45" name="ZoneTexte 25"/>
          <p:cNvSpPr txBox="1"/>
          <p:nvPr/>
        </p:nvSpPr>
        <p:spPr>
          <a:xfrm>
            <a:off x="2195736" y="406417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46" name="ZoneTexte 26"/>
          <p:cNvSpPr txBox="1"/>
          <p:nvPr/>
        </p:nvSpPr>
        <p:spPr>
          <a:xfrm>
            <a:off x="2555776" y="4208189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47" name="ZoneTexte 38"/>
          <p:cNvSpPr txBox="1"/>
          <p:nvPr/>
        </p:nvSpPr>
        <p:spPr>
          <a:xfrm>
            <a:off x="950564" y="926746"/>
            <a:ext cx="325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71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48" name="ZoneTexte 39"/>
          <p:cNvSpPr txBox="1"/>
          <p:nvPr/>
        </p:nvSpPr>
        <p:spPr>
          <a:xfrm>
            <a:off x="1482584" y="1301562"/>
            <a:ext cx="995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03   05  2022  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49" name="ZoneTexte 40"/>
          <p:cNvSpPr txBox="1"/>
          <p:nvPr/>
        </p:nvSpPr>
        <p:spPr>
          <a:xfrm>
            <a:off x="1475656" y="1526089"/>
            <a:ext cx="6912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MEDGEN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50" name="ZoneTexte 54"/>
          <p:cNvSpPr txBox="1"/>
          <p:nvPr/>
        </p:nvSpPr>
        <p:spPr>
          <a:xfrm>
            <a:off x="2555776" y="4371950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51" name="ZoneTexte 15"/>
          <p:cNvSpPr txBox="1"/>
          <p:nvPr/>
        </p:nvSpPr>
        <p:spPr>
          <a:xfrm>
            <a:off x="254054" y="299213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4" name="ZoneTexte 55"/>
          <p:cNvSpPr txBox="1"/>
          <p:nvPr/>
        </p:nvSpPr>
        <p:spPr>
          <a:xfrm>
            <a:off x="6609637" y="1742741"/>
            <a:ext cx="4331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000" dirty="0">
                <a:solidFill>
                  <a:srgbClr val="C00000"/>
                </a:solidFill>
                <a:sym typeface="Wingdings"/>
              </a:rPr>
              <a:t>PN3</a:t>
            </a:r>
            <a:endParaRPr lang="fr-CH" sz="1000" dirty="0">
              <a:solidFill>
                <a:srgbClr val="C00000"/>
              </a:solidFill>
            </a:endParaRPr>
          </a:p>
        </p:txBody>
      </p:sp>
      <p:sp>
        <p:nvSpPr>
          <p:cNvPr id="75" name="ZoneTexte 56"/>
          <p:cNvSpPr txBox="1"/>
          <p:nvPr/>
        </p:nvSpPr>
        <p:spPr>
          <a:xfrm>
            <a:off x="6325714" y="1900129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6" name="ZoneTexte 57"/>
          <p:cNvSpPr txBox="1"/>
          <p:nvPr/>
        </p:nvSpPr>
        <p:spPr>
          <a:xfrm>
            <a:off x="6306664" y="2089607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7" name="ZoneTexte 58"/>
          <p:cNvSpPr txBox="1"/>
          <p:nvPr/>
        </p:nvSpPr>
        <p:spPr>
          <a:xfrm>
            <a:off x="6084168" y="2321880"/>
            <a:ext cx="8899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13   05   2022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78" name="ZoneTexte 59"/>
          <p:cNvSpPr txBox="1"/>
          <p:nvPr/>
        </p:nvSpPr>
        <p:spPr>
          <a:xfrm>
            <a:off x="6306664" y="2534960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79" name="ZoneTexte 60"/>
          <p:cNvSpPr txBox="1"/>
          <p:nvPr/>
        </p:nvSpPr>
        <p:spPr>
          <a:xfrm>
            <a:off x="6034954" y="2885630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80" name="ZoneTexte 61"/>
          <p:cNvSpPr txBox="1"/>
          <p:nvPr/>
        </p:nvSpPr>
        <p:spPr>
          <a:xfrm>
            <a:off x="5998888" y="4578588"/>
            <a:ext cx="61427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VIRSAR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86" name="ZoneTexte 60"/>
          <p:cNvSpPr txBox="1"/>
          <p:nvPr/>
        </p:nvSpPr>
        <p:spPr>
          <a:xfrm>
            <a:off x="6034954" y="336211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87" name="ZoneTexte 60"/>
          <p:cNvSpPr txBox="1"/>
          <p:nvPr/>
        </p:nvSpPr>
        <p:spPr>
          <a:xfrm>
            <a:off x="6306664" y="3662573"/>
            <a:ext cx="325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rgbClr val="C00000"/>
                </a:solidFill>
                <a:sym typeface="Wingdings"/>
              </a:rPr>
              <a:t></a:t>
            </a:r>
            <a:endParaRPr lang="fr-CH" dirty="0">
              <a:solidFill>
                <a:srgbClr val="C00000"/>
              </a:solidFill>
            </a:endParaRPr>
          </a:p>
        </p:txBody>
      </p:sp>
      <p:sp>
        <p:nvSpPr>
          <p:cNvPr id="31" name="ZoneTexte 27"/>
          <p:cNvSpPr txBox="1"/>
          <p:nvPr/>
        </p:nvSpPr>
        <p:spPr>
          <a:xfrm>
            <a:off x="4755846" y="1019642"/>
            <a:ext cx="5677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800" dirty="0" err="1">
                <a:solidFill>
                  <a:srgbClr val="C00000"/>
                </a:solidFill>
                <a:sym typeface="Wingdings"/>
              </a:rPr>
              <a:t>Cefepim</a:t>
            </a:r>
            <a:endParaRPr lang="fr-CH" sz="800" dirty="0">
              <a:solidFill>
                <a:srgbClr val="C00000"/>
              </a:solidFill>
            </a:endParaRPr>
          </a:p>
        </p:txBody>
      </p:sp>
      <p:sp>
        <p:nvSpPr>
          <p:cNvPr id="32" name="ZoneTexte 28"/>
          <p:cNvSpPr txBox="1"/>
          <p:nvPr/>
        </p:nvSpPr>
        <p:spPr>
          <a:xfrm>
            <a:off x="6788828" y="1018959"/>
            <a:ext cx="2616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P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34" name="ZoneTexte 29"/>
          <p:cNvSpPr txBox="1"/>
          <p:nvPr/>
        </p:nvSpPr>
        <p:spPr>
          <a:xfrm>
            <a:off x="7165524" y="1018959"/>
            <a:ext cx="3000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HI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38" name="ZoneTexte 30"/>
          <p:cNvSpPr txBox="1"/>
          <p:nvPr/>
        </p:nvSpPr>
        <p:spPr>
          <a:xfrm>
            <a:off x="7605907" y="1018958"/>
            <a:ext cx="33855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FN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39" name="ZoneTexte 31"/>
          <p:cNvSpPr txBox="1"/>
          <p:nvPr/>
        </p:nvSpPr>
        <p:spPr>
          <a:xfrm>
            <a:off x="8073748" y="1019494"/>
            <a:ext cx="24237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J</a:t>
            </a:r>
            <a:endParaRPr lang="fr-CH" sz="900" dirty="0">
              <a:solidFill>
                <a:srgbClr val="C00000"/>
              </a:solidFill>
            </a:endParaRPr>
          </a:p>
        </p:txBody>
      </p:sp>
      <p:sp>
        <p:nvSpPr>
          <p:cNvPr id="40" name="ZoneTexte 33"/>
          <p:cNvSpPr txBox="1"/>
          <p:nvPr/>
        </p:nvSpPr>
        <p:spPr>
          <a:xfrm>
            <a:off x="8559309" y="1013294"/>
            <a:ext cx="2680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900" dirty="0">
                <a:solidFill>
                  <a:srgbClr val="C00000"/>
                </a:solidFill>
                <a:sym typeface="Wingdings"/>
              </a:rPr>
              <a:t>N</a:t>
            </a:r>
            <a:endParaRPr lang="fr-CH" sz="9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7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6" grpId="0"/>
      <p:bldP spid="87" grpId="0"/>
      <p:bldP spid="31" grpId="0"/>
      <p:bldP spid="32" grpId="0"/>
      <p:bldP spid="34" grpId="0"/>
      <p:bldP spid="38" grpId="0"/>
      <p:bldP spid="39" grpId="0"/>
      <p:bldP spid="4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4572000" y="1131590"/>
            <a:ext cx="4140222" cy="3223210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3B3B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4788024" y="1275606"/>
            <a:ext cx="3793500" cy="24225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000">
                <a:solidFill>
                  <a:srgbClr val="99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Place your screenshot here</a:t>
            </a:r>
          </a:p>
        </p:txBody>
      </p:sp>
      <p:sp>
        <p:nvSpPr>
          <p:cNvPr id="357" name="Shape 357"/>
          <p:cNvSpPr txBox="1">
            <a:spLocks noGrp="1"/>
          </p:cNvSpPr>
          <p:nvPr>
            <p:ph type="title"/>
          </p:nvPr>
        </p:nvSpPr>
        <p:spPr>
          <a:xfrm>
            <a:off x="539556" y="5"/>
            <a:ext cx="6408708" cy="11399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>
                <a:solidFill>
                  <a:schemeClr val="accent5">
                    <a:lumMod val="75000"/>
                  </a:schemeClr>
                </a:solidFill>
                <a:latin typeface="Calibri Light" pitchFamily="34" charset="0"/>
              </a:rPr>
              <a:t>CH-PPS 2022 WEB PAGE </a:t>
            </a:r>
          </a:p>
        </p:txBody>
      </p:sp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844425" y="1538080"/>
            <a:ext cx="3552600" cy="3387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Protokoll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IPCAF Fragebogen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Codes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Formulare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Schulungen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FAQ’s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9450" t="11900" r="8258" b="5501"/>
          <a:stretch>
            <a:fillRect/>
          </a:stretch>
        </p:blipFill>
        <p:spPr bwMode="auto">
          <a:xfrm>
            <a:off x="4788024" y="1347615"/>
            <a:ext cx="36986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23528" y="4498816"/>
            <a:ext cx="853294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900" b="1" dirty="0">
                <a:latin typeface="Calibri Light" pitchFamily="34" charset="0"/>
              </a:rPr>
              <a:t>www.swissnoso.ch/punktpraevalenz-erhebung/ueber-die-punktpraevalenz-erhebung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50" y="50800"/>
            <a:ext cx="6973900" cy="504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7187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50" y="50800"/>
            <a:ext cx="6973900" cy="5041900"/>
          </a:xfrm>
          <a:prstGeom prst="rect">
            <a:avLst/>
          </a:prstGeom>
          <a:noFill/>
        </p:spPr>
      </p:pic>
      <p:sp>
        <p:nvSpPr>
          <p:cNvPr id="10" name="Slide Number Placeholder 4" hidden="1">
            <a:extLst>
              <a:ext uri="{FF2B5EF4-FFF2-40B4-BE49-F238E27FC236}">
                <a16:creationId xmlns:a16="http://schemas.microsoft.com/office/drawing/2014/main" id="{DFDE156F-3775-FEB9-F9B8-D33705E7C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</p:spPr>
        <p:txBody>
          <a:bodyPr/>
          <a:lstStyle/>
          <a:p>
            <a:pPr lvl="0" algn="ctr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" sz="2400" smtClean="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pPr lvl="0" algn="ctr" rtl="0">
                <a:spcBef>
                  <a:spcPts val="0"/>
                </a:spcBef>
                <a:spcAft>
                  <a:spcPts val="600"/>
                </a:spcAft>
                <a:buNone/>
              </a:pPr>
              <a:t>7</a:t>
            </a:fld>
            <a:endParaRPr lang="en" sz="2400">
              <a:solidFill>
                <a:srgbClr val="FFFFFF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10865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50" y="50800"/>
            <a:ext cx="6973900" cy="504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5339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050" y="50800"/>
            <a:ext cx="6973900" cy="5041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12471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92c4af-a2bd-4280-9867-bd5976242ce1" xsi:nil="true"/>
    <lcf76f155ced4ddcb4097134ff3c332f xmlns="0f9e5da9-960b-4c20-afce-18f2cfbfc8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69359389839A49B26B065418E10AEB" ma:contentTypeVersion="15" ma:contentTypeDescription="Create a new document." ma:contentTypeScope="" ma:versionID="264074897f0ee122b0ee8f65ec255ca5">
  <xsd:schema xmlns:xsd="http://www.w3.org/2001/XMLSchema" xmlns:xs="http://www.w3.org/2001/XMLSchema" xmlns:p="http://schemas.microsoft.com/office/2006/metadata/properties" xmlns:ns2="d692c4af-a2bd-4280-9867-bd5976242ce1" xmlns:ns3="0f9e5da9-960b-4c20-afce-18f2cfbfc8b8" targetNamespace="http://schemas.microsoft.com/office/2006/metadata/properties" ma:root="true" ma:fieldsID="88dba70a9764fe41a92ec32f2e0c5622" ns2:_="" ns3:_="">
    <xsd:import namespace="d692c4af-a2bd-4280-9867-bd5976242ce1"/>
    <xsd:import namespace="0f9e5da9-960b-4c20-afce-18f2cfbfc8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92c4af-a2bd-4280-9867-bd5976242c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5a6176-65d3-480c-9e2f-8ecb02038a63}" ma:internalName="TaxCatchAll" ma:showField="CatchAllData" ma:web="d692c4af-a2bd-4280-9867-bd5976242c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9e5da9-960b-4c20-afce-18f2cfbfc8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b4f6fc95-d51d-4f08-a8c4-b2972a0960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B6CFB9-34FA-4FB2-9D44-09CCBF92A1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F616A9-8451-446C-882F-790E3C2CF19E}">
  <ds:schemaRefs>
    <ds:schemaRef ds:uri="d692c4af-a2bd-4280-9867-bd5976242ce1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0f9e5da9-960b-4c20-afce-18f2cfbfc8b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26EF416-DAB6-476A-BEB3-51A2F8DDF2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92c4af-a2bd-4280-9867-bd5976242ce1"/>
    <ds:schemaRef ds:uri="0f9e5da9-960b-4c20-afce-18f2cfbfc8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7673</Words>
  <Application>Microsoft Office PowerPoint</Application>
  <PresentationFormat>Bildschirmpräsentation (16:9)</PresentationFormat>
  <Paragraphs>1290</Paragraphs>
  <Slides>55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Dosis</vt:lpstr>
      <vt:lpstr>Source Sans Pro</vt:lpstr>
      <vt:lpstr>Wingdings</vt:lpstr>
      <vt:lpstr>Thème 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Ziele PPS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Datenbank</vt:lpstr>
      <vt:lpstr>ID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Fall 1</vt:lpstr>
      <vt:lpstr>PowerPoint-Präsentation</vt:lpstr>
      <vt:lpstr>Fall 2</vt:lpstr>
      <vt:lpstr>PowerPoint-Präsentation</vt:lpstr>
      <vt:lpstr>PowerPoint-Präsentation</vt:lpstr>
      <vt:lpstr>Fall 3</vt:lpstr>
      <vt:lpstr>PowerPoint-Präsentation</vt:lpstr>
      <vt:lpstr>PowerPoint-Präsentation</vt:lpstr>
      <vt:lpstr>Fall 4</vt:lpstr>
      <vt:lpstr>PowerPoint-Präsentation</vt:lpstr>
      <vt:lpstr>Fall 5</vt:lpstr>
      <vt:lpstr>PowerPoint-Präsentation</vt:lpstr>
      <vt:lpstr>CH-PPS 2022 WEB PAGE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Prévalence Suisse 2017</dc:title>
  <dc:creator>METSINI Aliki</dc:creator>
  <cp:lastModifiedBy>Judith Maag</cp:lastModifiedBy>
  <cp:revision>740</cp:revision>
  <cp:lastPrinted>2022-03-24T09:01:58Z</cp:lastPrinted>
  <dcterms:modified xsi:type="dcterms:W3CDTF">2023-04-04T16:52:20Z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0x0101003869359389839A49B26B065418E10AEB</vt:lpwstr>
  </property>
  <property fmtid="{D5CDD505-2E9C-101B-9397-08002B2CF9AE}" pid="3" name="MediaServiceImageTags">
    <vt:lpwstr/>
  </property>
</Properties>
</file>