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2">
  <p:sldMasterIdLst>
    <p:sldMasterId id="2147483659" r:id="rId4"/>
    <p:sldMasterId id="2147483679" r:id="rId5"/>
  </p:sldMasterIdLst>
  <p:notesMasterIdLst>
    <p:notesMasterId r:id="rId64"/>
  </p:notesMasterIdLst>
  <p:handoutMasterIdLst>
    <p:handoutMasterId r:id="rId65"/>
  </p:handoutMasterIdLst>
  <p:sldIdLst>
    <p:sldId id="599" r:id="rId6"/>
    <p:sldId id="528" r:id="rId7"/>
    <p:sldId id="609" r:id="rId8"/>
    <p:sldId id="1544" r:id="rId9"/>
    <p:sldId id="1487" r:id="rId10"/>
    <p:sldId id="1489" r:id="rId11"/>
    <p:sldId id="1494" r:id="rId12"/>
    <p:sldId id="1499" r:id="rId13"/>
    <p:sldId id="1503" r:id="rId14"/>
    <p:sldId id="1545" r:id="rId15"/>
    <p:sldId id="445" r:id="rId16"/>
    <p:sldId id="532" r:id="rId17"/>
    <p:sldId id="498" r:id="rId18"/>
    <p:sldId id="499" r:id="rId19"/>
    <p:sldId id="573" r:id="rId20"/>
    <p:sldId id="574" r:id="rId21"/>
    <p:sldId id="279" r:id="rId22"/>
    <p:sldId id="259" r:id="rId23"/>
    <p:sldId id="277" r:id="rId24"/>
    <p:sldId id="575" r:id="rId25"/>
    <p:sldId id="465" r:id="rId26"/>
    <p:sldId id="466" r:id="rId27"/>
    <p:sldId id="512" r:id="rId28"/>
    <p:sldId id="534" r:id="rId29"/>
    <p:sldId id="544" r:id="rId30"/>
    <p:sldId id="272" r:id="rId31"/>
    <p:sldId id="579" r:id="rId32"/>
    <p:sldId id="580" r:id="rId33"/>
    <p:sldId id="581" r:id="rId34"/>
    <p:sldId id="582" r:id="rId35"/>
    <p:sldId id="583" r:id="rId36"/>
    <p:sldId id="584" r:id="rId37"/>
    <p:sldId id="585" r:id="rId38"/>
    <p:sldId id="586" r:id="rId39"/>
    <p:sldId id="587" r:id="rId40"/>
    <p:sldId id="518" r:id="rId41"/>
    <p:sldId id="433" r:id="rId42"/>
    <p:sldId id="384" r:id="rId43"/>
    <p:sldId id="588" r:id="rId44"/>
    <p:sldId id="589" r:id="rId45"/>
    <p:sldId id="590" r:id="rId46"/>
    <p:sldId id="438" r:id="rId47"/>
    <p:sldId id="533" r:id="rId48"/>
    <p:sldId id="568" r:id="rId49"/>
    <p:sldId id="591" r:id="rId50"/>
    <p:sldId id="592" r:id="rId51"/>
    <p:sldId id="593" r:id="rId52"/>
    <p:sldId id="594" r:id="rId53"/>
    <p:sldId id="439" r:id="rId54"/>
    <p:sldId id="595" r:id="rId55"/>
    <p:sldId id="321" r:id="rId56"/>
    <p:sldId id="596" r:id="rId57"/>
    <p:sldId id="604" r:id="rId58"/>
    <p:sldId id="440" r:id="rId59"/>
    <p:sldId id="605" r:id="rId60"/>
    <p:sldId id="570" r:id="rId61"/>
    <p:sldId id="606" r:id="rId62"/>
    <p:sldId id="603" r:id="rId63"/>
  </p:sldIdLst>
  <p:sldSz cx="9144000" cy="5143500" type="screen16x9"/>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7A0339-3E09-3249-40D9-65F16B06F836}" name="Viktorija Rion" initials="VR" userId="S::viktorija.rion@swissnoso.ch::a6a4cef7-0a3e-42de-8140-c177adbba8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8D0"/>
    <a:srgbClr val="91EE84"/>
    <a:srgbClr val="8EF280"/>
    <a:srgbClr val="7EF484"/>
    <a:srgbClr val="7DF5A2"/>
    <a:srgbClr val="FFFF99"/>
    <a:srgbClr val="009900"/>
    <a:srgbClr val="00CC66"/>
    <a:srgbClr val="339933"/>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04F2DD-0B78-4853-9A0A-67134D7E5CBB}" v="84" dt="2023-03-21T11:34:29.130"/>
  </p1510:revLst>
</p1510:revInfo>
</file>

<file path=ppt/tableStyles.xml><?xml version="1.0" encoding="utf-8"?>
<a:tblStyleLst xmlns:a="http://schemas.openxmlformats.org/drawingml/2006/main" def="{073C02FF-8A86-4AF8-A239-B4A578565F30}">
  <a:tblStyle styleId="{073C02FF-8A86-4AF8-A239-B4A578565F30}"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02" autoAdjust="0"/>
    <p:restoredTop sz="96100" autoAdjust="0"/>
  </p:normalViewPr>
  <p:slideViewPr>
    <p:cSldViewPr>
      <p:cViewPr>
        <p:scale>
          <a:sx n="100" d="100"/>
          <a:sy n="100" d="100"/>
        </p:scale>
        <p:origin x="1896" y="1152"/>
      </p:cViewPr>
      <p:guideLst>
        <p:guide orient="horz" pos="1620"/>
        <p:guide pos="2880"/>
      </p:guideLst>
    </p:cSldViewPr>
  </p:slideViewPr>
  <p:outlineViewPr>
    <p:cViewPr>
      <p:scale>
        <a:sx n="33" d="100"/>
        <a:sy n="33" d="100"/>
      </p:scale>
      <p:origin x="0" y="-22184"/>
    </p:cViewPr>
  </p:outlineViewPr>
  <p:notesTextViewPr>
    <p:cViewPr>
      <p:scale>
        <a:sx n="3" d="2"/>
        <a:sy n="3" d="2"/>
      </p:scale>
      <p:origin x="0" y="0"/>
    </p:cViewPr>
  </p:notesTextViewPr>
  <p:notesViewPr>
    <p:cSldViewPr>
      <p:cViewPr varScale="1">
        <p:scale>
          <a:sx n="88" d="100"/>
          <a:sy n="88" d="100"/>
        </p:scale>
        <p:origin x="320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ktorija Rion" userId="a6a4cef7-0a3e-42de-8140-c177adbba8ce" providerId="ADAL" clId="{2A86C0FB-E9AA-456D-933F-18E2050E681B}"/>
    <pc:docChg chg="modSld modNotesMaster modHandout">
      <pc:chgData name="Viktorija Rion" userId="a6a4cef7-0a3e-42de-8140-c177adbba8ce" providerId="ADAL" clId="{2A86C0FB-E9AA-456D-933F-18E2050E681B}" dt="2022-03-23T13:13:42.359" v="3"/>
      <pc:docMkLst>
        <pc:docMk/>
      </pc:docMkLst>
      <pc:sldChg chg="modNotes">
        <pc:chgData name="Viktorija Rion" userId="a6a4cef7-0a3e-42de-8140-c177adbba8ce" providerId="ADAL" clId="{2A86C0FB-E9AA-456D-933F-18E2050E681B}" dt="2022-03-23T13:12:31.031" v="2"/>
        <pc:sldMkLst>
          <pc:docMk/>
          <pc:sldMk cId="0" sldId="384"/>
        </pc:sldMkLst>
      </pc:sldChg>
      <pc:sldChg chg="modNotes">
        <pc:chgData name="Viktorija Rion" userId="a6a4cef7-0a3e-42de-8140-c177adbba8ce" providerId="ADAL" clId="{2A86C0FB-E9AA-456D-933F-18E2050E681B}" dt="2022-03-23T13:12:31.031" v="2"/>
        <pc:sldMkLst>
          <pc:docMk/>
          <pc:sldMk cId="240851145" sldId="438"/>
        </pc:sldMkLst>
      </pc:sldChg>
      <pc:sldChg chg="modNotes">
        <pc:chgData name="Viktorija Rion" userId="a6a4cef7-0a3e-42de-8140-c177adbba8ce" providerId="ADAL" clId="{2A86C0FB-E9AA-456D-933F-18E2050E681B}" dt="2022-03-23T13:12:31.031" v="2"/>
        <pc:sldMkLst>
          <pc:docMk/>
          <pc:sldMk cId="2091169974" sldId="439"/>
        </pc:sldMkLst>
      </pc:sldChg>
      <pc:sldChg chg="delCm modNotes">
        <pc:chgData name="Viktorija Rion" userId="a6a4cef7-0a3e-42de-8140-c177adbba8ce" providerId="ADAL" clId="{2A86C0FB-E9AA-456D-933F-18E2050E681B}" dt="2022-03-23T13:13:42.359" v="3"/>
        <pc:sldMkLst>
          <pc:docMk/>
          <pc:sldMk cId="2957507637" sldId="445"/>
        </pc:sldMkLst>
      </pc:sldChg>
      <pc:sldChg chg="modNotes">
        <pc:chgData name="Viktorija Rion" userId="a6a4cef7-0a3e-42de-8140-c177adbba8ce" providerId="ADAL" clId="{2A86C0FB-E9AA-456D-933F-18E2050E681B}" dt="2022-03-23T13:12:31.031" v="2"/>
        <pc:sldMkLst>
          <pc:docMk/>
          <pc:sldMk cId="3283174247" sldId="568"/>
        </pc:sldMkLst>
      </pc:sldChg>
      <pc:sldChg chg="modNotes">
        <pc:chgData name="Viktorija Rion" userId="a6a4cef7-0a3e-42de-8140-c177adbba8ce" providerId="ADAL" clId="{2A86C0FB-E9AA-456D-933F-18E2050E681B}" dt="2022-03-23T13:12:31.031" v="2"/>
        <pc:sldMkLst>
          <pc:docMk/>
          <pc:sldMk cId="1590675684" sldId="588"/>
        </pc:sldMkLst>
      </pc:sldChg>
      <pc:sldChg chg="modNotes">
        <pc:chgData name="Viktorija Rion" userId="a6a4cef7-0a3e-42de-8140-c177adbba8ce" providerId="ADAL" clId="{2A86C0FB-E9AA-456D-933F-18E2050E681B}" dt="2022-03-23T13:12:31.031" v="2"/>
        <pc:sldMkLst>
          <pc:docMk/>
          <pc:sldMk cId="956905422" sldId="589"/>
        </pc:sldMkLst>
      </pc:sldChg>
      <pc:sldChg chg="modNotes">
        <pc:chgData name="Viktorija Rion" userId="a6a4cef7-0a3e-42de-8140-c177adbba8ce" providerId="ADAL" clId="{2A86C0FB-E9AA-456D-933F-18E2050E681B}" dt="2022-03-23T13:12:31.031" v="2"/>
        <pc:sldMkLst>
          <pc:docMk/>
          <pc:sldMk cId="761957284" sldId="590"/>
        </pc:sldMkLst>
      </pc:sldChg>
      <pc:sldChg chg="modNotes">
        <pc:chgData name="Viktorija Rion" userId="a6a4cef7-0a3e-42de-8140-c177adbba8ce" providerId="ADAL" clId="{2A86C0FB-E9AA-456D-933F-18E2050E681B}" dt="2022-03-23T13:12:31.031" v="2"/>
        <pc:sldMkLst>
          <pc:docMk/>
          <pc:sldMk cId="3638547050" sldId="596"/>
        </pc:sldMkLst>
      </pc:sldChg>
    </pc:docChg>
  </pc:docChgLst>
  <pc:docChgLst>
    <pc:chgData name="Aliki Metsini" userId="09e372d7-203d-4415-85b2-bb0b22669879" providerId="ADAL" clId="{5D04F2DD-0B78-4853-9A0A-67134D7E5CBB}"/>
    <pc:docChg chg="undo custSel addSld delSld modSld sldOrd">
      <pc:chgData name="Aliki Metsini" userId="09e372d7-203d-4415-85b2-bb0b22669879" providerId="ADAL" clId="{5D04F2DD-0B78-4853-9A0A-67134D7E5CBB}" dt="2023-03-21T11:36:39.841" v="591" actId="47"/>
      <pc:docMkLst>
        <pc:docMk/>
      </pc:docMkLst>
      <pc:sldChg chg="addSp delSp modSp mod modClrScheme chgLayout">
        <pc:chgData name="Aliki Metsini" userId="09e372d7-203d-4415-85b2-bb0b22669879" providerId="ADAL" clId="{5D04F2DD-0B78-4853-9A0A-67134D7E5CBB}" dt="2023-03-21T10:42:02.848" v="379" actId="26606"/>
        <pc:sldMkLst>
          <pc:docMk/>
          <pc:sldMk cId="0" sldId="259"/>
        </pc:sldMkLst>
        <pc:spChg chg="add del mod">
          <ac:chgData name="Aliki Metsini" userId="09e372d7-203d-4415-85b2-bb0b22669879" providerId="ADAL" clId="{5D04F2DD-0B78-4853-9A0A-67134D7E5CBB}" dt="2023-03-21T10:41:26.865" v="367" actId="478"/>
          <ac:spMkLst>
            <pc:docMk/>
            <pc:sldMk cId="0" sldId="259"/>
            <ac:spMk id="2" creationId="{96FA0CBD-B9FF-CE20-2233-62C77A09818F}"/>
          </ac:spMkLst>
        </pc:spChg>
        <pc:spChg chg="add del mod">
          <ac:chgData name="Aliki Metsini" userId="09e372d7-203d-4415-85b2-bb0b22669879" providerId="ADAL" clId="{5D04F2DD-0B78-4853-9A0A-67134D7E5CBB}" dt="2023-03-21T10:41:26.865" v="367" actId="478"/>
          <ac:spMkLst>
            <pc:docMk/>
            <pc:sldMk cId="0" sldId="259"/>
            <ac:spMk id="3" creationId="{E0908C65-9100-FDC9-6047-7F079E5FBA83}"/>
          </ac:spMkLst>
        </pc:spChg>
        <pc:spChg chg="add del mod">
          <ac:chgData name="Aliki Metsini" userId="09e372d7-203d-4415-85b2-bb0b22669879" providerId="ADAL" clId="{5D04F2DD-0B78-4853-9A0A-67134D7E5CBB}" dt="2023-03-21T10:41:26.865" v="367" actId="478"/>
          <ac:spMkLst>
            <pc:docMk/>
            <pc:sldMk cId="0" sldId="259"/>
            <ac:spMk id="5" creationId="{AF4057EE-E7A8-0ACA-F0BD-F685665E5AC6}"/>
          </ac:spMkLst>
        </pc:spChg>
        <pc:spChg chg="add del mod">
          <ac:chgData name="Aliki Metsini" userId="09e372d7-203d-4415-85b2-bb0b22669879" providerId="ADAL" clId="{5D04F2DD-0B78-4853-9A0A-67134D7E5CBB}" dt="2023-03-21T10:41:26.865" v="367" actId="478"/>
          <ac:spMkLst>
            <pc:docMk/>
            <pc:sldMk cId="0" sldId="259"/>
            <ac:spMk id="6" creationId="{E6134711-3E69-54F0-C221-2CF028EAFFAA}"/>
          </ac:spMkLst>
        </pc:spChg>
        <pc:spChg chg="add del mod">
          <ac:chgData name="Aliki Metsini" userId="09e372d7-203d-4415-85b2-bb0b22669879" providerId="ADAL" clId="{5D04F2DD-0B78-4853-9A0A-67134D7E5CBB}" dt="2023-03-21T10:41:26.865" v="367" actId="478"/>
          <ac:spMkLst>
            <pc:docMk/>
            <pc:sldMk cId="0" sldId="259"/>
            <ac:spMk id="7" creationId="{9F7BAADD-8CAD-3210-35B3-CAA81BE0F3CB}"/>
          </ac:spMkLst>
        </pc:spChg>
        <pc:spChg chg="del">
          <ac:chgData name="Aliki Metsini" userId="09e372d7-203d-4415-85b2-bb0b22669879" providerId="ADAL" clId="{5D04F2DD-0B78-4853-9A0A-67134D7E5CBB}" dt="2023-03-21T10:41:00.503" v="365" actId="478"/>
          <ac:spMkLst>
            <pc:docMk/>
            <pc:sldMk cId="0" sldId="259"/>
            <ac:spMk id="9" creationId="{00000000-0000-0000-0000-000000000000}"/>
          </ac:spMkLst>
        </pc:spChg>
        <pc:spChg chg="del">
          <ac:chgData name="Aliki Metsini" userId="09e372d7-203d-4415-85b2-bb0b22669879" providerId="ADAL" clId="{5D04F2DD-0B78-4853-9A0A-67134D7E5CBB}" dt="2023-03-21T10:41:00.503" v="365" actId="478"/>
          <ac:spMkLst>
            <pc:docMk/>
            <pc:sldMk cId="0" sldId="259"/>
            <ac:spMk id="10" creationId="{00000000-0000-0000-0000-000000000000}"/>
          </ac:spMkLst>
        </pc:spChg>
        <pc:spChg chg="del">
          <ac:chgData name="Aliki Metsini" userId="09e372d7-203d-4415-85b2-bb0b22669879" providerId="ADAL" clId="{5D04F2DD-0B78-4853-9A0A-67134D7E5CBB}" dt="2023-03-21T10:41:00.503" v="365" actId="478"/>
          <ac:spMkLst>
            <pc:docMk/>
            <pc:sldMk cId="0" sldId="259"/>
            <ac:spMk id="12" creationId="{00000000-0000-0000-0000-000000000000}"/>
          </ac:spMkLst>
        </pc:spChg>
        <pc:spChg chg="add del mod">
          <ac:chgData name="Aliki Metsini" userId="09e372d7-203d-4415-85b2-bb0b22669879" providerId="ADAL" clId="{5D04F2DD-0B78-4853-9A0A-67134D7E5CBB}" dt="2023-03-21T10:41:48.877" v="373"/>
          <ac:spMkLst>
            <pc:docMk/>
            <pc:sldMk cId="0" sldId="259"/>
            <ac:spMk id="14" creationId="{0F55BE47-5FE7-4993-90F5-8314271B292B}"/>
          </ac:spMkLst>
        </pc:spChg>
        <pc:spChg chg="add del mod">
          <ac:chgData name="Aliki Metsini" userId="09e372d7-203d-4415-85b2-bb0b22669879" providerId="ADAL" clId="{5D04F2DD-0B78-4853-9A0A-67134D7E5CBB}" dt="2023-03-21T10:41:48.877" v="373"/>
          <ac:spMkLst>
            <pc:docMk/>
            <pc:sldMk cId="0" sldId="259"/>
            <ac:spMk id="15" creationId="{524166F2-F009-E42B-BDEB-FCB9F3BDBD83}"/>
          </ac:spMkLst>
        </pc:spChg>
        <pc:spChg chg="add del mod">
          <ac:chgData name="Aliki Metsini" userId="09e372d7-203d-4415-85b2-bb0b22669879" providerId="ADAL" clId="{5D04F2DD-0B78-4853-9A0A-67134D7E5CBB}" dt="2023-03-21T10:41:48.877" v="373"/>
          <ac:spMkLst>
            <pc:docMk/>
            <pc:sldMk cId="0" sldId="259"/>
            <ac:spMk id="17" creationId="{F8EFFBBC-14F0-B605-CB4E-A68D4ACA3EDA}"/>
          </ac:spMkLst>
        </pc:spChg>
        <pc:spChg chg="add del mod">
          <ac:chgData name="Aliki Metsini" userId="09e372d7-203d-4415-85b2-bb0b22669879" providerId="ADAL" clId="{5D04F2DD-0B78-4853-9A0A-67134D7E5CBB}" dt="2023-03-21T10:41:48.877" v="373"/>
          <ac:spMkLst>
            <pc:docMk/>
            <pc:sldMk cId="0" sldId="259"/>
            <ac:spMk id="18" creationId="{673D0196-9813-CAFA-6D37-09A8CBB3EDE9}"/>
          </ac:spMkLst>
        </pc:spChg>
        <pc:spChg chg="add del mod">
          <ac:chgData name="Aliki Metsini" userId="09e372d7-203d-4415-85b2-bb0b22669879" providerId="ADAL" clId="{5D04F2DD-0B78-4853-9A0A-67134D7E5CBB}" dt="2023-03-21T10:41:48.877" v="373"/>
          <ac:spMkLst>
            <pc:docMk/>
            <pc:sldMk cId="0" sldId="259"/>
            <ac:spMk id="19" creationId="{D0486EB4-ED93-04EF-97EE-9F8D7AACC840}"/>
          </ac:spMkLst>
        </pc:spChg>
        <pc:spChg chg="add del mod">
          <ac:chgData name="Aliki Metsini" userId="09e372d7-203d-4415-85b2-bb0b22669879" providerId="ADAL" clId="{5D04F2DD-0B78-4853-9A0A-67134D7E5CBB}" dt="2023-03-21T10:41:53.457" v="375"/>
          <ac:spMkLst>
            <pc:docMk/>
            <pc:sldMk cId="0" sldId="259"/>
            <ac:spMk id="21" creationId="{5321D5FE-06A1-3B36-1EDF-7F6CB5019596}"/>
          </ac:spMkLst>
        </pc:spChg>
        <pc:spChg chg="add del mod">
          <ac:chgData name="Aliki Metsini" userId="09e372d7-203d-4415-85b2-bb0b22669879" providerId="ADAL" clId="{5D04F2DD-0B78-4853-9A0A-67134D7E5CBB}" dt="2023-03-21T10:41:53.457" v="375"/>
          <ac:spMkLst>
            <pc:docMk/>
            <pc:sldMk cId="0" sldId="259"/>
            <ac:spMk id="22" creationId="{CB3E4F28-80C9-508C-93CB-4D8C3F080BCA}"/>
          </ac:spMkLst>
        </pc:spChg>
        <pc:spChg chg="add del mod">
          <ac:chgData name="Aliki Metsini" userId="09e372d7-203d-4415-85b2-bb0b22669879" providerId="ADAL" clId="{5D04F2DD-0B78-4853-9A0A-67134D7E5CBB}" dt="2023-03-21T10:41:53.457" v="375"/>
          <ac:spMkLst>
            <pc:docMk/>
            <pc:sldMk cId="0" sldId="259"/>
            <ac:spMk id="24" creationId="{41AEC691-B76E-E7A7-DDE4-EF10DEB436B7}"/>
          </ac:spMkLst>
        </pc:spChg>
        <pc:spChg chg="add del mod">
          <ac:chgData name="Aliki Metsini" userId="09e372d7-203d-4415-85b2-bb0b22669879" providerId="ADAL" clId="{5D04F2DD-0B78-4853-9A0A-67134D7E5CBB}" dt="2023-03-21T10:41:53.457" v="375"/>
          <ac:spMkLst>
            <pc:docMk/>
            <pc:sldMk cId="0" sldId="259"/>
            <ac:spMk id="25" creationId="{9B9459D4-8B18-8CE9-AED5-A6C2DC573D28}"/>
          </ac:spMkLst>
        </pc:spChg>
        <pc:spChg chg="add del mod">
          <ac:chgData name="Aliki Metsini" userId="09e372d7-203d-4415-85b2-bb0b22669879" providerId="ADAL" clId="{5D04F2DD-0B78-4853-9A0A-67134D7E5CBB}" dt="2023-03-21T10:41:53.457" v="375"/>
          <ac:spMkLst>
            <pc:docMk/>
            <pc:sldMk cId="0" sldId="259"/>
            <ac:spMk id="26" creationId="{DCAE92CD-A1AE-6D7D-D737-967870D17674}"/>
          </ac:spMkLst>
        </pc:spChg>
        <pc:spChg chg="add del mod">
          <ac:chgData name="Aliki Metsini" userId="09e372d7-203d-4415-85b2-bb0b22669879" providerId="ADAL" clId="{5D04F2DD-0B78-4853-9A0A-67134D7E5CBB}" dt="2023-03-21T10:41:57.440" v="377"/>
          <ac:spMkLst>
            <pc:docMk/>
            <pc:sldMk cId="0" sldId="259"/>
            <ac:spMk id="28" creationId="{40086BF1-3B74-55BE-8448-4700C3DAAB10}"/>
          </ac:spMkLst>
        </pc:spChg>
        <pc:spChg chg="add del mod">
          <ac:chgData name="Aliki Metsini" userId="09e372d7-203d-4415-85b2-bb0b22669879" providerId="ADAL" clId="{5D04F2DD-0B78-4853-9A0A-67134D7E5CBB}" dt="2023-03-21T10:41:57.440" v="377"/>
          <ac:spMkLst>
            <pc:docMk/>
            <pc:sldMk cId="0" sldId="259"/>
            <ac:spMk id="29" creationId="{FE4E7059-DD1B-CC00-59AC-F99C778A9E0D}"/>
          </ac:spMkLst>
        </pc:spChg>
        <pc:spChg chg="add del mod">
          <ac:chgData name="Aliki Metsini" userId="09e372d7-203d-4415-85b2-bb0b22669879" providerId="ADAL" clId="{5D04F2DD-0B78-4853-9A0A-67134D7E5CBB}" dt="2023-03-21T10:41:57.440" v="377"/>
          <ac:spMkLst>
            <pc:docMk/>
            <pc:sldMk cId="0" sldId="259"/>
            <ac:spMk id="31" creationId="{E1781015-7A1F-39AE-9603-C7B3FBA411E9}"/>
          </ac:spMkLst>
        </pc:spChg>
        <pc:spChg chg="del">
          <ac:chgData name="Aliki Metsini" userId="09e372d7-203d-4415-85b2-bb0b22669879" providerId="ADAL" clId="{5D04F2DD-0B78-4853-9A0A-67134D7E5CBB}" dt="2023-03-21T10:41:00.503" v="365" actId="478"/>
          <ac:spMkLst>
            <pc:docMk/>
            <pc:sldMk cId="0" sldId="259"/>
            <ac:spMk id="5124" creationId="{00000000-0000-0000-0000-000000000000}"/>
          </ac:spMkLst>
        </pc:spChg>
        <pc:spChg chg="add del mod">
          <ac:chgData name="Aliki Metsini" userId="09e372d7-203d-4415-85b2-bb0b22669879" providerId="ADAL" clId="{5D04F2DD-0B78-4853-9A0A-67134D7E5CBB}" dt="2023-03-21T10:41:57.440" v="377"/>
          <ac:spMkLst>
            <pc:docMk/>
            <pc:sldMk cId="0" sldId="259"/>
            <ac:spMk id="5152" creationId="{99CC0BA8-0407-3209-B52D-63A2CAE4FC00}"/>
          </ac:spMkLst>
        </pc:spChg>
        <pc:spChg chg="add del mod">
          <ac:chgData name="Aliki Metsini" userId="09e372d7-203d-4415-85b2-bb0b22669879" providerId="ADAL" clId="{5D04F2DD-0B78-4853-9A0A-67134D7E5CBB}" dt="2023-03-21T10:41:57.440" v="377"/>
          <ac:spMkLst>
            <pc:docMk/>
            <pc:sldMk cId="0" sldId="259"/>
            <ac:spMk id="5153" creationId="{123CA6F8-ABFF-6B7E-2BAA-FF1DECA29629}"/>
          </ac:spMkLst>
        </pc:spChg>
        <pc:spChg chg="del">
          <ac:chgData name="Aliki Metsini" userId="09e372d7-203d-4415-85b2-bb0b22669879" providerId="ADAL" clId="{5D04F2DD-0B78-4853-9A0A-67134D7E5CBB}" dt="2023-03-21T10:41:00.503" v="365" actId="478"/>
          <ac:spMkLst>
            <pc:docMk/>
            <pc:sldMk cId="0" sldId="259"/>
            <ac:spMk id="5157" creationId="{00000000-0000-0000-0000-000000000000}"/>
          </ac:spMkLst>
        </pc:spChg>
        <pc:spChg chg="add mod">
          <ac:chgData name="Aliki Metsini" userId="09e372d7-203d-4415-85b2-bb0b22669879" providerId="ADAL" clId="{5D04F2DD-0B78-4853-9A0A-67134D7E5CBB}" dt="2023-03-21T10:42:02.848" v="379" actId="26606"/>
          <ac:spMkLst>
            <pc:docMk/>
            <pc:sldMk cId="0" sldId="259"/>
            <ac:spMk id="5160" creationId="{325E277F-1ABE-9EA6-BD28-6A4914DDD3D5}"/>
          </ac:spMkLst>
        </pc:spChg>
        <pc:graphicFrameChg chg="add del mod">
          <ac:chgData name="Aliki Metsini" userId="09e372d7-203d-4415-85b2-bb0b22669879" providerId="ADAL" clId="{5D04F2DD-0B78-4853-9A0A-67134D7E5CBB}" dt="2023-03-21T10:41:26.865" v="367" actId="478"/>
          <ac:graphicFrameMkLst>
            <pc:docMk/>
            <pc:sldMk cId="0" sldId="259"/>
            <ac:graphicFrameMk id="4" creationId="{FD458CFA-7598-6A5B-6577-34EF6D85EA47}"/>
          </ac:graphicFrameMkLst>
        </pc:graphicFrameChg>
        <pc:graphicFrameChg chg="del">
          <ac:chgData name="Aliki Metsini" userId="09e372d7-203d-4415-85b2-bb0b22669879" providerId="ADAL" clId="{5D04F2DD-0B78-4853-9A0A-67134D7E5CBB}" dt="2023-03-21T10:41:00.503" v="365" actId="478"/>
          <ac:graphicFrameMkLst>
            <pc:docMk/>
            <pc:sldMk cId="0" sldId="259"/>
            <ac:graphicFrameMk id="11" creationId="{00000000-0000-0000-0000-000000000000}"/>
          </ac:graphicFrameMkLst>
        </pc:graphicFrameChg>
        <pc:graphicFrameChg chg="add del mod">
          <ac:chgData name="Aliki Metsini" userId="09e372d7-203d-4415-85b2-bb0b22669879" providerId="ADAL" clId="{5D04F2DD-0B78-4853-9A0A-67134D7E5CBB}" dt="2023-03-21T10:41:48.877" v="373"/>
          <ac:graphicFrameMkLst>
            <pc:docMk/>
            <pc:sldMk cId="0" sldId="259"/>
            <ac:graphicFrameMk id="16" creationId="{BA5570CB-23C5-5248-590C-7D7CE2F39E7C}"/>
          </ac:graphicFrameMkLst>
        </pc:graphicFrameChg>
        <pc:graphicFrameChg chg="add del mod">
          <ac:chgData name="Aliki Metsini" userId="09e372d7-203d-4415-85b2-bb0b22669879" providerId="ADAL" clId="{5D04F2DD-0B78-4853-9A0A-67134D7E5CBB}" dt="2023-03-21T10:41:53.457" v="375"/>
          <ac:graphicFrameMkLst>
            <pc:docMk/>
            <pc:sldMk cId="0" sldId="259"/>
            <ac:graphicFrameMk id="23" creationId="{784E289C-9466-6534-D747-9031D3FEF32E}"/>
          </ac:graphicFrameMkLst>
        </pc:graphicFrameChg>
        <pc:graphicFrameChg chg="add del mod">
          <ac:chgData name="Aliki Metsini" userId="09e372d7-203d-4415-85b2-bb0b22669879" providerId="ADAL" clId="{5D04F2DD-0B78-4853-9A0A-67134D7E5CBB}" dt="2023-03-21T10:41:57.440" v="377"/>
          <ac:graphicFrameMkLst>
            <pc:docMk/>
            <pc:sldMk cId="0" sldId="259"/>
            <ac:graphicFrameMk id="30" creationId="{F2046295-D68B-A1F9-D12E-619B4F95F71C}"/>
          </ac:graphicFrameMkLst>
        </pc:graphicFrameChg>
        <pc:picChg chg="add del mod">
          <ac:chgData name="Aliki Metsini" userId="09e372d7-203d-4415-85b2-bb0b22669879" providerId="ADAL" clId="{5D04F2DD-0B78-4853-9A0A-67134D7E5CBB}" dt="2023-03-21T10:41:26.865" v="367" actId="478"/>
          <ac:picMkLst>
            <pc:docMk/>
            <pc:sldMk cId="0" sldId="259"/>
            <ac:picMk id="8" creationId="{64CA0CD7-5C64-9436-067C-BDD771C3E00C}"/>
          </ac:picMkLst>
        </pc:picChg>
        <pc:picChg chg="del">
          <ac:chgData name="Aliki Metsini" userId="09e372d7-203d-4415-85b2-bb0b22669879" providerId="ADAL" clId="{5D04F2DD-0B78-4853-9A0A-67134D7E5CBB}" dt="2023-03-21T10:41:00.503" v="365" actId="478"/>
          <ac:picMkLst>
            <pc:docMk/>
            <pc:sldMk cId="0" sldId="259"/>
            <ac:picMk id="13" creationId="{B7E88C6E-74D8-4CAE-A7FE-C41FF01F2D91}"/>
          </ac:picMkLst>
        </pc:picChg>
        <pc:picChg chg="add del mod">
          <ac:chgData name="Aliki Metsini" userId="09e372d7-203d-4415-85b2-bb0b22669879" providerId="ADAL" clId="{5D04F2DD-0B78-4853-9A0A-67134D7E5CBB}" dt="2023-03-21T10:41:48.877" v="373"/>
          <ac:picMkLst>
            <pc:docMk/>
            <pc:sldMk cId="0" sldId="259"/>
            <ac:picMk id="20" creationId="{3E688F71-3E17-ED77-5372-59AB616A77D4}"/>
          </ac:picMkLst>
        </pc:picChg>
        <pc:picChg chg="add del mod">
          <ac:chgData name="Aliki Metsini" userId="09e372d7-203d-4415-85b2-bb0b22669879" providerId="ADAL" clId="{5D04F2DD-0B78-4853-9A0A-67134D7E5CBB}" dt="2023-03-21T10:41:53.457" v="375"/>
          <ac:picMkLst>
            <pc:docMk/>
            <pc:sldMk cId="0" sldId="259"/>
            <ac:picMk id="27" creationId="{BB244CE6-8096-3152-545A-ECF66087681B}"/>
          </ac:picMkLst>
        </pc:picChg>
        <pc:picChg chg="add del mod">
          <ac:chgData name="Aliki Metsini" userId="09e372d7-203d-4415-85b2-bb0b22669879" providerId="ADAL" clId="{5D04F2DD-0B78-4853-9A0A-67134D7E5CBB}" dt="2023-03-21T10:41:57.440" v="377"/>
          <ac:picMkLst>
            <pc:docMk/>
            <pc:sldMk cId="0" sldId="259"/>
            <ac:picMk id="5154" creationId="{527F71DB-9521-F448-A801-20C0B4711EAD}"/>
          </ac:picMkLst>
        </pc:picChg>
        <pc:picChg chg="add mod">
          <ac:chgData name="Aliki Metsini" userId="09e372d7-203d-4415-85b2-bb0b22669879" providerId="ADAL" clId="{5D04F2DD-0B78-4853-9A0A-67134D7E5CBB}" dt="2023-03-21T10:42:02.848" v="379" actId="26606"/>
          <ac:picMkLst>
            <pc:docMk/>
            <pc:sldMk cId="0" sldId="259"/>
            <ac:picMk id="5155" creationId="{B3C6A0DA-AC53-0F82-2D24-1525C3AE5F5B}"/>
          </ac:picMkLst>
        </pc:picChg>
      </pc:sldChg>
      <pc:sldChg chg="addSp delSp modSp mod modClrScheme chgLayout">
        <pc:chgData name="Aliki Metsini" userId="09e372d7-203d-4415-85b2-bb0b22669879" providerId="ADAL" clId="{5D04F2DD-0B78-4853-9A0A-67134D7E5CBB}" dt="2023-03-21T10:42:37.100" v="382" actId="26606"/>
        <pc:sldMkLst>
          <pc:docMk/>
          <pc:sldMk cId="0" sldId="277"/>
        </pc:sldMkLst>
        <pc:spChg chg="add mod">
          <ac:chgData name="Aliki Metsini" userId="09e372d7-203d-4415-85b2-bb0b22669879" providerId="ADAL" clId="{5D04F2DD-0B78-4853-9A0A-67134D7E5CBB}" dt="2023-03-21T10:42:37.100" v="382" actId="26606"/>
          <ac:spMkLst>
            <pc:docMk/>
            <pc:sldMk cId="0" sldId="277"/>
            <ac:spMk id="7" creationId="{10844E11-6F30-6878-C9DA-D36299E59A0B}"/>
          </ac:spMkLst>
        </pc:spChg>
        <pc:spChg chg="del">
          <ac:chgData name="Aliki Metsini" userId="09e372d7-203d-4415-85b2-bb0b22669879" providerId="ADAL" clId="{5D04F2DD-0B78-4853-9A0A-67134D7E5CBB}" dt="2023-03-21T10:42:20.858" v="380" actId="478"/>
          <ac:spMkLst>
            <pc:docMk/>
            <pc:sldMk cId="0" sldId="277"/>
            <ac:spMk id="17" creationId="{00000000-0000-0000-0000-000000000000}"/>
          </ac:spMkLst>
        </pc:spChg>
        <pc:spChg chg="del">
          <ac:chgData name="Aliki Metsini" userId="09e372d7-203d-4415-85b2-bb0b22669879" providerId="ADAL" clId="{5D04F2DD-0B78-4853-9A0A-67134D7E5CBB}" dt="2023-03-21T10:42:20.858" v="380" actId="478"/>
          <ac:spMkLst>
            <pc:docMk/>
            <pc:sldMk cId="0" sldId="277"/>
            <ac:spMk id="5124" creationId="{00000000-0000-0000-0000-000000000000}"/>
          </ac:spMkLst>
        </pc:spChg>
        <pc:spChg chg="del">
          <ac:chgData name="Aliki Metsini" userId="09e372d7-203d-4415-85b2-bb0b22669879" providerId="ADAL" clId="{5D04F2DD-0B78-4853-9A0A-67134D7E5CBB}" dt="2023-03-21T10:42:20.858" v="380" actId="478"/>
          <ac:spMkLst>
            <pc:docMk/>
            <pc:sldMk cId="0" sldId="277"/>
            <ac:spMk id="5157" creationId="{00000000-0000-0000-0000-000000000000}"/>
          </ac:spMkLst>
        </pc:spChg>
        <pc:spChg chg="del">
          <ac:chgData name="Aliki Metsini" userId="09e372d7-203d-4415-85b2-bb0b22669879" providerId="ADAL" clId="{5D04F2DD-0B78-4853-9A0A-67134D7E5CBB}" dt="2023-03-21T10:42:20.858" v="380" actId="478"/>
          <ac:spMkLst>
            <pc:docMk/>
            <pc:sldMk cId="0" sldId="277"/>
            <ac:spMk id="5204" creationId="{00000000-0000-0000-0000-000000000000}"/>
          </ac:spMkLst>
        </pc:spChg>
        <pc:graphicFrameChg chg="del">
          <ac:chgData name="Aliki Metsini" userId="09e372d7-203d-4415-85b2-bb0b22669879" providerId="ADAL" clId="{5D04F2DD-0B78-4853-9A0A-67134D7E5CBB}" dt="2023-03-21T10:42:20.858" v="380" actId="478"/>
          <ac:graphicFrameMkLst>
            <pc:docMk/>
            <pc:sldMk cId="0" sldId="277"/>
            <ac:graphicFrameMk id="11" creationId="{00000000-0000-0000-0000-000000000000}"/>
          </ac:graphicFrameMkLst>
        </pc:graphicFrameChg>
        <pc:picChg chg="add mod">
          <ac:chgData name="Aliki Metsini" userId="09e372d7-203d-4415-85b2-bb0b22669879" providerId="ADAL" clId="{5D04F2DD-0B78-4853-9A0A-67134D7E5CBB}" dt="2023-03-21T10:42:37.100" v="382" actId="26606"/>
          <ac:picMkLst>
            <pc:docMk/>
            <pc:sldMk cId="0" sldId="277"/>
            <ac:picMk id="2" creationId="{DBC092E8-3B2A-17C7-65A2-D720C2A3FE36}"/>
          </ac:picMkLst>
        </pc:picChg>
        <pc:picChg chg="del">
          <ac:chgData name="Aliki Metsini" userId="09e372d7-203d-4415-85b2-bb0b22669879" providerId="ADAL" clId="{5D04F2DD-0B78-4853-9A0A-67134D7E5CBB}" dt="2023-03-21T10:42:20.858" v="380" actId="478"/>
          <ac:picMkLst>
            <pc:docMk/>
            <pc:sldMk cId="0" sldId="277"/>
            <ac:picMk id="8" creationId="{92B1E0AB-F323-4372-9C41-86509FBB69FD}"/>
          </ac:picMkLst>
        </pc:picChg>
      </pc:sldChg>
      <pc:sldChg chg="addSp delSp modSp mod">
        <pc:chgData name="Aliki Metsini" userId="09e372d7-203d-4415-85b2-bb0b22669879" providerId="ADAL" clId="{5D04F2DD-0B78-4853-9A0A-67134D7E5CBB}" dt="2023-03-21T10:40:02.519" v="360" actId="14100"/>
        <pc:sldMkLst>
          <pc:docMk/>
          <pc:sldMk cId="2530130778" sldId="279"/>
        </pc:sldMkLst>
        <pc:spChg chg="add mod">
          <ac:chgData name="Aliki Metsini" userId="09e372d7-203d-4415-85b2-bb0b22669879" providerId="ADAL" clId="{5D04F2DD-0B78-4853-9A0A-67134D7E5CBB}" dt="2023-03-21T10:39:47.799" v="355" actId="14100"/>
          <ac:spMkLst>
            <pc:docMk/>
            <pc:sldMk cId="2530130778" sldId="279"/>
            <ac:spMk id="2" creationId="{88EBFBBE-AB80-BA55-C973-98F76A53D714}"/>
          </ac:spMkLst>
        </pc:spChg>
        <pc:spChg chg="add mod">
          <ac:chgData name="Aliki Metsini" userId="09e372d7-203d-4415-85b2-bb0b22669879" providerId="ADAL" clId="{5D04F2DD-0B78-4853-9A0A-67134D7E5CBB}" dt="2023-03-21T10:40:02.519" v="360" actId="14100"/>
          <ac:spMkLst>
            <pc:docMk/>
            <pc:sldMk cId="2530130778" sldId="279"/>
            <ac:spMk id="3" creationId="{6582A385-2636-5BA5-7555-38D677B5602B}"/>
          </ac:spMkLst>
        </pc:spChg>
        <pc:spChg chg="del">
          <ac:chgData name="Aliki Metsini" userId="09e372d7-203d-4415-85b2-bb0b22669879" providerId="ADAL" clId="{5D04F2DD-0B78-4853-9A0A-67134D7E5CBB}" dt="2023-03-21T10:39:39.748" v="353" actId="478"/>
          <ac:spMkLst>
            <pc:docMk/>
            <pc:sldMk cId="2530130778" sldId="279"/>
            <ac:spMk id="12" creationId="{00000000-0000-0000-0000-000000000000}"/>
          </ac:spMkLst>
        </pc:spChg>
        <pc:spChg chg="del">
          <ac:chgData name="Aliki Metsini" userId="09e372d7-203d-4415-85b2-bb0b22669879" providerId="ADAL" clId="{5D04F2DD-0B78-4853-9A0A-67134D7E5CBB}" dt="2023-03-21T10:39:38.578" v="352" actId="478"/>
          <ac:spMkLst>
            <pc:docMk/>
            <pc:sldMk cId="2530130778" sldId="279"/>
            <ac:spMk id="5124" creationId="{00000000-0000-0000-0000-000000000000}"/>
          </ac:spMkLst>
        </pc:spChg>
        <pc:picChg chg="add del mod">
          <ac:chgData name="Aliki Metsini" userId="09e372d7-203d-4415-85b2-bb0b22669879" providerId="ADAL" clId="{5D04F2DD-0B78-4853-9A0A-67134D7E5CBB}" dt="2023-03-21T10:39:50.724" v="356" actId="478"/>
          <ac:picMkLst>
            <pc:docMk/>
            <pc:sldMk cId="2530130778" sldId="279"/>
            <ac:picMk id="4" creationId="{B92011EF-F32C-C088-5ACF-D908C5C41FD0}"/>
          </ac:picMkLst>
        </pc:picChg>
      </pc:sldChg>
      <pc:sldChg chg="addSp delSp modSp mod modClrScheme chgLayout">
        <pc:chgData name="Aliki Metsini" userId="09e372d7-203d-4415-85b2-bb0b22669879" providerId="ADAL" clId="{5D04F2DD-0B78-4853-9A0A-67134D7E5CBB}" dt="2023-03-21T09:48:26.769" v="112" actId="207"/>
        <pc:sldMkLst>
          <pc:docMk/>
          <pc:sldMk cId="2957507637" sldId="445"/>
        </pc:sldMkLst>
        <pc:spChg chg="del">
          <ac:chgData name="Aliki Metsini" userId="09e372d7-203d-4415-85b2-bb0b22669879" providerId="ADAL" clId="{5D04F2DD-0B78-4853-9A0A-67134D7E5CBB}" dt="2023-03-21T09:47:30.779" v="28" actId="26606"/>
          <ac:spMkLst>
            <pc:docMk/>
            <pc:sldMk cId="2957507637" sldId="445"/>
            <ac:spMk id="124" creationId="{8D70B121-56F4-4848-B38B-182089D909FA}"/>
          </ac:spMkLst>
        </pc:spChg>
        <pc:spChg chg="mod">
          <ac:chgData name="Aliki Metsini" userId="09e372d7-203d-4415-85b2-bb0b22669879" providerId="ADAL" clId="{5D04F2DD-0B78-4853-9A0A-67134D7E5CBB}" dt="2023-03-21T09:47:40.270" v="29" actId="26606"/>
          <ac:spMkLst>
            <pc:docMk/>
            <pc:sldMk cId="2957507637" sldId="445"/>
            <ac:spMk id="181" creationId="{00000000-0000-0000-0000-000000000000}"/>
          </ac:spMkLst>
        </pc:spChg>
        <pc:spChg chg="mod">
          <ac:chgData name="Aliki Metsini" userId="09e372d7-203d-4415-85b2-bb0b22669879" providerId="ADAL" clId="{5D04F2DD-0B78-4853-9A0A-67134D7E5CBB}" dt="2023-03-21T09:48:26.769" v="112" actId="207"/>
          <ac:spMkLst>
            <pc:docMk/>
            <pc:sldMk cId="2957507637" sldId="445"/>
            <ac:spMk id="183" creationId="{00000000-0000-0000-0000-000000000000}"/>
          </ac:spMkLst>
        </pc:spChg>
        <pc:spChg chg="add mod">
          <ac:chgData name="Aliki Metsini" userId="09e372d7-203d-4415-85b2-bb0b22669879" providerId="ADAL" clId="{5D04F2DD-0B78-4853-9A0A-67134D7E5CBB}" dt="2023-03-21T09:47:40.270" v="29" actId="26606"/>
          <ac:spMkLst>
            <pc:docMk/>
            <pc:sldMk cId="2957507637" sldId="445"/>
            <ac:spMk id="188" creationId="{2116511C-433F-FA98-8C89-BFF8FB5ADABD}"/>
          </ac:spMkLst>
        </pc:spChg>
        <pc:cxnChg chg="del">
          <ac:chgData name="Aliki Metsini" userId="09e372d7-203d-4415-85b2-bb0b22669879" providerId="ADAL" clId="{5D04F2DD-0B78-4853-9A0A-67134D7E5CBB}" dt="2023-03-21T09:47:30.779" v="28" actId="26606"/>
          <ac:cxnSpMkLst>
            <pc:docMk/>
            <pc:sldMk cId="2957507637" sldId="445"/>
            <ac:cxnSpMk id="126" creationId="{2D72A2C9-F3CA-4216-8BAD-FA4C970C3C4E}"/>
          </ac:cxnSpMkLst>
        </pc:cxnChg>
      </pc:sldChg>
      <pc:sldChg chg="del">
        <pc:chgData name="Aliki Metsini" userId="09e372d7-203d-4415-85b2-bb0b22669879" providerId="ADAL" clId="{5D04F2DD-0B78-4853-9A0A-67134D7E5CBB}" dt="2023-03-21T09:55:46.981" v="190" actId="47"/>
        <pc:sldMkLst>
          <pc:docMk/>
          <pc:sldMk cId="24939455" sldId="446"/>
        </pc:sldMkLst>
      </pc:sldChg>
      <pc:sldChg chg="delSp modSp add mod setBg modAnim delDesignElem">
        <pc:chgData name="Aliki Metsini" userId="09e372d7-203d-4415-85b2-bb0b22669879" providerId="ADAL" clId="{5D04F2DD-0B78-4853-9A0A-67134D7E5CBB}" dt="2023-03-21T11:19:42.257" v="415" actId="20577"/>
        <pc:sldMkLst>
          <pc:docMk/>
          <pc:sldMk cId="2969329157" sldId="465"/>
        </pc:sldMkLst>
        <pc:spChg chg="mod">
          <ac:chgData name="Aliki Metsini" userId="09e372d7-203d-4415-85b2-bb0b22669879" providerId="ADAL" clId="{5D04F2DD-0B78-4853-9A0A-67134D7E5CBB}" dt="2023-03-21T11:19:17.407" v="405" actId="20577"/>
          <ac:spMkLst>
            <pc:docMk/>
            <pc:sldMk cId="2969329157" sldId="465"/>
            <ac:spMk id="2" creationId="{00000000-0000-0000-0000-000000000000}"/>
          </ac:spMkLst>
        </pc:spChg>
        <pc:spChg chg="mod">
          <ac:chgData name="Aliki Metsini" userId="09e372d7-203d-4415-85b2-bb0b22669879" providerId="ADAL" clId="{5D04F2DD-0B78-4853-9A0A-67134D7E5CBB}" dt="2023-03-21T11:19:42.257" v="415" actId="20577"/>
          <ac:spMkLst>
            <pc:docMk/>
            <pc:sldMk cId="2969329157" sldId="465"/>
            <ac:spMk id="3" creationId="{00000000-0000-0000-0000-000000000000}"/>
          </ac:spMkLst>
        </pc:spChg>
        <pc:spChg chg="del">
          <ac:chgData name="Aliki Metsini" userId="09e372d7-203d-4415-85b2-bb0b22669879" providerId="ADAL" clId="{5D04F2DD-0B78-4853-9A0A-67134D7E5CBB}" dt="2023-03-21T11:19:08.161" v="388"/>
          <ac:spMkLst>
            <pc:docMk/>
            <pc:sldMk cId="2969329157" sldId="465"/>
            <ac:spMk id="72" creationId="{1C4A7C96-9E71-4CE8-ADCD-504C0D522B89}"/>
          </ac:spMkLst>
        </pc:spChg>
      </pc:sldChg>
      <pc:sldChg chg="delSp modSp add setBg delDesignElem">
        <pc:chgData name="Aliki Metsini" userId="09e372d7-203d-4415-85b2-bb0b22669879" providerId="ADAL" clId="{5D04F2DD-0B78-4853-9A0A-67134D7E5CBB}" dt="2023-03-21T11:23:00.311" v="472"/>
        <pc:sldMkLst>
          <pc:docMk/>
          <pc:sldMk cId="319098082" sldId="466"/>
        </pc:sldMkLst>
        <pc:spChg chg="del">
          <ac:chgData name="Aliki Metsini" userId="09e372d7-203d-4415-85b2-bb0b22669879" providerId="ADAL" clId="{5D04F2DD-0B78-4853-9A0A-67134D7E5CBB}" dt="2023-03-21T11:22:28.882" v="466"/>
          <ac:spMkLst>
            <pc:docMk/>
            <pc:sldMk cId="319098082" sldId="466"/>
            <ac:spMk id="37" creationId="{955A2079-FA98-4876-80F0-72364A7D2EA4}"/>
          </ac:spMkLst>
        </pc:spChg>
        <pc:graphicFrameChg chg="mod">
          <ac:chgData name="Aliki Metsini" userId="09e372d7-203d-4415-85b2-bb0b22669879" providerId="ADAL" clId="{5D04F2DD-0B78-4853-9A0A-67134D7E5CBB}" dt="2023-03-21T11:23:00.311" v="472"/>
          <ac:graphicFrameMkLst>
            <pc:docMk/>
            <pc:sldMk cId="319098082" sldId="466"/>
            <ac:graphicFrameMk id="32" creationId="{2980E215-B3F0-E3BA-9965-FEE23751ABFD}"/>
          </ac:graphicFrameMkLst>
        </pc:graphicFrameChg>
      </pc:sldChg>
      <pc:sldChg chg="modSp mod">
        <pc:chgData name="Aliki Metsini" userId="09e372d7-203d-4415-85b2-bb0b22669879" providerId="ADAL" clId="{5D04F2DD-0B78-4853-9A0A-67134D7E5CBB}" dt="2023-03-21T11:36:26.769" v="590" actId="207"/>
        <pc:sldMkLst>
          <pc:docMk/>
          <pc:sldMk cId="0" sldId="518"/>
        </pc:sldMkLst>
        <pc:graphicFrameChg chg="mod modGraphic">
          <ac:chgData name="Aliki Metsini" userId="09e372d7-203d-4415-85b2-bb0b22669879" providerId="ADAL" clId="{5D04F2DD-0B78-4853-9A0A-67134D7E5CBB}" dt="2023-03-21T11:36:26.769" v="590" actId="207"/>
          <ac:graphicFrameMkLst>
            <pc:docMk/>
            <pc:sldMk cId="0" sldId="518"/>
            <ac:graphicFrameMk id="3" creationId="{00000000-0000-0000-0000-000000000000}"/>
          </ac:graphicFrameMkLst>
        </pc:graphicFrameChg>
      </pc:sldChg>
      <pc:sldChg chg="addSp delSp modSp mod modClrScheme chgLayout">
        <pc:chgData name="Aliki Metsini" userId="09e372d7-203d-4415-85b2-bb0b22669879" providerId="ADAL" clId="{5D04F2DD-0B78-4853-9A0A-67134D7E5CBB}" dt="2023-03-21T10:02:40.856" v="276" actId="20577"/>
        <pc:sldMkLst>
          <pc:docMk/>
          <pc:sldMk cId="3619033807" sldId="528"/>
        </pc:sldMkLst>
        <pc:spChg chg="mod">
          <ac:chgData name="Aliki Metsini" userId="09e372d7-203d-4415-85b2-bb0b22669879" providerId="ADAL" clId="{5D04F2DD-0B78-4853-9A0A-67134D7E5CBB}" dt="2023-03-21T10:02:40.856" v="276" actId="20577"/>
          <ac:spMkLst>
            <pc:docMk/>
            <pc:sldMk cId="3619033807" sldId="528"/>
            <ac:spMk id="4" creationId="{53E75417-62AF-B144-A983-74E0FC737D1F}"/>
          </ac:spMkLst>
        </pc:spChg>
        <pc:spChg chg="mod">
          <ac:chgData name="Aliki Metsini" userId="09e372d7-203d-4415-85b2-bb0b22669879" providerId="ADAL" clId="{5D04F2DD-0B78-4853-9A0A-67134D7E5CBB}" dt="2023-03-21T09:47:12.452" v="27" actId="26606"/>
          <ac:spMkLst>
            <pc:docMk/>
            <pc:sldMk cId="3619033807" sldId="528"/>
            <ac:spMk id="9" creationId="{3C207605-EAC5-324C-A00C-6EC65469EC2C}"/>
          </ac:spMkLst>
        </pc:spChg>
        <pc:spChg chg="add del mod">
          <ac:chgData name="Aliki Metsini" userId="09e372d7-203d-4415-85b2-bb0b22669879" providerId="ADAL" clId="{5D04F2DD-0B78-4853-9A0A-67134D7E5CBB}" dt="2023-03-21T09:47:07.132" v="24" actId="26606"/>
          <ac:spMkLst>
            <pc:docMk/>
            <pc:sldMk cId="3619033807" sldId="528"/>
            <ac:spMk id="14" creationId="{0FAF8BE9-DE16-6898-FB87-6B7B312DEB43}"/>
          </ac:spMkLst>
        </pc:spChg>
        <pc:spChg chg="add del mod">
          <ac:chgData name="Aliki Metsini" userId="09e372d7-203d-4415-85b2-bb0b22669879" providerId="ADAL" clId="{5D04F2DD-0B78-4853-9A0A-67134D7E5CBB}" dt="2023-03-21T09:47:07.132" v="24" actId="26606"/>
          <ac:spMkLst>
            <pc:docMk/>
            <pc:sldMk cId="3619033807" sldId="528"/>
            <ac:spMk id="16" creationId="{6445FDE0-07FB-7FDE-07E8-590290668C23}"/>
          </ac:spMkLst>
        </pc:spChg>
        <pc:spChg chg="add del mod">
          <ac:chgData name="Aliki Metsini" userId="09e372d7-203d-4415-85b2-bb0b22669879" providerId="ADAL" clId="{5D04F2DD-0B78-4853-9A0A-67134D7E5CBB}" dt="2023-03-21T09:47:07.132" v="24" actId="26606"/>
          <ac:spMkLst>
            <pc:docMk/>
            <pc:sldMk cId="3619033807" sldId="528"/>
            <ac:spMk id="18" creationId="{92E23ABD-2EA0-C57D-B74F-30AD29F313A8}"/>
          </ac:spMkLst>
        </pc:spChg>
        <pc:spChg chg="add del mod">
          <ac:chgData name="Aliki Metsini" userId="09e372d7-203d-4415-85b2-bb0b22669879" providerId="ADAL" clId="{5D04F2DD-0B78-4853-9A0A-67134D7E5CBB}" dt="2023-03-21T09:47:12.446" v="26" actId="26606"/>
          <ac:spMkLst>
            <pc:docMk/>
            <pc:sldMk cId="3619033807" sldId="528"/>
            <ac:spMk id="20" creationId="{B5540D26-6761-9956-7B42-535FC49F82EC}"/>
          </ac:spMkLst>
        </pc:spChg>
        <pc:picChg chg="mod">
          <ac:chgData name="Aliki Metsini" userId="09e372d7-203d-4415-85b2-bb0b22669879" providerId="ADAL" clId="{5D04F2DD-0B78-4853-9A0A-67134D7E5CBB}" dt="2023-03-21T09:47:12.452" v="27" actId="26606"/>
          <ac:picMkLst>
            <pc:docMk/>
            <pc:sldMk cId="3619033807" sldId="528"/>
            <ac:picMk id="3" creationId="{B60F108C-0670-4AB7-9AAB-83769F965F40}"/>
          </ac:picMkLst>
        </pc:picChg>
      </pc:sldChg>
      <pc:sldChg chg="addSp delSp modSp mod">
        <pc:chgData name="Aliki Metsini" userId="09e372d7-203d-4415-85b2-bb0b22669879" providerId="ADAL" clId="{5D04F2DD-0B78-4853-9A0A-67134D7E5CBB}" dt="2023-03-21T10:38:28.079" v="345" actId="14100"/>
        <pc:sldMkLst>
          <pc:docMk/>
          <pc:sldMk cId="0" sldId="573"/>
        </pc:sldMkLst>
        <pc:spChg chg="add del mod">
          <ac:chgData name="Aliki Metsini" userId="09e372d7-203d-4415-85b2-bb0b22669879" providerId="ADAL" clId="{5D04F2DD-0B78-4853-9A0A-67134D7E5CBB}" dt="2023-03-21T10:36:22.561" v="318" actId="478"/>
          <ac:spMkLst>
            <pc:docMk/>
            <pc:sldMk cId="0" sldId="573"/>
            <ac:spMk id="3" creationId="{2A8B1EBA-E680-F223-F81A-E7699234C904}"/>
          </ac:spMkLst>
        </pc:spChg>
        <pc:spChg chg="add del mod">
          <ac:chgData name="Aliki Metsini" userId="09e372d7-203d-4415-85b2-bb0b22669879" providerId="ADAL" clId="{5D04F2DD-0B78-4853-9A0A-67134D7E5CBB}" dt="2023-03-21T10:37:33.571" v="333"/>
          <ac:spMkLst>
            <pc:docMk/>
            <pc:sldMk cId="0" sldId="573"/>
            <ac:spMk id="4" creationId="{8C054B90-7914-E345-987B-8DA8AF7DF87E}"/>
          </ac:spMkLst>
        </pc:spChg>
        <pc:spChg chg="add del mod">
          <ac:chgData name="Aliki Metsini" userId="09e372d7-203d-4415-85b2-bb0b22669879" providerId="ADAL" clId="{5D04F2DD-0B78-4853-9A0A-67134D7E5CBB}" dt="2023-03-21T10:37:33.571" v="333"/>
          <ac:spMkLst>
            <pc:docMk/>
            <pc:sldMk cId="0" sldId="573"/>
            <ac:spMk id="5" creationId="{12A58815-8A7A-28C1-8040-D943622802CD}"/>
          </ac:spMkLst>
        </pc:spChg>
        <pc:spChg chg="mod">
          <ac:chgData name="Aliki Metsini" userId="09e372d7-203d-4415-85b2-bb0b22669879" providerId="ADAL" clId="{5D04F2DD-0B78-4853-9A0A-67134D7E5CBB}" dt="2023-03-21T10:36:52.097" v="326" actId="14100"/>
          <ac:spMkLst>
            <pc:docMk/>
            <pc:sldMk cId="0" sldId="573"/>
            <ac:spMk id="7" creationId="{0ECE9349-1627-D976-C40A-DFEDE7D3509B}"/>
          </ac:spMkLst>
        </pc:spChg>
        <pc:spChg chg="mod">
          <ac:chgData name="Aliki Metsini" userId="09e372d7-203d-4415-85b2-bb0b22669879" providerId="ADAL" clId="{5D04F2DD-0B78-4853-9A0A-67134D7E5CBB}" dt="2023-03-21T10:36:52.097" v="326" actId="14100"/>
          <ac:spMkLst>
            <pc:docMk/>
            <pc:sldMk cId="0" sldId="573"/>
            <ac:spMk id="8" creationId="{CEA7339F-3767-2570-9E2A-DC081C006F4B}"/>
          </ac:spMkLst>
        </pc:spChg>
        <pc:spChg chg="mod">
          <ac:chgData name="Aliki Metsini" userId="09e372d7-203d-4415-85b2-bb0b22669879" providerId="ADAL" clId="{5D04F2DD-0B78-4853-9A0A-67134D7E5CBB}" dt="2023-03-21T10:36:52.097" v="326" actId="14100"/>
          <ac:spMkLst>
            <pc:docMk/>
            <pc:sldMk cId="0" sldId="573"/>
            <ac:spMk id="9" creationId="{9909FF20-5AA4-DB5E-2734-336F519AFCCD}"/>
          </ac:spMkLst>
        </pc:spChg>
        <pc:spChg chg="add del mod">
          <ac:chgData name="Aliki Metsini" userId="09e372d7-203d-4415-85b2-bb0b22669879" providerId="ADAL" clId="{5D04F2DD-0B78-4853-9A0A-67134D7E5CBB}" dt="2023-03-21T10:37:33.571" v="333"/>
          <ac:spMkLst>
            <pc:docMk/>
            <pc:sldMk cId="0" sldId="573"/>
            <ac:spMk id="10" creationId="{7D219742-3C6C-5E7C-54DA-50779C42641A}"/>
          </ac:spMkLst>
        </pc:spChg>
        <pc:spChg chg="add del mod">
          <ac:chgData name="Aliki Metsini" userId="09e372d7-203d-4415-85b2-bb0b22669879" providerId="ADAL" clId="{5D04F2DD-0B78-4853-9A0A-67134D7E5CBB}" dt="2023-03-21T10:37:33.571" v="333"/>
          <ac:spMkLst>
            <pc:docMk/>
            <pc:sldMk cId="0" sldId="573"/>
            <ac:spMk id="11" creationId="{246E033D-6A3E-3A9E-604F-BAF0E1CE12C0}"/>
          </ac:spMkLst>
        </pc:spChg>
        <pc:spChg chg="add del mod">
          <ac:chgData name="Aliki Metsini" userId="09e372d7-203d-4415-85b2-bb0b22669879" providerId="ADAL" clId="{5D04F2DD-0B78-4853-9A0A-67134D7E5CBB}" dt="2023-03-21T10:37:48.261" v="337"/>
          <ac:spMkLst>
            <pc:docMk/>
            <pc:sldMk cId="0" sldId="573"/>
            <ac:spMk id="14" creationId="{D52CCD0D-C32F-43E9-DE8D-55C0EF745CFD}"/>
          </ac:spMkLst>
        </pc:spChg>
        <pc:spChg chg="add del mod">
          <ac:chgData name="Aliki Metsini" userId="09e372d7-203d-4415-85b2-bb0b22669879" providerId="ADAL" clId="{5D04F2DD-0B78-4853-9A0A-67134D7E5CBB}" dt="2023-03-21T10:37:48.261" v="337"/>
          <ac:spMkLst>
            <pc:docMk/>
            <pc:sldMk cId="0" sldId="573"/>
            <ac:spMk id="15" creationId="{6F07F6AD-F4C1-62A9-4DE3-6BD5AA379E92}"/>
          </ac:spMkLst>
        </pc:spChg>
        <pc:spChg chg="mod">
          <ac:chgData name="Aliki Metsini" userId="09e372d7-203d-4415-85b2-bb0b22669879" providerId="ADAL" clId="{5D04F2DD-0B78-4853-9A0A-67134D7E5CBB}" dt="2023-03-21T10:37:45.375" v="336" actId="14100"/>
          <ac:spMkLst>
            <pc:docMk/>
            <pc:sldMk cId="0" sldId="573"/>
            <ac:spMk id="18" creationId="{139E1526-61A8-B655-C8BB-5D05C97EDD62}"/>
          </ac:spMkLst>
        </pc:spChg>
        <pc:spChg chg="mod">
          <ac:chgData name="Aliki Metsini" userId="09e372d7-203d-4415-85b2-bb0b22669879" providerId="ADAL" clId="{5D04F2DD-0B78-4853-9A0A-67134D7E5CBB}" dt="2023-03-21T10:37:45.375" v="336" actId="14100"/>
          <ac:spMkLst>
            <pc:docMk/>
            <pc:sldMk cId="0" sldId="573"/>
            <ac:spMk id="19" creationId="{F591C9C1-A410-2DFE-E5BB-65705B745027}"/>
          </ac:spMkLst>
        </pc:spChg>
        <pc:spChg chg="mod">
          <ac:chgData name="Aliki Metsini" userId="09e372d7-203d-4415-85b2-bb0b22669879" providerId="ADAL" clId="{5D04F2DD-0B78-4853-9A0A-67134D7E5CBB}" dt="2023-03-21T10:37:45.375" v="336" actId="14100"/>
          <ac:spMkLst>
            <pc:docMk/>
            <pc:sldMk cId="0" sldId="573"/>
            <ac:spMk id="20" creationId="{BF7FF3DA-ED73-B9CA-029D-04F6BDCAC13D}"/>
          </ac:spMkLst>
        </pc:spChg>
        <pc:spChg chg="add del mod">
          <ac:chgData name="Aliki Metsini" userId="09e372d7-203d-4415-85b2-bb0b22669879" providerId="ADAL" clId="{5D04F2DD-0B78-4853-9A0A-67134D7E5CBB}" dt="2023-03-21T10:37:48.261" v="337"/>
          <ac:spMkLst>
            <pc:docMk/>
            <pc:sldMk cId="0" sldId="573"/>
            <ac:spMk id="21" creationId="{BC54AD4C-60A3-9760-9BE1-4EF376B130F7}"/>
          </ac:spMkLst>
        </pc:spChg>
        <pc:spChg chg="add del mod">
          <ac:chgData name="Aliki Metsini" userId="09e372d7-203d-4415-85b2-bb0b22669879" providerId="ADAL" clId="{5D04F2DD-0B78-4853-9A0A-67134D7E5CBB}" dt="2023-03-21T10:37:48.261" v="337"/>
          <ac:spMkLst>
            <pc:docMk/>
            <pc:sldMk cId="0" sldId="573"/>
            <ac:spMk id="22" creationId="{375DECF9-8BE8-1EC4-357D-9164BB5565D1}"/>
          </ac:spMkLst>
        </pc:spChg>
        <pc:spChg chg="add mod">
          <ac:chgData name="Aliki Metsini" userId="09e372d7-203d-4415-85b2-bb0b22669879" providerId="ADAL" clId="{5D04F2DD-0B78-4853-9A0A-67134D7E5CBB}" dt="2023-03-21T10:38:28.079" v="345" actId="14100"/>
          <ac:spMkLst>
            <pc:docMk/>
            <pc:sldMk cId="0" sldId="573"/>
            <ac:spMk id="25" creationId="{C01AC85D-D455-8E54-9573-277EBE452E0E}"/>
          </ac:spMkLst>
        </pc:spChg>
        <pc:spChg chg="add mod">
          <ac:chgData name="Aliki Metsini" userId="09e372d7-203d-4415-85b2-bb0b22669879" providerId="ADAL" clId="{5D04F2DD-0B78-4853-9A0A-67134D7E5CBB}" dt="2023-03-21T10:38:17.185" v="342" actId="255"/>
          <ac:spMkLst>
            <pc:docMk/>
            <pc:sldMk cId="0" sldId="573"/>
            <ac:spMk id="26" creationId="{AA8D335F-D3A8-90CB-20FA-E31452E8577A}"/>
          </ac:spMkLst>
        </pc:spChg>
        <pc:spChg chg="mod">
          <ac:chgData name="Aliki Metsini" userId="09e372d7-203d-4415-85b2-bb0b22669879" providerId="ADAL" clId="{5D04F2DD-0B78-4853-9A0A-67134D7E5CBB}" dt="2023-03-21T10:37:51.140" v="338"/>
          <ac:spMkLst>
            <pc:docMk/>
            <pc:sldMk cId="0" sldId="573"/>
            <ac:spMk id="28" creationId="{79ADFB5D-F6FC-58C9-E619-75E6D7E566E6}"/>
          </ac:spMkLst>
        </pc:spChg>
        <pc:spChg chg="mod">
          <ac:chgData name="Aliki Metsini" userId="09e372d7-203d-4415-85b2-bb0b22669879" providerId="ADAL" clId="{5D04F2DD-0B78-4853-9A0A-67134D7E5CBB}" dt="2023-03-21T10:37:51.140" v="338"/>
          <ac:spMkLst>
            <pc:docMk/>
            <pc:sldMk cId="0" sldId="573"/>
            <ac:spMk id="29" creationId="{44CEAA95-6A6C-BAE8-030A-E85C9B8C5CEF}"/>
          </ac:spMkLst>
        </pc:spChg>
        <pc:spChg chg="mod">
          <ac:chgData name="Aliki Metsini" userId="09e372d7-203d-4415-85b2-bb0b22669879" providerId="ADAL" clId="{5D04F2DD-0B78-4853-9A0A-67134D7E5CBB}" dt="2023-03-21T10:37:51.140" v="338"/>
          <ac:spMkLst>
            <pc:docMk/>
            <pc:sldMk cId="0" sldId="573"/>
            <ac:spMk id="30" creationId="{58F9E627-0EAE-F2CA-9367-62DC8151B6D1}"/>
          </ac:spMkLst>
        </pc:spChg>
        <pc:spChg chg="add mod">
          <ac:chgData name="Aliki Metsini" userId="09e372d7-203d-4415-85b2-bb0b22669879" providerId="ADAL" clId="{5D04F2DD-0B78-4853-9A0A-67134D7E5CBB}" dt="2023-03-21T10:37:51.140" v="338"/>
          <ac:spMkLst>
            <pc:docMk/>
            <pc:sldMk cId="0" sldId="573"/>
            <ac:spMk id="31" creationId="{E2861EC0-21FA-48D4-108C-568E68DC9010}"/>
          </ac:spMkLst>
        </pc:spChg>
        <pc:spChg chg="del">
          <ac:chgData name="Aliki Metsini" userId="09e372d7-203d-4415-85b2-bb0b22669879" providerId="ADAL" clId="{5D04F2DD-0B78-4853-9A0A-67134D7E5CBB}" dt="2023-03-21T10:36:25.115" v="320" actId="478"/>
          <ac:spMkLst>
            <pc:docMk/>
            <pc:sldMk cId="0" sldId="573"/>
            <ac:spMk id="3075" creationId="{00000000-0000-0000-0000-000000000000}"/>
          </ac:spMkLst>
        </pc:spChg>
        <pc:spChg chg="del">
          <ac:chgData name="Aliki Metsini" userId="09e372d7-203d-4415-85b2-bb0b22669879" providerId="ADAL" clId="{5D04F2DD-0B78-4853-9A0A-67134D7E5CBB}" dt="2023-03-21T10:36:24.164" v="319" actId="478"/>
          <ac:spMkLst>
            <pc:docMk/>
            <pc:sldMk cId="0" sldId="573"/>
            <ac:spMk id="3076" creationId="{00000000-0000-0000-0000-000000000000}"/>
          </ac:spMkLst>
        </pc:spChg>
        <pc:spChg chg="del">
          <ac:chgData name="Aliki Metsini" userId="09e372d7-203d-4415-85b2-bb0b22669879" providerId="ADAL" clId="{5D04F2DD-0B78-4853-9A0A-67134D7E5CBB}" dt="2023-03-21T10:36:27.970" v="322" actId="478"/>
          <ac:spMkLst>
            <pc:docMk/>
            <pc:sldMk cId="0" sldId="573"/>
            <ac:spMk id="3079" creationId="{00000000-0000-0000-0000-000000000000}"/>
          </ac:spMkLst>
        </pc:spChg>
        <pc:spChg chg="del">
          <ac:chgData name="Aliki Metsini" userId="09e372d7-203d-4415-85b2-bb0b22669879" providerId="ADAL" clId="{5D04F2DD-0B78-4853-9A0A-67134D7E5CBB}" dt="2023-03-21T10:36:29.120" v="323" actId="478"/>
          <ac:spMkLst>
            <pc:docMk/>
            <pc:sldMk cId="0" sldId="573"/>
            <ac:spMk id="3080" creationId="{00000000-0000-0000-0000-000000000000}"/>
          </ac:spMkLst>
        </pc:spChg>
        <pc:spChg chg="add mod">
          <ac:chgData name="Aliki Metsini" userId="09e372d7-203d-4415-85b2-bb0b22669879" providerId="ADAL" clId="{5D04F2DD-0B78-4853-9A0A-67134D7E5CBB}" dt="2023-03-21T10:37:51.140" v="338"/>
          <ac:spMkLst>
            <pc:docMk/>
            <pc:sldMk cId="0" sldId="573"/>
            <ac:spMk id="3136" creationId="{BB7FEF34-733F-9372-0267-6DC3C9565E9E}"/>
          </ac:spMkLst>
        </pc:spChg>
        <pc:grpChg chg="add del mod">
          <ac:chgData name="Aliki Metsini" userId="09e372d7-203d-4415-85b2-bb0b22669879" providerId="ADAL" clId="{5D04F2DD-0B78-4853-9A0A-67134D7E5CBB}" dt="2023-03-21T10:37:33.571" v="333"/>
          <ac:grpSpMkLst>
            <pc:docMk/>
            <pc:sldMk cId="0" sldId="573"/>
            <ac:grpSpMk id="6" creationId="{0BD27B09-4AF1-26F0-FE33-7362D9B7F59B}"/>
          </ac:grpSpMkLst>
        </pc:grpChg>
        <pc:grpChg chg="add del mod">
          <ac:chgData name="Aliki Metsini" userId="09e372d7-203d-4415-85b2-bb0b22669879" providerId="ADAL" clId="{5D04F2DD-0B78-4853-9A0A-67134D7E5CBB}" dt="2023-03-21T10:37:48.261" v="337"/>
          <ac:grpSpMkLst>
            <pc:docMk/>
            <pc:sldMk cId="0" sldId="573"/>
            <ac:grpSpMk id="17" creationId="{F289B2BB-40E7-CD31-FA55-3B292842996C}"/>
          </ac:grpSpMkLst>
        </pc:grpChg>
        <pc:grpChg chg="add mod">
          <ac:chgData name="Aliki Metsini" userId="09e372d7-203d-4415-85b2-bb0b22669879" providerId="ADAL" clId="{5D04F2DD-0B78-4853-9A0A-67134D7E5CBB}" dt="2023-03-21T10:37:51.140" v="338"/>
          <ac:grpSpMkLst>
            <pc:docMk/>
            <pc:sldMk cId="0" sldId="573"/>
            <ac:grpSpMk id="27" creationId="{EF0633C1-04CB-665C-27B2-49EAC7BFA8B0}"/>
          </ac:grpSpMkLst>
        </pc:grpChg>
        <pc:grpChg chg="del">
          <ac:chgData name="Aliki Metsini" userId="09e372d7-203d-4415-85b2-bb0b22669879" providerId="ADAL" clId="{5D04F2DD-0B78-4853-9A0A-67134D7E5CBB}" dt="2023-03-21T10:36:26.465" v="321" actId="478"/>
          <ac:grpSpMkLst>
            <pc:docMk/>
            <pc:sldMk cId="0" sldId="573"/>
            <ac:grpSpMk id="3078" creationId="{00000000-0000-0000-0000-000000000000}"/>
          </ac:grpSpMkLst>
        </pc:grpChg>
        <pc:graphicFrameChg chg="add del mod">
          <ac:chgData name="Aliki Metsini" userId="09e372d7-203d-4415-85b2-bb0b22669879" providerId="ADAL" clId="{5D04F2DD-0B78-4853-9A0A-67134D7E5CBB}" dt="2023-03-21T10:37:33.571" v="333"/>
          <ac:graphicFrameMkLst>
            <pc:docMk/>
            <pc:sldMk cId="0" sldId="573"/>
            <ac:graphicFrameMk id="12" creationId="{F2FFD302-4A6E-86F9-64FC-286B2506B24F}"/>
          </ac:graphicFrameMkLst>
        </pc:graphicFrameChg>
        <pc:graphicFrameChg chg="add del mod">
          <ac:chgData name="Aliki Metsini" userId="09e372d7-203d-4415-85b2-bb0b22669879" providerId="ADAL" clId="{5D04F2DD-0B78-4853-9A0A-67134D7E5CBB}" dt="2023-03-21T10:37:48.261" v="337"/>
          <ac:graphicFrameMkLst>
            <pc:docMk/>
            <pc:sldMk cId="0" sldId="573"/>
            <ac:graphicFrameMk id="23" creationId="{CBA60AFA-D0E5-AE97-7EE6-501BAEC68565}"/>
          </ac:graphicFrameMkLst>
        </pc:graphicFrameChg>
        <pc:graphicFrameChg chg="add mod modGraphic">
          <ac:chgData name="Aliki Metsini" userId="09e372d7-203d-4415-85b2-bb0b22669879" providerId="ADAL" clId="{5D04F2DD-0B78-4853-9A0A-67134D7E5CBB}" dt="2023-03-21T10:38:11.750" v="341" actId="14100"/>
          <ac:graphicFrameMkLst>
            <pc:docMk/>
            <pc:sldMk cId="0" sldId="573"/>
            <ac:graphicFrameMk id="3137" creationId="{5CB247AD-3C36-14E4-A4BD-BF57C5CC0E69}"/>
          </ac:graphicFrameMkLst>
        </pc:graphicFrameChg>
        <pc:graphicFrameChg chg="del">
          <ac:chgData name="Aliki Metsini" userId="09e372d7-203d-4415-85b2-bb0b22669879" providerId="ADAL" clId="{5D04F2DD-0B78-4853-9A0A-67134D7E5CBB}" dt="2023-03-21T10:36:18.812" v="317" actId="478"/>
          <ac:graphicFrameMkLst>
            <pc:docMk/>
            <pc:sldMk cId="0" sldId="573"/>
            <ac:graphicFrameMk id="4155" creationId="{00000000-0000-0000-0000-000000000000}"/>
          </ac:graphicFrameMkLst>
        </pc:graphicFrameChg>
        <pc:picChg chg="add del mod">
          <ac:chgData name="Aliki Metsini" userId="09e372d7-203d-4415-85b2-bb0b22669879" providerId="ADAL" clId="{5D04F2DD-0B78-4853-9A0A-67134D7E5CBB}" dt="2023-03-21T10:37:33.571" v="333"/>
          <ac:picMkLst>
            <pc:docMk/>
            <pc:sldMk cId="0" sldId="573"/>
            <ac:picMk id="13" creationId="{992DE23A-675F-E53B-D39C-95670BA4180B}"/>
          </ac:picMkLst>
        </pc:picChg>
        <pc:picChg chg="mod">
          <ac:chgData name="Aliki Metsini" userId="09e372d7-203d-4415-85b2-bb0b22669879" providerId="ADAL" clId="{5D04F2DD-0B78-4853-9A0A-67134D7E5CBB}" dt="2023-03-21T10:37:18.517" v="330" actId="255"/>
          <ac:picMkLst>
            <pc:docMk/>
            <pc:sldMk cId="0" sldId="573"/>
            <ac:picMk id="16" creationId="{BF9A1665-823F-40B1-B481-9EF7B4B5A679}"/>
          </ac:picMkLst>
        </pc:picChg>
        <pc:picChg chg="add del mod">
          <ac:chgData name="Aliki Metsini" userId="09e372d7-203d-4415-85b2-bb0b22669879" providerId="ADAL" clId="{5D04F2DD-0B78-4853-9A0A-67134D7E5CBB}" dt="2023-03-21T10:37:48.261" v="337"/>
          <ac:picMkLst>
            <pc:docMk/>
            <pc:sldMk cId="0" sldId="573"/>
            <ac:picMk id="24" creationId="{3A5C2157-91F5-25E4-00AF-525F43519015}"/>
          </ac:picMkLst>
        </pc:picChg>
        <pc:picChg chg="add del mod">
          <ac:chgData name="Aliki Metsini" userId="09e372d7-203d-4415-85b2-bb0b22669879" providerId="ADAL" clId="{5D04F2DD-0B78-4853-9A0A-67134D7E5CBB}" dt="2023-03-21T10:38:20.793" v="343" actId="478"/>
          <ac:picMkLst>
            <pc:docMk/>
            <pc:sldMk cId="0" sldId="573"/>
            <ac:picMk id="3138" creationId="{FEC81374-737C-45A8-7FCE-BC17706ED7D6}"/>
          </ac:picMkLst>
        </pc:picChg>
      </pc:sldChg>
      <pc:sldChg chg="modSp">
        <pc:chgData name="Aliki Metsini" userId="09e372d7-203d-4415-85b2-bb0b22669879" providerId="ADAL" clId="{5D04F2DD-0B78-4853-9A0A-67134D7E5CBB}" dt="2023-03-21T10:40:14.220" v="362" actId="14100"/>
        <pc:sldMkLst>
          <pc:docMk/>
          <pc:sldMk cId="306223317" sldId="574"/>
        </pc:sldMkLst>
        <pc:spChg chg="mod">
          <ac:chgData name="Aliki Metsini" userId="09e372d7-203d-4415-85b2-bb0b22669879" providerId="ADAL" clId="{5D04F2DD-0B78-4853-9A0A-67134D7E5CBB}" dt="2023-03-21T10:40:14.220" v="362" actId="14100"/>
          <ac:spMkLst>
            <pc:docMk/>
            <pc:sldMk cId="306223317" sldId="574"/>
            <ac:spMk id="12" creationId="{00000000-0000-0000-0000-000000000000}"/>
          </ac:spMkLst>
        </pc:spChg>
      </pc:sldChg>
      <pc:sldChg chg="delSp modSp del mod">
        <pc:chgData name="Aliki Metsini" userId="09e372d7-203d-4415-85b2-bb0b22669879" providerId="ADAL" clId="{5D04F2DD-0B78-4853-9A0A-67134D7E5CBB}" dt="2023-03-21T11:19:44.325" v="416" actId="47"/>
        <pc:sldMkLst>
          <pc:docMk/>
          <pc:sldMk cId="1151891603" sldId="576"/>
        </pc:sldMkLst>
        <pc:spChg chg="mod">
          <ac:chgData name="Aliki Metsini" userId="09e372d7-203d-4415-85b2-bb0b22669879" providerId="ADAL" clId="{5D04F2DD-0B78-4853-9A0A-67134D7E5CBB}" dt="2023-03-21T11:19:35.065" v="409" actId="21"/>
          <ac:spMkLst>
            <pc:docMk/>
            <pc:sldMk cId="1151891603" sldId="576"/>
            <ac:spMk id="5" creationId="{829F0E1B-F427-408C-ABF4-27DC6365B78F}"/>
          </ac:spMkLst>
        </pc:spChg>
        <pc:spChg chg="del">
          <ac:chgData name="Aliki Metsini" userId="09e372d7-203d-4415-85b2-bb0b22669879" providerId="ADAL" clId="{5D04F2DD-0B78-4853-9A0A-67134D7E5CBB}" dt="2023-03-21T11:17:42.417" v="384" actId="478"/>
          <ac:spMkLst>
            <pc:docMk/>
            <pc:sldMk cId="1151891603" sldId="576"/>
            <ac:spMk id="12" creationId="{D9A71D48-61F1-42DD-A72E-2D3F43AC9B6D}"/>
          </ac:spMkLst>
        </pc:spChg>
        <pc:spChg chg="del">
          <ac:chgData name="Aliki Metsini" userId="09e372d7-203d-4415-85b2-bb0b22669879" providerId="ADAL" clId="{5D04F2DD-0B78-4853-9A0A-67134D7E5CBB}" dt="2023-03-21T11:17:40.742" v="383" actId="478"/>
          <ac:spMkLst>
            <pc:docMk/>
            <pc:sldMk cId="1151891603" sldId="576"/>
            <ac:spMk id="13" creationId="{A63C7E1E-5C04-0E3A-D5C6-BC116A9598AA}"/>
          </ac:spMkLst>
        </pc:spChg>
      </pc:sldChg>
      <pc:sldChg chg="modSp del mod">
        <pc:chgData name="Aliki Metsini" userId="09e372d7-203d-4415-85b2-bb0b22669879" providerId="ADAL" clId="{5D04F2DD-0B78-4853-9A0A-67134D7E5CBB}" dt="2023-03-21T11:23:03.261" v="473" actId="47"/>
        <pc:sldMkLst>
          <pc:docMk/>
          <pc:sldMk cId="3175657947" sldId="578"/>
        </pc:sldMkLst>
        <pc:spChg chg="mod">
          <ac:chgData name="Aliki Metsini" userId="09e372d7-203d-4415-85b2-bb0b22669879" providerId="ADAL" clId="{5D04F2DD-0B78-4853-9A0A-67134D7E5CBB}" dt="2023-03-21T11:22:55.316" v="471" actId="21"/>
          <ac:spMkLst>
            <pc:docMk/>
            <pc:sldMk cId="3175657947" sldId="578"/>
            <ac:spMk id="3" creationId="{64DB06A5-B85B-483E-AED2-FE40AF2459D0}"/>
          </ac:spMkLst>
        </pc:spChg>
      </pc:sldChg>
      <pc:sldChg chg="addSp delSp modSp mod modClrScheme chgLayout">
        <pc:chgData name="Aliki Metsini" userId="09e372d7-203d-4415-85b2-bb0b22669879" providerId="ADAL" clId="{5D04F2DD-0B78-4853-9A0A-67134D7E5CBB}" dt="2023-03-21T09:50:50.871" v="189" actId="20577"/>
        <pc:sldMkLst>
          <pc:docMk/>
          <pc:sldMk cId="2105037149" sldId="599"/>
        </pc:sldMkLst>
        <pc:spChg chg="mod modVis">
          <ac:chgData name="Aliki Metsini" userId="09e372d7-203d-4415-85b2-bb0b22669879" providerId="ADAL" clId="{5D04F2DD-0B78-4853-9A0A-67134D7E5CBB}" dt="2023-03-21T09:46:07.147" v="12" actId="26606"/>
          <ac:spMkLst>
            <pc:docMk/>
            <pc:sldMk cId="2105037149" sldId="599"/>
            <ac:spMk id="2" creationId="{36892663-AC8F-438D-9B7A-53563F80251B}"/>
          </ac:spMkLst>
        </pc:spChg>
        <pc:spChg chg="add mod ord">
          <ac:chgData name="Aliki Metsini" userId="09e372d7-203d-4415-85b2-bb0b22669879" providerId="ADAL" clId="{5D04F2DD-0B78-4853-9A0A-67134D7E5CBB}" dt="2023-03-21T09:50:16.420" v="157" actId="1076"/>
          <ac:spMkLst>
            <pc:docMk/>
            <pc:sldMk cId="2105037149" sldId="599"/>
            <ac:spMk id="3" creationId="{7B6B2728-0971-EC74-3DFE-5FF2415594A4}"/>
          </ac:spMkLst>
        </pc:spChg>
        <pc:spChg chg="add del">
          <ac:chgData name="Aliki Metsini" userId="09e372d7-203d-4415-85b2-bb0b22669879" providerId="ADAL" clId="{5D04F2DD-0B78-4853-9A0A-67134D7E5CBB}" dt="2023-03-21T09:45:17.242" v="5" actId="478"/>
          <ac:spMkLst>
            <pc:docMk/>
            <pc:sldMk cId="2105037149" sldId="599"/>
            <ac:spMk id="6" creationId="{26159CCA-F725-434C-9229-632BAC72C2C0}"/>
          </ac:spMkLst>
        </pc:spChg>
        <pc:spChg chg="add mod">
          <ac:chgData name="Aliki Metsini" userId="09e372d7-203d-4415-85b2-bb0b22669879" providerId="ADAL" clId="{5D04F2DD-0B78-4853-9A0A-67134D7E5CBB}" dt="2023-03-21T09:50:30.792" v="163" actId="1076"/>
          <ac:spMkLst>
            <pc:docMk/>
            <pc:sldMk cId="2105037149" sldId="599"/>
            <ac:spMk id="7" creationId="{6C7AD0A8-749C-BD82-0F90-C1FF2CBA98D9}"/>
          </ac:spMkLst>
        </pc:spChg>
        <pc:spChg chg="add mod">
          <ac:chgData name="Aliki Metsini" userId="09e372d7-203d-4415-85b2-bb0b22669879" providerId="ADAL" clId="{5D04F2DD-0B78-4853-9A0A-67134D7E5CBB}" dt="2023-03-21T09:50:50.871" v="189" actId="20577"/>
          <ac:spMkLst>
            <pc:docMk/>
            <pc:sldMk cId="2105037149" sldId="599"/>
            <ac:spMk id="8" creationId="{54BF1EFF-6450-B0E7-473E-E9F085FC8FE9}"/>
          </ac:spMkLst>
        </pc:spChg>
        <pc:spChg chg="add del mod">
          <ac:chgData name="Aliki Metsini" userId="09e372d7-203d-4415-85b2-bb0b22669879" providerId="ADAL" clId="{5D04F2DD-0B78-4853-9A0A-67134D7E5CBB}" dt="2023-03-21T09:46:07.147" v="12" actId="26606"/>
          <ac:spMkLst>
            <pc:docMk/>
            <pc:sldMk cId="2105037149" sldId="599"/>
            <ac:spMk id="9" creationId="{B0645835-B7CE-7D8F-246F-39DC477EB083}"/>
          </ac:spMkLst>
        </pc:spChg>
        <pc:spChg chg="add del mod">
          <ac:chgData name="Aliki Metsini" userId="09e372d7-203d-4415-85b2-bb0b22669879" providerId="ADAL" clId="{5D04F2DD-0B78-4853-9A0A-67134D7E5CBB}" dt="2023-03-21T09:45:57.853" v="11"/>
          <ac:spMkLst>
            <pc:docMk/>
            <pc:sldMk cId="2105037149" sldId="599"/>
            <ac:spMk id="11" creationId="{158B6DF2-B11C-ECA8-802C-C3E77AF7FE8F}"/>
          </ac:spMkLst>
        </pc:spChg>
        <pc:spChg chg="add mod">
          <ac:chgData name="Aliki Metsini" userId="09e372d7-203d-4415-85b2-bb0b22669879" providerId="ADAL" clId="{5D04F2DD-0B78-4853-9A0A-67134D7E5CBB}" dt="2023-03-21T09:46:07.147" v="12" actId="26606"/>
          <ac:spMkLst>
            <pc:docMk/>
            <pc:sldMk cId="2105037149" sldId="599"/>
            <ac:spMk id="13" creationId="{3072D1AE-9FAF-BDB6-BD18-A210F10692AA}"/>
          </ac:spMkLst>
        </pc:spChg>
        <pc:spChg chg="add del">
          <ac:chgData name="Aliki Metsini" userId="09e372d7-203d-4415-85b2-bb0b22669879" providerId="ADAL" clId="{5D04F2DD-0B78-4853-9A0A-67134D7E5CBB}" dt="2023-03-21T09:45:19.264" v="6" actId="478"/>
          <ac:spMkLst>
            <pc:docMk/>
            <pc:sldMk cId="2105037149" sldId="599"/>
            <ac:spMk id="14" creationId="{322A1C8F-FED7-4032-AEEF-5D171B0F5CD6}"/>
          </ac:spMkLst>
        </pc:spChg>
        <pc:picChg chg="mod ord">
          <ac:chgData name="Aliki Metsini" userId="09e372d7-203d-4415-85b2-bb0b22669879" providerId="ADAL" clId="{5D04F2DD-0B78-4853-9A0A-67134D7E5CBB}" dt="2023-03-21T09:50:04.649" v="152" actId="1076"/>
          <ac:picMkLst>
            <pc:docMk/>
            <pc:sldMk cId="2105037149" sldId="599"/>
            <ac:picMk id="4" creationId="{0FE00970-1538-4798-87F2-3666F119ED9F}"/>
          </ac:picMkLst>
        </pc:picChg>
        <pc:picChg chg="add mod">
          <ac:chgData name="Aliki Metsini" userId="09e372d7-203d-4415-85b2-bb0b22669879" providerId="ADAL" clId="{5D04F2DD-0B78-4853-9A0A-67134D7E5CBB}" dt="2023-03-21T09:46:22.253" v="14" actId="14100"/>
          <ac:picMkLst>
            <pc:docMk/>
            <pc:sldMk cId="2105037149" sldId="599"/>
            <ac:picMk id="5" creationId="{B4ADB79B-5A84-75A8-C6BC-29B518651E9A}"/>
          </ac:picMkLst>
        </pc:picChg>
        <pc:picChg chg="del">
          <ac:chgData name="Aliki Metsini" userId="09e372d7-203d-4415-85b2-bb0b22669879" providerId="ADAL" clId="{5D04F2DD-0B78-4853-9A0A-67134D7E5CBB}" dt="2023-03-21T09:45:20.751" v="7" actId="478"/>
          <ac:picMkLst>
            <pc:docMk/>
            <pc:sldMk cId="2105037149" sldId="599"/>
            <ac:picMk id="17" creationId="{5B3EE695-3A3C-4785-8286-407FB2A29415}"/>
          </ac:picMkLst>
        </pc:picChg>
      </pc:sldChg>
      <pc:sldChg chg="del">
        <pc:chgData name="Aliki Metsini" userId="09e372d7-203d-4415-85b2-bb0b22669879" providerId="ADAL" clId="{5D04F2DD-0B78-4853-9A0A-67134D7E5CBB}" dt="2023-03-21T11:36:39.841" v="591" actId="47"/>
        <pc:sldMkLst>
          <pc:docMk/>
          <pc:sldMk cId="2399233319" sldId="600"/>
        </pc:sldMkLst>
      </pc:sldChg>
      <pc:sldChg chg="del">
        <pc:chgData name="Aliki Metsini" userId="09e372d7-203d-4415-85b2-bb0b22669879" providerId="ADAL" clId="{5D04F2DD-0B78-4853-9A0A-67134D7E5CBB}" dt="2023-03-21T10:40:23.604" v="363" actId="47"/>
        <pc:sldMkLst>
          <pc:docMk/>
          <pc:sldMk cId="839003714" sldId="607"/>
        </pc:sldMkLst>
      </pc:sldChg>
      <pc:sldChg chg="del">
        <pc:chgData name="Aliki Metsini" userId="09e372d7-203d-4415-85b2-bb0b22669879" providerId="ADAL" clId="{5D04F2DD-0B78-4853-9A0A-67134D7E5CBB}" dt="2023-03-21T10:40:26.104" v="364" actId="47"/>
        <pc:sldMkLst>
          <pc:docMk/>
          <pc:sldMk cId="2566245031" sldId="608"/>
        </pc:sldMkLst>
      </pc:sldChg>
      <pc:sldChg chg="addSp delSp modSp add mod ord modClrScheme chgLayout">
        <pc:chgData name="Aliki Metsini" userId="09e372d7-203d-4415-85b2-bb0b22669879" providerId="ADAL" clId="{5D04F2DD-0B78-4853-9A0A-67134D7E5CBB}" dt="2023-03-21T10:02:51.326" v="278"/>
        <pc:sldMkLst>
          <pc:docMk/>
          <pc:sldMk cId="711745062" sldId="609"/>
        </pc:sldMkLst>
        <pc:spChg chg="mod">
          <ac:chgData name="Aliki Metsini" userId="09e372d7-203d-4415-85b2-bb0b22669879" providerId="ADAL" clId="{5D04F2DD-0B78-4853-9A0A-67134D7E5CBB}" dt="2023-03-21T09:58:43.186" v="211" actId="26606"/>
          <ac:spMkLst>
            <pc:docMk/>
            <pc:sldMk cId="711745062" sldId="609"/>
            <ac:spMk id="2" creationId="{36892663-AC8F-438D-9B7A-53563F80251B}"/>
          </ac:spMkLst>
        </pc:spChg>
        <pc:spChg chg="del">
          <ac:chgData name="Aliki Metsini" userId="09e372d7-203d-4415-85b2-bb0b22669879" providerId="ADAL" clId="{5D04F2DD-0B78-4853-9A0A-67134D7E5CBB}" dt="2023-03-21T09:57:27.217" v="192" actId="478"/>
          <ac:spMkLst>
            <pc:docMk/>
            <pc:sldMk cId="711745062" sldId="609"/>
            <ac:spMk id="3" creationId="{7B6B2728-0971-EC74-3DFE-5FF2415594A4}"/>
          </ac:spMkLst>
        </pc:spChg>
        <pc:spChg chg="del">
          <ac:chgData name="Aliki Metsini" userId="09e372d7-203d-4415-85b2-bb0b22669879" providerId="ADAL" clId="{5D04F2DD-0B78-4853-9A0A-67134D7E5CBB}" dt="2023-03-21T09:57:29.631" v="193" actId="478"/>
          <ac:spMkLst>
            <pc:docMk/>
            <pc:sldMk cId="711745062" sldId="609"/>
            <ac:spMk id="7" creationId="{6C7AD0A8-749C-BD82-0F90-C1FF2CBA98D9}"/>
          </ac:spMkLst>
        </pc:spChg>
        <pc:spChg chg="del mod">
          <ac:chgData name="Aliki Metsini" userId="09e372d7-203d-4415-85b2-bb0b22669879" providerId="ADAL" clId="{5D04F2DD-0B78-4853-9A0A-67134D7E5CBB}" dt="2023-03-21T09:58:24.695" v="207" actId="21"/>
          <ac:spMkLst>
            <pc:docMk/>
            <pc:sldMk cId="711745062" sldId="609"/>
            <ac:spMk id="8" creationId="{54BF1EFF-6450-B0E7-473E-E9F085FC8FE9}"/>
          </ac:spMkLst>
        </pc:spChg>
        <pc:spChg chg="add del mod">
          <ac:chgData name="Aliki Metsini" userId="09e372d7-203d-4415-85b2-bb0b22669879" providerId="ADAL" clId="{5D04F2DD-0B78-4853-9A0A-67134D7E5CBB}" dt="2023-03-21T09:58:43.186" v="211" actId="26606"/>
          <ac:spMkLst>
            <pc:docMk/>
            <pc:sldMk cId="711745062" sldId="609"/>
            <ac:spMk id="9" creationId="{0363C003-8DE2-6EB3-A53B-0DA7E288B3A9}"/>
          </ac:spMkLst>
        </pc:spChg>
        <pc:spChg chg="mod ord modVis">
          <ac:chgData name="Aliki Metsini" userId="09e372d7-203d-4415-85b2-bb0b22669879" providerId="ADAL" clId="{5D04F2DD-0B78-4853-9A0A-67134D7E5CBB}" dt="2023-03-21T09:58:43.186" v="211" actId="26606"/>
          <ac:spMkLst>
            <pc:docMk/>
            <pc:sldMk cId="711745062" sldId="609"/>
            <ac:spMk id="13" creationId="{3072D1AE-9FAF-BDB6-BD18-A210F10692AA}"/>
          </ac:spMkLst>
        </pc:spChg>
        <pc:spChg chg="add mod">
          <ac:chgData name="Aliki Metsini" userId="09e372d7-203d-4415-85b2-bb0b22669879" providerId="ADAL" clId="{5D04F2DD-0B78-4853-9A0A-67134D7E5CBB}" dt="2023-03-21T09:58:43.186" v="211" actId="26606"/>
          <ac:spMkLst>
            <pc:docMk/>
            <pc:sldMk cId="711745062" sldId="609"/>
            <ac:spMk id="18" creationId="{A917F56C-D1C4-EF18-2DF1-581F7E50CE8D}"/>
          </ac:spMkLst>
        </pc:spChg>
        <pc:spChg chg="add mod">
          <ac:chgData name="Aliki Metsini" userId="09e372d7-203d-4415-85b2-bb0b22669879" providerId="ADAL" clId="{5D04F2DD-0B78-4853-9A0A-67134D7E5CBB}" dt="2023-03-21T10:01:53.317" v="254" actId="27636"/>
          <ac:spMkLst>
            <pc:docMk/>
            <pc:sldMk cId="711745062" sldId="609"/>
            <ac:spMk id="20" creationId="{54E1751C-9DB4-B51E-F1BD-970B0564934E}"/>
          </ac:spMkLst>
        </pc:spChg>
        <pc:picChg chg="mod modCrop">
          <ac:chgData name="Aliki Metsini" userId="09e372d7-203d-4415-85b2-bb0b22669879" providerId="ADAL" clId="{5D04F2DD-0B78-4853-9A0A-67134D7E5CBB}" dt="2023-03-21T09:58:43.186" v="211" actId="26606"/>
          <ac:picMkLst>
            <pc:docMk/>
            <pc:sldMk cId="711745062" sldId="609"/>
            <ac:picMk id="4" creationId="{0FE00970-1538-4798-87F2-3666F119ED9F}"/>
          </ac:picMkLst>
        </pc:picChg>
        <pc:picChg chg="del">
          <ac:chgData name="Aliki Metsini" userId="09e372d7-203d-4415-85b2-bb0b22669879" providerId="ADAL" clId="{5D04F2DD-0B78-4853-9A0A-67134D7E5CBB}" dt="2023-03-21T09:58:29.908" v="208" actId="478"/>
          <ac:picMkLst>
            <pc:docMk/>
            <pc:sldMk cId="711745062" sldId="609"/>
            <ac:picMk id="5" creationId="{B4ADB79B-5A84-75A8-C6BC-29B518651E9A}"/>
          </ac:picMkLst>
        </pc:picChg>
        <pc:picChg chg="add mod">
          <ac:chgData name="Aliki Metsini" userId="09e372d7-203d-4415-85b2-bb0b22669879" providerId="ADAL" clId="{5D04F2DD-0B78-4853-9A0A-67134D7E5CBB}" dt="2023-03-21T09:59:09.881" v="220" actId="14100"/>
          <ac:picMkLst>
            <pc:docMk/>
            <pc:sldMk cId="711745062" sldId="609"/>
            <ac:picMk id="10" creationId="{EC657B4C-30D5-DF24-0620-A6379F273958}"/>
          </ac:picMkLst>
        </pc:picChg>
      </pc:sldChg>
      <pc:sldChg chg="delSp add del mod">
        <pc:chgData name="Aliki Metsini" userId="09e372d7-203d-4415-85b2-bb0b22669879" providerId="ADAL" clId="{5D04F2DD-0B78-4853-9A0A-67134D7E5CBB}" dt="2023-03-21T09:46:44.054" v="20" actId="47"/>
        <pc:sldMkLst>
          <pc:docMk/>
          <pc:sldMk cId="3781200948" sldId="609"/>
        </pc:sldMkLst>
        <pc:spChg chg="del">
          <ac:chgData name="Aliki Metsini" userId="09e372d7-203d-4415-85b2-bb0b22669879" providerId="ADAL" clId="{5D04F2DD-0B78-4853-9A0A-67134D7E5CBB}" dt="2023-03-21T09:46:28.404" v="15" actId="21"/>
          <ac:spMkLst>
            <pc:docMk/>
            <pc:sldMk cId="3781200948" sldId="609"/>
            <ac:spMk id="14" creationId="{322A1C8F-FED7-4032-AEEF-5D171B0F5CD6}"/>
          </ac:spMkLst>
        </pc:spChg>
      </pc:sldChg>
      <pc:sldChg chg="addSp delSp modSp add mod modClrScheme chgLayout">
        <pc:chgData name="Aliki Metsini" userId="09e372d7-203d-4415-85b2-bb0b22669879" providerId="ADAL" clId="{5D04F2DD-0B78-4853-9A0A-67134D7E5CBB}" dt="2023-03-21T10:06:49.643" v="291" actId="26606"/>
        <pc:sldMkLst>
          <pc:docMk/>
          <pc:sldMk cId="3599125305" sldId="1487"/>
        </pc:sldMkLst>
        <pc:spChg chg="del mod ord">
          <ac:chgData name="Aliki Metsini" userId="09e372d7-203d-4415-85b2-bb0b22669879" providerId="ADAL" clId="{5D04F2DD-0B78-4853-9A0A-67134D7E5CBB}" dt="2023-03-21T10:06:46.176" v="290" actId="478"/>
          <ac:spMkLst>
            <pc:docMk/>
            <pc:sldMk cId="3599125305" sldId="1487"/>
            <ac:spMk id="4" creationId="{00000000-0000-0000-0000-000000000000}"/>
          </ac:spMkLst>
        </pc:spChg>
        <pc:spChg chg="mod">
          <ac:chgData name="Aliki Metsini" userId="09e372d7-203d-4415-85b2-bb0b22669879" providerId="ADAL" clId="{5D04F2DD-0B78-4853-9A0A-67134D7E5CBB}" dt="2023-03-21T10:06:49.643" v="291" actId="26606"/>
          <ac:spMkLst>
            <pc:docMk/>
            <pc:sldMk cId="3599125305" sldId="1487"/>
            <ac:spMk id="8" creationId="{00000000-0000-0000-0000-000000000000}"/>
          </ac:spMkLst>
        </pc:spChg>
        <pc:spChg chg="add del mod">
          <ac:chgData name="Aliki Metsini" userId="09e372d7-203d-4415-85b2-bb0b22669879" providerId="ADAL" clId="{5D04F2DD-0B78-4853-9A0A-67134D7E5CBB}" dt="2023-03-21T10:06:42.715" v="288" actId="26606"/>
          <ac:spMkLst>
            <pc:docMk/>
            <pc:sldMk cId="3599125305" sldId="1487"/>
            <ac:spMk id="13" creationId="{6FF0A049-F9DD-0E3A-6DAA-B209423C6702}"/>
          </ac:spMkLst>
        </pc:spChg>
        <pc:spChg chg="add mod">
          <ac:chgData name="Aliki Metsini" userId="09e372d7-203d-4415-85b2-bb0b22669879" providerId="ADAL" clId="{5D04F2DD-0B78-4853-9A0A-67134D7E5CBB}" dt="2023-03-21T10:06:49.643" v="291" actId="26606"/>
          <ac:spMkLst>
            <pc:docMk/>
            <pc:sldMk cId="3599125305" sldId="1487"/>
            <ac:spMk id="15" creationId="{993874AC-2654-D246-2A96-A3A0FA12A810}"/>
          </ac:spMkLst>
        </pc:spChg>
        <pc:picChg chg="mod ord">
          <ac:chgData name="Aliki Metsini" userId="09e372d7-203d-4415-85b2-bb0b22669879" providerId="ADAL" clId="{5D04F2DD-0B78-4853-9A0A-67134D7E5CBB}" dt="2023-03-21T10:06:49.643" v="291" actId="26606"/>
          <ac:picMkLst>
            <pc:docMk/>
            <pc:sldMk cId="3599125305" sldId="1487"/>
            <ac:picMk id="2" creationId="{00000000-0000-0000-0000-000000000000}"/>
          </ac:picMkLst>
        </pc:picChg>
      </pc:sldChg>
      <pc:sldChg chg="addSp delSp modSp add mod modClrScheme chgLayout">
        <pc:chgData name="Aliki Metsini" userId="09e372d7-203d-4415-85b2-bb0b22669879" providerId="ADAL" clId="{5D04F2DD-0B78-4853-9A0A-67134D7E5CBB}" dt="2023-03-21T10:07:33.045" v="296" actId="26606"/>
        <pc:sldMkLst>
          <pc:docMk/>
          <pc:sldMk cId="1187187994" sldId="1489"/>
        </pc:sldMkLst>
        <pc:spChg chg="del mod ord">
          <ac:chgData name="Aliki Metsini" userId="09e372d7-203d-4415-85b2-bb0b22669879" providerId="ADAL" clId="{5D04F2DD-0B78-4853-9A0A-67134D7E5CBB}" dt="2023-03-21T10:07:30.062" v="295" actId="478"/>
          <ac:spMkLst>
            <pc:docMk/>
            <pc:sldMk cId="1187187994" sldId="1489"/>
            <ac:spMk id="3" creationId="{00000000-0000-0000-0000-000000000000}"/>
          </ac:spMkLst>
        </pc:spChg>
        <pc:spChg chg="add del mod">
          <ac:chgData name="Aliki Metsini" userId="09e372d7-203d-4415-85b2-bb0b22669879" providerId="ADAL" clId="{5D04F2DD-0B78-4853-9A0A-67134D7E5CBB}" dt="2023-03-21T10:07:27.569" v="294" actId="26606"/>
          <ac:spMkLst>
            <pc:docMk/>
            <pc:sldMk cId="1187187994" sldId="1489"/>
            <ac:spMk id="10" creationId="{75747542-9141-0C7B-CA09-DBC6F2E6635C}"/>
          </ac:spMkLst>
        </pc:spChg>
        <pc:spChg chg="add del mod">
          <ac:chgData name="Aliki Metsini" userId="09e372d7-203d-4415-85b2-bb0b22669879" providerId="ADAL" clId="{5D04F2DD-0B78-4853-9A0A-67134D7E5CBB}" dt="2023-03-21T10:07:27.569" v="294" actId="26606"/>
          <ac:spMkLst>
            <pc:docMk/>
            <pc:sldMk cId="1187187994" sldId="1489"/>
            <ac:spMk id="12" creationId="{C354985F-6CE1-5744-DD60-B1A609C669B4}"/>
          </ac:spMkLst>
        </pc:spChg>
        <pc:picChg chg="mod">
          <ac:chgData name="Aliki Metsini" userId="09e372d7-203d-4415-85b2-bb0b22669879" providerId="ADAL" clId="{5D04F2DD-0B78-4853-9A0A-67134D7E5CBB}" dt="2023-03-21T10:07:33.045" v="296" actId="26606"/>
          <ac:picMkLst>
            <pc:docMk/>
            <pc:sldMk cId="1187187994" sldId="1489"/>
            <ac:picMk id="5" creationId="{00000000-0000-0000-0000-000000000000}"/>
          </ac:picMkLst>
        </pc:picChg>
      </pc:sldChg>
      <pc:sldChg chg="addSp delSp modSp add mod modClrScheme chgLayout">
        <pc:chgData name="Aliki Metsini" userId="09e372d7-203d-4415-85b2-bb0b22669879" providerId="ADAL" clId="{5D04F2DD-0B78-4853-9A0A-67134D7E5CBB}" dt="2023-03-21T10:08:21.088" v="300" actId="26606"/>
        <pc:sldMkLst>
          <pc:docMk/>
          <pc:sldMk cId="1108654215" sldId="1494"/>
        </pc:sldMkLst>
        <pc:spChg chg="del mod ord">
          <ac:chgData name="Aliki Metsini" userId="09e372d7-203d-4415-85b2-bb0b22669879" providerId="ADAL" clId="{5D04F2DD-0B78-4853-9A0A-67134D7E5CBB}" dt="2023-03-21T10:08:18.782" v="299" actId="478"/>
          <ac:spMkLst>
            <pc:docMk/>
            <pc:sldMk cId="1108654215" sldId="1494"/>
            <ac:spMk id="3" creationId="{00000000-0000-0000-0000-000000000000}"/>
          </ac:spMkLst>
        </pc:spChg>
        <pc:spChg chg="add del mod">
          <ac:chgData name="Aliki Metsini" userId="09e372d7-203d-4415-85b2-bb0b22669879" providerId="ADAL" clId="{5D04F2DD-0B78-4853-9A0A-67134D7E5CBB}" dt="2023-03-21T10:08:21.088" v="300" actId="26606"/>
          <ac:spMkLst>
            <pc:docMk/>
            <pc:sldMk cId="1108654215" sldId="1494"/>
            <ac:spMk id="8" creationId="{7C00C20D-4815-A4E8-BB6D-F9EF5E075EBE}"/>
          </ac:spMkLst>
        </pc:spChg>
        <pc:spChg chg="add mod modVis">
          <ac:chgData name="Aliki Metsini" userId="09e372d7-203d-4415-85b2-bb0b22669879" providerId="ADAL" clId="{5D04F2DD-0B78-4853-9A0A-67134D7E5CBB}" dt="2023-03-21T10:08:21.088" v="300" actId="26606"/>
          <ac:spMkLst>
            <pc:docMk/>
            <pc:sldMk cId="1108654215" sldId="1494"/>
            <ac:spMk id="10" creationId="{DFDE156F-3775-FEB9-F9B8-D33705E7CE73}"/>
          </ac:spMkLst>
        </pc:spChg>
        <pc:picChg chg="mod">
          <ac:chgData name="Aliki Metsini" userId="09e372d7-203d-4415-85b2-bb0b22669879" providerId="ADAL" clId="{5D04F2DD-0B78-4853-9A0A-67134D7E5CBB}" dt="2023-03-21T10:08:21.088" v="300" actId="26606"/>
          <ac:picMkLst>
            <pc:docMk/>
            <pc:sldMk cId="1108654215" sldId="1494"/>
            <ac:picMk id="2" creationId="{00000000-0000-0000-0000-000000000000}"/>
          </ac:picMkLst>
        </pc:picChg>
      </pc:sldChg>
      <pc:sldChg chg="delSp modSp add mod modClrScheme chgLayout">
        <pc:chgData name="Aliki Metsini" userId="09e372d7-203d-4415-85b2-bb0b22669879" providerId="ADAL" clId="{5D04F2DD-0B78-4853-9A0A-67134D7E5CBB}" dt="2023-03-21T10:09:00.552" v="303" actId="26606"/>
        <pc:sldMkLst>
          <pc:docMk/>
          <pc:sldMk cId="1315339818" sldId="1499"/>
        </pc:sldMkLst>
        <pc:spChg chg="del">
          <ac:chgData name="Aliki Metsini" userId="09e372d7-203d-4415-85b2-bb0b22669879" providerId="ADAL" clId="{5D04F2DD-0B78-4853-9A0A-67134D7E5CBB}" dt="2023-03-21T10:08:57.741" v="302" actId="478"/>
          <ac:spMkLst>
            <pc:docMk/>
            <pc:sldMk cId="1315339818" sldId="1499"/>
            <ac:spMk id="3" creationId="{00000000-0000-0000-0000-000000000000}"/>
          </ac:spMkLst>
        </pc:spChg>
        <pc:picChg chg="mod">
          <ac:chgData name="Aliki Metsini" userId="09e372d7-203d-4415-85b2-bb0b22669879" providerId="ADAL" clId="{5D04F2DD-0B78-4853-9A0A-67134D7E5CBB}" dt="2023-03-21T10:09:00.552" v="303" actId="26606"/>
          <ac:picMkLst>
            <pc:docMk/>
            <pc:sldMk cId="1315339818" sldId="1499"/>
            <ac:picMk id="4" creationId="{00000000-0000-0000-0000-000000000000}"/>
          </ac:picMkLst>
        </pc:picChg>
      </pc:sldChg>
      <pc:sldChg chg="delSp modSp add mod modClrScheme chgLayout">
        <pc:chgData name="Aliki Metsini" userId="09e372d7-203d-4415-85b2-bb0b22669879" providerId="ADAL" clId="{5D04F2DD-0B78-4853-9A0A-67134D7E5CBB}" dt="2023-03-21T10:09:30.978" v="306" actId="26606"/>
        <pc:sldMkLst>
          <pc:docMk/>
          <pc:sldMk cId="2631247152" sldId="1503"/>
        </pc:sldMkLst>
        <pc:spChg chg="del">
          <ac:chgData name="Aliki Metsini" userId="09e372d7-203d-4415-85b2-bb0b22669879" providerId="ADAL" clId="{5D04F2DD-0B78-4853-9A0A-67134D7E5CBB}" dt="2023-03-21T10:09:26.683" v="305" actId="478"/>
          <ac:spMkLst>
            <pc:docMk/>
            <pc:sldMk cId="2631247152" sldId="1503"/>
            <ac:spMk id="3" creationId="{00000000-0000-0000-0000-000000000000}"/>
          </ac:spMkLst>
        </pc:spChg>
        <pc:picChg chg="mod">
          <ac:chgData name="Aliki Metsini" userId="09e372d7-203d-4415-85b2-bb0b22669879" providerId="ADAL" clId="{5D04F2DD-0B78-4853-9A0A-67134D7E5CBB}" dt="2023-03-21T10:09:30.978" v="306" actId="26606"/>
          <ac:picMkLst>
            <pc:docMk/>
            <pc:sldMk cId="2631247152" sldId="1503"/>
            <ac:picMk id="4" creationId="{00000000-0000-0000-0000-000000000000}"/>
          </ac:picMkLst>
        </pc:picChg>
      </pc:sldChg>
      <pc:sldChg chg="addSp delSp modSp add mod modClrScheme chgLayout">
        <pc:chgData name="Aliki Metsini" userId="09e372d7-203d-4415-85b2-bb0b22669879" providerId="ADAL" clId="{5D04F2DD-0B78-4853-9A0A-67134D7E5CBB}" dt="2023-03-21T10:06:08.423" v="285" actId="26606"/>
        <pc:sldMkLst>
          <pc:docMk/>
          <pc:sldMk cId="1647687298" sldId="1544"/>
        </pc:sldMkLst>
        <pc:spChg chg="add del mod">
          <ac:chgData name="Aliki Metsini" userId="09e372d7-203d-4415-85b2-bb0b22669879" providerId="ADAL" clId="{5D04F2DD-0B78-4853-9A0A-67134D7E5CBB}" dt="2023-03-21T10:05:51.181" v="281" actId="26606"/>
          <ac:spMkLst>
            <pc:docMk/>
            <pc:sldMk cId="1647687298" sldId="1544"/>
            <ac:spMk id="9" creationId="{CB027389-A6FC-D537-3103-C522E2A72D1B}"/>
          </ac:spMkLst>
        </pc:spChg>
        <pc:spChg chg="add del mod">
          <ac:chgData name="Aliki Metsini" userId="09e372d7-203d-4415-85b2-bb0b22669879" providerId="ADAL" clId="{5D04F2DD-0B78-4853-9A0A-67134D7E5CBB}" dt="2023-03-21T10:05:51.181" v="281" actId="26606"/>
          <ac:spMkLst>
            <pc:docMk/>
            <pc:sldMk cId="1647687298" sldId="1544"/>
            <ac:spMk id="11" creationId="{41AB8676-6570-B008-27FB-5D4F9E6B17D8}"/>
          </ac:spMkLst>
        </pc:spChg>
        <pc:spChg chg="add del mod">
          <ac:chgData name="Aliki Metsini" userId="09e372d7-203d-4415-85b2-bb0b22669879" providerId="ADAL" clId="{5D04F2DD-0B78-4853-9A0A-67134D7E5CBB}" dt="2023-03-21T10:05:51.181" v="281" actId="26606"/>
          <ac:spMkLst>
            <pc:docMk/>
            <pc:sldMk cId="1647687298" sldId="1544"/>
            <ac:spMk id="13" creationId="{B601B2FB-1AA7-54E1-9AF3-7B1B406D7A9C}"/>
          </ac:spMkLst>
        </pc:spChg>
        <pc:spChg chg="add del mod">
          <ac:chgData name="Aliki Metsini" userId="09e372d7-203d-4415-85b2-bb0b22669879" providerId="ADAL" clId="{5D04F2DD-0B78-4853-9A0A-67134D7E5CBB}" dt="2023-03-21T10:05:51.181" v="281" actId="26606"/>
          <ac:spMkLst>
            <pc:docMk/>
            <pc:sldMk cId="1647687298" sldId="1544"/>
            <ac:spMk id="15" creationId="{E8FA197C-1899-40D5-11A9-7F59AF4041D2}"/>
          </ac:spMkLst>
        </pc:spChg>
        <pc:spChg chg="add del mod">
          <ac:chgData name="Aliki Metsini" userId="09e372d7-203d-4415-85b2-bb0b22669879" providerId="ADAL" clId="{5D04F2DD-0B78-4853-9A0A-67134D7E5CBB}" dt="2023-03-21T10:05:51.181" v="281" actId="26606"/>
          <ac:spMkLst>
            <pc:docMk/>
            <pc:sldMk cId="1647687298" sldId="1544"/>
            <ac:spMk id="17" creationId="{C3887D44-D6B3-D53E-ACC6-F09CC03C3AE2}"/>
          </ac:spMkLst>
        </pc:spChg>
        <pc:spChg chg="add del mod">
          <ac:chgData name="Aliki Metsini" userId="09e372d7-203d-4415-85b2-bb0b22669879" providerId="ADAL" clId="{5D04F2DD-0B78-4853-9A0A-67134D7E5CBB}" dt="2023-03-21T10:06:00.260" v="283" actId="26606"/>
          <ac:spMkLst>
            <pc:docMk/>
            <pc:sldMk cId="1647687298" sldId="1544"/>
            <ac:spMk id="19" creationId="{706C22B0-A9C8-E11D-A229-0F14F79CEE8B}"/>
          </ac:spMkLst>
        </pc:spChg>
        <pc:spChg chg="add del mod">
          <ac:chgData name="Aliki Metsini" userId="09e372d7-203d-4415-85b2-bb0b22669879" providerId="ADAL" clId="{5D04F2DD-0B78-4853-9A0A-67134D7E5CBB}" dt="2023-03-21T10:06:00.260" v="283" actId="26606"/>
          <ac:spMkLst>
            <pc:docMk/>
            <pc:sldMk cId="1647687298" sldId="1544"/>
            <ac:spMk id="20" creationId="{115B9235-105F-43D0-75FD-5A6CA87C49BF}"/>
          </ac:spMkLst>
        </pc:spChg>
        <pc:spChg chg="add del mod">
          <ac:chgData name="Aliki Metsini" userId="09e372d7-203d-4415-85b2-bb0b22669879" providerId="ADAL" clId="{5D04F2DD-0B78-4853-9A0A-67134D7E5CBB}" dt="2023-03-21T10:06:00.260" v="283" actId="26606"/>
          <ac:spMkLst>
            <pc:docMk/>
            <pc:sldMk cId="1647687298" sldId="1544"/>
            <ac:spMk id="21" creationId="{C5C6EB49-0835-63A6-229C-AD198D10DE60}"/>
          </ac:spMkLst>
        </pc:spChg>
        <pc:spChg chg="add del mod">
          <ac:chgData name="Aliki Metsini" userId="09e372d7-203d-4415-85b2-bb0b22669879" providerId="ADAL" clId="{5D04F2DD-0B78-4853-9A0A-67134D7E5CBB}" dt="2023-03-21T10:06:00.260" v="283" actId="26606"/>
          <ac:spMkLst>
            <pc:docMk/>
            <pc:sldMk cId="1647687298" sldId="1544"/>
            <ac:spMk id="22" creationId="{F461788C-ED03-7AC6-7FBE-C49C100E7993}"/>
          </ac:spMkLst>
        </pc:spChg>
        <pc:spChg chg="add mod">
          <ac:chgData name="Aliki Metsini" userId="09e372d7-203d-4415-85b2-bb0b22669879" providerId="ADAL" clId="{5D04F2DD-0B78-4853-9A0A-67134D7E5CBB}" dt="2023-03-21T10:06:00.260" v="283" actId="26606"/>
          <ac:spMkLst>
            <pc:docMk/>
            <pc:sldMk cId="1647687298" sldId="1544"/>
            <ac:spMk id="23" creationId="{EFFD403D-8431-F9CE-1A1C-6DA8EDD81F11}"/>
          </ac:spMkLst>
        </pc:spChg>
        <pc:spChg chg="add del mod">
          <ac:chgData name="Aliki Metsini" userId="09e372d7-203d-4415-85b2-bb0b22669879" providerId="ADAL" clId="{5D04F2DD-0B78-4853-9A0A-67134D7E5CBB}" dt="2023-03-21T10:06:08.423" v="285" actId="26606"/>
          <ac:spMkLst>
            <pc:docMk/>
            <pc:sldMk cId="1647687298" sldId="1544"/>
            <ac:spMk id="28" creationId="{DDE9CB45-3AD3-1D44-60A3-961738FBF124}"/>
          </ac:spMkLst>
        </pc:spChg>
        <pc:spChg chg="add del mod">
          <ac:chgData name="Aliki Metsini" userId="09e372d7-203d-4415-85b2-bb0b22669879" providerId="ADAL" clId="{5D04F2DD-0B78-4853-9A0A-67134D7E5CBB}" dt="2023-03-21T10:06:08.423" v="285" actId="26606"/>
          <ac:spMkLst>
            <pc:docMk/>
            <pc:sldMk cId="1647687298" sldId="1544"/>
            <ac:spMk id="30" creationId="{B4304D47-71E5-F675-5899-D388E373E0E7}"/>
          </ac:spMkLst>
        </pc:spChg>
        <pc:spChg chg="add">
          <ac:chgData name="Aliki Metsini" userId="09e372d7-203d-4415-85b2-bb0b22669879" providerId="ADAL" clId="{5D04F2DD-0B78-4853-9A0A-67134D7E5CBB}" dt="2023-03-21T10:06:08.423" v="285" actId="26606"/>
          <ac:spMkLst>
            <pc:docMk/>
            <pc:sldMk cId="1647687298" sldId="1544"/>
            <ac:spMk id="35" creationId="{44C1809F-55F9-2DA6-4ECF-12FB20914D31}"/>
          </ac:spMkLst>
        </pc:spChg>
        <pc:spChg chg="add">
          <ac:chgData name="Aliki Metsini" userId="09e372d7-203d-4415-85b2-bb0b22669879" providerId="ADAL" clId="{5D04F2DD-0B78-4853-9A0A-67134D7E5CBB}" dt="2023-03-21T10:06:08.423" v="285" actId="26606"/>
          <ac:spMkLst>
            <pc:docMk/>
            <pc:sldMk cId="1647687298" sldId="1544"/>
            <ac:spMk id="37" creationId="{BC7E8D77-E52B-340C-D735-F67F8150BF1C}"/>
          </ac:spMkLst>
        </pc:spChg>
        <pc:graphicFrameChg chg="add mod modGraphic">
          <ac:chgData name="Aliki Metsini" userId="09e372d7-203d-4415-85b2-bb0b22669879" providerId="ADAL" clId="{5D04F2DD-0B78-4853-9A0A-67134D7E5CBB}" dt="2023-03-21T10:06:08.423" v="285" actId="26606"/>
          <ac:graphicFrameMkLst>
            <pc:docMk/>
            <pc:sldMk cId="1647687298" sldId="1544"/>
            <ac:graphicFrameMk id="4" creationId="{B064EC11-A80E-AA0E-82DC-00AC531E0649}"/>
          </ac:graphicFrameMkLst>
        </pc:graphicFrameChg>
      </pc:sldChg>
      <pc:sldChg chg="addSp delSp modSp new mod modClrScheme chgLayout">
        <pc:chgData name="Aliki Metsini" userId="09e372d7-203d-4415-85b2-bb0b22669879" providerId="ADAL" clId="{5D04F2DD-0B78-4853-9A0A-67134D7E5CBB}" dt="2023-03-21T10:16:20.307" v="316" actId="26606"/>
        <pc:sldMkLst>
          <pc:docMk/>
          <pc:sldMk cId="1109659507" sldId="1545"/>
        </pc:sldMkLst>
        <pc:spChg chg="del">
          <ac:chgData name="Aliki Metsini" userId="09e372d7-203d-4415-85b2-bb0b22669879" providerId="ADAL" clId="{5D04F2DD-0B78-4853-9A0A-67134D7E5CBB}" dt="2023-03-21T10:16:04.250" v="313" actId="26606"/>
          <ac:spMkLst>
            <pc:docMk/>
            <pc:sldMk cId="1109659507" sldId="1545"/>
            <ac:spMk id="2" creationId="{ECAD5961-A842-33BE-FF0E-37E7B47890E3}"/>
          </ac:spMkLst>
        </pc:spChg>
        <pc:spChg chg="mod">
          <ac:chgData name="Aliki Metsini" userId="09e372d7-203d-4415-85b2-bb0b22669879" providerId="ADAL" clId="{5D04F2DD-0B78-4853-9A0A-67134D7E5CBB}" dt="2023-03-21T10:16:20.302" v="315" actId="26606"/>
          <ac:spMkLst>
            <pc:docMk/>
            <pc:sldMk cId="1109659507" sldId="1545"/>
            <ac:spMk id="3" creationId="{1890094A-71B9-F696-1C97-7179A3431692}"/>
          </ac:spMkLst>
        </pc:spChg>
        <pc:spChg chg="mod">
          <ac:chgData name="Aliki Metsini" userId="09e372d7-203d-4415-85b2-bb0b22669879" providerId="ADAL" clId="{5D04F2DD-0B78-4853-9A0A-67134D7E5CBB}" dt="2023-03-21T10:16:20.302" v="315" actId="26606"/>
          <ac:spMkLst>
            <pc:docMk/>
            <pc:sldMk cId="1109659507" sldId="1545"/>
            <ac:spMk id="4" creationId="{C2EF293E-8A8D-9932-BB79-7E43844FC082}"/>
          </ac:spMkLst>
        </pc:spChg>
        <pc:spChg chg="add del mod">
          <ac:chgData name="Aliki Metsini" userId="09e372d7-203d-4415-85b2-bb0b22669879" providerId="ADAL" clId="{5D04F2DD-0B78-4853-9A0A-67134D7E5CBB}" dt="2023-03-21T10:16:20.307" v="316" actId="26606"/>
          <ac:spMkLst>
            <pc:docMk/>
            <pc:sldMk cId="1109659507" sldId="1545"/>
            <ac:spMk id="11" creationId="{25370BE8-6375-E130-8FFC-5234287D048C}"/>
          </ac:spMkLst>
        </pc:spChg>
        <pc:spChg chg="add del mod">
          <ac:chgData name="Aliki Metsini" userId="09e372d7-203d-4415-85b2-bb0b22669879" providerId="ADAL" clId="{5D04F2DD-0B78-4853-9A0A-67134D7E5CBB}" dt="2023-03-21T10:16:20.302" v="315" actId="26606"/>
          <ac:spMkLst>
            <pc:docMk/>
            <pc:sldMk cId="1109659507" sldId="1545"/>
            <ac:spMk id="16" creationId="{B4E3FA17-013E-D9CC-D631-62974232B543}"/>
          </ac:spMkLst>
        </pc:spChg>
        <pc:spChg chg="add del mod">
          <ac:chgData name="Aliki Metsini" userId="09e372d7-203d-4415-85b2-bb0b22669879" providerId="ADAL" clId="{5D04F2DD-0B78-4853-9A0A-67134D7E5CBB}" dt="2023-03-21T10:16:20.302" v="315" actId="26606"/>
          <ac:spMkLst>
            <pc:docMk/>
            <pc:sldMk cId="1109659507" sldId="1545"/>
            <ac:spMk id="18" creationId="{4D1356E3-8E80-829F-6707-5EC98C4299C3}"/>
          </ac:spMkLst>
        </pc:spChg>
        <pc:spChg chg="add del mod">
          <ac:chgData name="Aliki Metsini" userId="09e372d7-203d-4415-85b2-bb0b22669879" providerId="ADAL" clId="{5D04F2DD-0B78-4853-9A0A-67134D7E5CBB}" dt="2023-03-21T10:16:20.302" v="315" actId="26606"/>
          <ac:spMkLst>
            <pc:docMk/>
            <pc:sldMk cId="1109659507" sldId="1545"/>
            <ac:spMk id="20" creationId="{4C109015-5759-5F77-8D3D-E05D251AF3D9}"/>
          </ac:spMkLst>
        </pc:spChg>
        <pc:spChg chg="add">
          <ac:chgData name="Aliki Metsini" userId="09e372d7-203d-4415-85b2-bb0b22669879" providerId="ADAL" clId="{5D04F2DD-0B78-4853-9A0A-67134D7E5CBB}" dt="2023-03-21T10:16:20.307" v="316" actId="26606"/>
          <ac:spMkLst>
            <pc:docMk/>
            <pc:sldMk cId="1109659507" sldId="1545"/>
            <ac:spMk id="22" creationId="{38B2F3D8-B6A4-61EA-673D-B23273B20CBE}"/>
          </ac:spMkLst>
        </pc:spChg>
        <pc:picChg chg="add mod ord">
          <ac:chgData name="Aliki Metsini" userId="09e372d7-203d-4415-85b2-bb0b22669879" providerId="ADAL" clId="{5D04F2DD-0B78-4853-9A0A-67134D7E5CBB}" dt="2023-03-21T10:16:20.302" v="315" actId="26606"/>
          <ac:picMkLst>
            <pc:docMk/>
            <pc:sldMk cId="1109659507" sldId="1545"/>
            <ac:picMk id="6" creationId="{07A1C925-94A5-A7BF-9E7A-4B7F2E511B51}"/>
          </ac:picMkLst>
        </pc:picChg>
      </pc:sldChg>
      <pc:sldChg chg="addSp delSp add del mod">
        <pc:chgData name="Aliki Metsini" userId="09e372d7-203d-4415-85b2-bb0b22669879" providerId="ADAL" clId="{5D04F2DD-0B78-4853-9A0A-67134D7E5CBB}" dt="2023-03-21T10:38:49.664" v="351"/>
        <pc:sldMkLst>
          <pc:docMk/>
          <pc:sldMk cId="2481954477" sldId="1546"/>
        </pc:sldMkLst>
        <pc:spChg chg="add del">
          <ac:chgData name="Aliki Metsini" userId="09e372d7-203d-4415-85b2-bb0b22669879" providerId="ADAL" clId="{5D04F2DD-0B78-4853-9A0A-67134D7E5CBB}" dt="2023-03-21T10:38:48.503" v="350" actId="478"/>
          <ac:spMkLst>
            <pc:docMk/>
            <pc:sldMk cId="2481954477" sldId="1546"/>
            <ac:spMk id="25" creationId="{C01AC85D-D455-8E54-9573-277EBE452E0E}"/>
          </ac:spMkLst>
        </pc:spChg>
        <pc:picChg chg="add del">
          <ac:chgData name="Aliki Metsini" userId="09e372d7-203d-4415-85b2-bb0b22669879" providerId="ADAL" clId="{5D04F2DD-0B78-4853-9A0A-67134D7E5CBB}" dt="2023-03-21T10:38:47.881" v="349" actId="478"/>
          <ac:picMkLst>
            <pc:docMk/>
            <pc:sldMk cId="2481954477" sldId="1546"/>
            <ac:picMk id="16" creationId="{BF9A1665-823F-40B1-B481-9EF7B4B5A679}"/>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18613-D800-424A-8452-F7DAFAC5695E}" type="doc">
      <dgm:prSet loTypeId="urn:microsoft.com/office/officeart/2018/5/layout/CenteredIconLabelDescriptionList" loCatId="icon" qsTypeId="urn:microsoft.com/office/officeart/2005/8/quickstyle/simple1" qsCatId="simple" csTypeId="urn:microsoft.com/office/officeart/2018/5/colors/Iconchunking_neutralbg_accent3_2" csCatId="accent3" phldr="1"/>
      <dgm:spPr/>
      <dgm:t>
        <a:bodyPr/>
        <a:lstStyle/>
        <a:p>
          <a:endParaRPr lang="en-US"/>
        </a:p>
      </dgm:t>
    </dgm:pt>
    <dgm:pt modelId="{B0A3E187-D882-4971-A6A3-1B39EFA6E454}">
      <dgm:prSet/>
      <dgm:spPr/>
      <dgm:t>
        <a:bodyPr/>
        <a:lstStyle/>
        <a:p>
          <a:pPr>
            <a:lnSpc>
              <a:spcPct val="100000"/>
            </a:lnSpc>
            <a:defRPr b="1"/>
          </a:pPr>
          <a:r>
            <a:rPr lang="de-CH" dirty="0"/>
            <a:t>Le code de </a:t>
          </a:r>
          <a:r>
            <a:rPr lang="de-CH" dirty="0" err="1"/>
            <a:t>l'hôpital</a:t>
          </a:r>
          <a:r>
            <a:rPr lang="de-CH" dirty="0"/>
            <a:t> </a:t>
          </a:r>
          <a:r>
            <a:rPr lang="de-CH" dirty="0" err="1"/>
            <a:t>est</a:t>
          </a:r>
          <a:r>
            <a:rPr lang="de-CH" dirty="0"/>
            <a:t> </a:t>
          </a:r>
          <a:r>
            <a:rPr lang="de-CH" dirty="0" err="1"/>
            <a:t>attribué</a:t>
          </a:r>
          <a:r>
            <a:rPr lang="de-CH" dirty="0"/>
            <a:t> par le </a:t>
          </a:r>
          <a:r>
            <a:rPr lang="de-CH" dirty="0" err="1"/>
            <a:t>service</a:t>
          </a:r>
          <a:r>
            <a:rPr lang="de-CH" dirty="0"/>
            <a:t> de </a:t>
          </a:r>
          <a:r>
            <a:rPr lang="de-CH" dirty="0" err="1"/>
            <a:t>coordination</a:t>
          </a:r>
          <a:r>
            <a:rPr lang="de-CH" dirty="0"/>
            <a:t> </a:t>
          </a:r>
          <a:endParaRPr lang="en-US" dirty="0"/>
        </a:p>
      </dgm:t>
    </dgm:pt>
    <dgm:pt modelId="{33637AFD-5D3C-4E6A-97B0-B126E36F0817}" type="parTrans" cxnId="{6E229451-A570-40B9-A5C8-4869703AD307}">
      <dgm:prSet/>
      <dgm:spPr/>
      <dgm:t>
        <a:bodyPr/>
        <a:lstStyle/>
        <a:p>
          <a:endParaRPr lang="en-US"/>
        </a:p>
      </dgm:t>
    </dgm:pt>
    <dgm:pt modelId="{4B381B9E-9324-45FC-A056-E8093BE4FEF9}" type="sibTrans" cxnId="{6E229451-A570-40B9-A5C8-4869703AD307}">
      <dgm:prSet/>
      <dgm:spPr/>
      <dgm:t>
        <a:bodyPr/>
        <a:lstStyle/>
        <a:p>
          <a:endParaRPr lang="en-US"/>
        </a:p>
      </dgm:t>
    </dgm:pt>
    <dgm:pt modelId="{FB07EFC0-CCAC-4617-9CB1-90B78B37A998}">
      <dgm:prSet/>
      <dgm:spPr/>
      <dgm:t>
        <a:bodyPr/>
        <a:lstStyle/>
        <a:p>
          <a:pPr>
            <a:lnSpc>
              <a:spcPct val="100000"/>
            </a:lnSpc>
            <a:defRPr b="1"/>
          </a:pPr>
          <a:r>
            <a:rPr lang="de-CH" dirty="0" err="1"/>
            <a:t>Les</a:t>
          </a:r>
          <a:r>
            <a:rPr lang="de-CH" dirty="0"/>
            <a:t> </a:t>
          </a:r>
          <a:r>
            <a:rPr lang="de-CH" dirty="0" err="1"/>
            <a:t>codes</a:t>
          </a:r>
          <a:r>
            <a:rPr lang="de-CH" dirty="0"/>
            <a:t> des </a:t>
          </a:r>
          <a:r>
            <a:rPr lang="de-CH" dirty="0" err="1"/>
            <a:t>patients</a:t>
          </a:r>
          <a:r>
            <a:rPr lang="de-CH" dirty="0"/>
            <a:t> et des </a:t>
          </a:r>
          <a:r>
            <a:rPr lang="de-CH" dirty="0" err="1"/>
            <a:t>services</a:t>
          </a:r>
          <a:r>
            <a:rPr lang="de-CH" dirty="0"/>
            <a:t> </a:t>
          </a:r>
          <a:r>
            <a:rPr lang="de-CH" dirty="0" err="1"/>
            <a:t>doivent</a:t>
          </a:r>
          <a:r>
            <a:rPr lang="de-CH" dirty="0"/>
            <a:t> </a:t>
          </a:r>
          <a:r>
            <a:rPr lang="de-CH" dirty="0" err="1"/>
            <a:t>être</a:t>
          </a:r>
          <a:r>
            <a:rPr lang="de-CH" dirty="0"/>
            <a:t> </a:t>
          </a:r>
          <a:r>
            <a:rPr lang="de-CH" dirty="0" err="1"/>
            <a:t>génerés</a:t>
          </a:r>
          <a:r>
            <a:rPr lang="de-CH" dirty="0"/>
            <a:t> par </a:t>
          </a:r>
          <a:r>
            <a:rPr lang="de-CH" dirty="0" err="1"/>
            <a:t>les</a:t>
          </a:r>
          <a:r>
            <a:rPr lang="de-CH" dirty="0"/>
            <a:t> </a:t>
          </a:r>
          <a:r>
            <a:rPr lang="de-CH" dirty="0" err="1"/>
            <a:t>investigateurs</a:t>
          </a:r>
          <a:r>
            <a:rPr lang="de-CH" dirty="0"/>
            <a:t> des </a:t>
          </a:r>
          <a:r>
            <a:rPr lang="de-CH" dirty="0" err="1"/>
            <a:t>hôpitaux</a:t>
          </a:r>
          <a:r>
            <a:rPr lang="de-CH" dirty="0"/>
            <a:t>/</a:t>
          </a:r>
          <a:r>
            <a:rPr lang="de-CH" dirty="0" err="1"/>
            <a:t>cliniques</a:t>
          </a:r>
          <a:endParaRPr lang="en-US" dirty="0"/>
        </a:p>
      </dgm:t>
    </dgm:pt>
    <dgm:pt modelId="{7687F09F-6E81-4165-B1A4-ECC5458E4F84}" type="parTrans" cxnId="{740744E7-65BD-45BA-B8C2-F807C65288A2}">
      <dgm:prSet/>
      <dgm:spPr/>
      <dgm:t>
        <a:bodyPr/>
        <a:lstStyle/>
        <a:p>
          <a:endParaRPr lang="en-US"/>
        </a:p>
      </dgm:t>
    </dgm:pt>
    <dgm:pt modelId="{396BC4FA-FFC7-42E2-BE4E-E50FFD172861}" type="sibTrans" cxnId="{740744E7-65BD-45BA-B8C2-F807C65288A2}">
      <dgm:prSet/>
      <dgm:spPr/>
      <dgm:t>
        <a:bodyPr/>
        <a:lstStyle/>
        <a:p>
          <a:endParaRPr lang="en-US"/>
        </a:p>
      </dgm:t>
    </dgm:pt>
    <dgm:pt modelId="{384C62B3-1FF6-4E19-8A7F-D26EBE603EB2}">
      <dgm:prSet/>
      <dgm:spPr/>
      <dgm:t>
        <a:bodyPr/>
        <a:lstStyle/>
        <a:p>
          <a:pPr>
            <a:lnSpc>
              <a:spcPct val="100000"/>
            </a:lnSpc>
            <a:defRPr b="1"/>
          </a:pPr>
          <a:r>
            <a:rPr lang="de-CH" b="1"/>
            <a:t>Wichtig zu wissen: </a:t>
          </a:r>
          <a:endParaRPr lang="en-US"/>
        </a:p>
      </dgm:t>
    </dgm:pt>
    <dgm:pt modelId="{3AA6317A-740D-4267-B18D-DBAEFA9EAADE}" type="parTrans" cxnId="{C6EF28E8-BBFA-438B-A8A9-F573C048CF51}">
      <dgm:prSet/>
      <dgm:spPr/>
      <dgm:t>
        <a:bodyPr/>
        <a:lstStyle/>
        <a:p>
          <a:endParaRPr lang="en-US"/>
        </a:p>
      </dgm:t>
    </dgm:pt>
    <dgm:pt modelId="{BE8D45F4-3141-403E-B896-BF09D318B754}" type="sibTrans" cxnId="{C6EF28E8-BBFA-438B-A8A9-F573C048CF51}">
      <dgm:prSet/>
      <dgm:spPr/>
      <dgm:t>
        <a:bodyPr/>
        <a:lstStyle/>
        <a:p>
          <a:endParaRPr lang="en-US"/>
        </a:p>
      </dgm:t>
    </dgm:pt>
    <dgm:pt modelId="{9AABD425-BDAF-4E2D-B83A-76635FC5855F}">
      <dgm:prSet/>
      <dgm:spPr/>
      <dgm:t>
        <a:bodyPr/>
        <a:lstStyle/>
        <a:p>
          <a:pPr>
            <a:lnSpc>
              <a:spcPct val="100000"/>
            </a:lnSpc>
          </a:pPr>
          <a:r>
            <a:rPr lang="de-CH" dirty="0"/>
            <a:t>Le code </a:t>
          </a:r>
          <a:r>
            <a:rPr lang="de-CH" dirty="0" err="1"/>
            <a:t>patient</a:t>
          </a:r>
          <a:r>
            <a:rPr lang="de-CH" dirty="0"/>
            <a:t> </a:t>
          </a:r>
          <a:r>
            <a:rPr lang="de-CH" dirty="0" err="1"/>
            <a:t>doit</a:t>
          </a:r>
          <a:r>
            <a:rPr lang="de-CH" dirty="0"/>
            <a:t> </a:t>
          </a:r>
          <a:r>
            <a:rPr lang="de-CH" dirty="0" err="1"/>
            <a:t>être</a:t>
          </a:r>
          <a:r>
            <a:rPr lang="de-CH" dirty="0"/>
            <a:t> </a:t>
          </a:r>
          <a:r>
            <a:rPr lang="de-CH" dirty="0" err="1"/>
            <a:t>composé</a:t>
          </a:r>
          <a:r>
            <a:rPr lang="de-CH" dirty="0"/>
            <a:t> </a:t>
          </a:r>
          <a:r>
            <a:rPr lang="de-CH" dirty="0" err="1"/>
            <a:t>uniquement</a:t>
          </a:r>
          <a:r>
            <a:rPr lang="de-CH" dirty="0"/>
            <a:t> de </a:t>
          </a:r>
          <a:r>
            <a:rPr lang="de-CH" dirty="0" err="1"/>
            <a:t>chiffres</a:t>
          </a:r>
          <a:r>
            <a:rPr lang="de-CH" dirty="0"/>
            <a:t> ET </a:t>
          </a:r>
          <a:r>
            <a:rPr lang="de-CH" b="1" dirty="0" err="1"/>
            <a:t>doit</a:t>
          </a:r>
          <a:r>
            <a:rPr lang="de-CH" b="1" dirty="0"/>
            <a:t> </a:t>
          </a:r>
          <a:r>
            <a:rPr lang="de-CH" b="1" dirty="0" err="1"/>
            <a:t>être</a:t>
          </a:r>
          <a:r>
            <a:rPr lang="de-CH" b="1" dirty="0"/>
            <a:t> </a:t>
          </a:r>
          <a:r>
            <a:rPr lang="de-CH" b="1" dirty="0" err="1"/>
            <a:t>uniques</a:t>
          </a:r>
          <a:r>
            <a:rPr lang="de-CH" b="1" dirty="0"/>
            <a:t> </a:t>
          </a:r>
          <a:r>
            <a:rPr lang="de-CH" b="1" dirty="0" err="1"/>
            <a:t>pour</a:t>
          </a:r>
          <a:r>
            <a:rPr lang="de-CH" b="1" dirty="0"/>
            <a:t> </a:t>
          </a:r>
          <a:r>
            <a:rPr lang="de-CH" b="1" dirty="0" err="1"/>
            <a:t>tout</a:t>
          </a:r>
          <a:r>
            <a:rPr lang="de-CH" b="1" dirty="0"/>
            <a:t> </a:t>
          </a:r>
          <a:r>
            <a:rPr lang="de-CH" b="1" dirty="0" err="1"/>
            <a:t>l’hôpital</a:t>
          </a:r>
          <a:r>
            <a:rPr lang="de-CH" b="1" dirty="0"/>
            <a:t> </a:t>
          </a:r>
          <a:endParaRPr lang="en-US" b="1" dirty="0"/>
        </a:p>
      </dgm:t>
    </dgm:pt>
    <dgm:pt modelId="{F2EF9B4B-D6B4-4B0D-AA23-84274D0FD1B2}" type="parTrans" cxnId="{704E14D9-60CD-4859-B615-339E6896753C}">
      <dgm:prSet/>
      <dgm:spPr/>
      <dgm:t>
        <a:bodyPr/>
        <a:lstStyle/>
        <a:p>
          <a:endParaRPr lang="en-US"/>
        </a:p>
      </dgm:t>
    </dgm:pt>
    <dgm:pt modelId="{49DD04E4-7E73-4864-B3CC-B05A6066A051}" type="sibTrans" cxnId="{704E14D9-60CD-4859-B615-339E6896753C}">
      <dgm:prSet/>
      <dgm:spPr/>
      <dgm:t>
        <a:bodyPr/>
        <a:lstStyle/>
        <a:p>
          <a:endParaRPr lang="en-US"/>
        </a:p>
      </dgm:t>
    </dgm:pt>
    <dgm:pt modelId="{3ED7CD55-1D53-4A65-9E50-BC30D20D17B2}">
      <dgm:prSet/>
      <dgm:spPr/>
      <dgm:t>
        <a:bodyPr/>
        <a:lstStyle/>
        <a:p>
          <a:pPr>
            <a:lnSpc>
              <a:spcPct val="100000"/>
            </a:lnSpc>
          </a:pPr>
          <a:r>
            <a:rPr lang="de-CH" dirty="0"/>
            <a:t>Le code </a:t>
          </a:r>
          <a:r>
            <a:rPr lang="de-CH" dirty="0" err="1"/>
            <a:t>service</a:t>
          </a:r>
          <a:r>
            <a:rPr lang="de-CH" dirty="0"/>
            <a:t> </a:t>
          </a:r>
          <a:r>
            <a:rPr lang="de-CH" dirty="0" err="1"/>
            <a:t>peut</a:t>
          </a:r>
          <a:r>
            <a:rPr lang="de-CH" dirty="0"/>
            <a:t> </a:t>
          </a:r>
          <a:r>
            <a:rPr lang="de-CH" dirty="0" err="1"/>
            <a:t>être</a:t>
          </a:r>
          <a:r>
            <a:rPr lang="de-CH" dirty="0"/>
            <a:t> </a:t>
          </a:r>
          <a:r>
            <a:rPr lang="de-CH" dirty="0" err="1"/>
            <a:t>composé</a:t>
          </a:r>
          <a:r>
            <a:rPr lang="de-CH" dirty="0"/>
            <a:t> de </a:t>
          </a:r>
          <a:r>
            <a:rPr lang="de-CH" dirty="0" err="1"/>
            <a:t>chiffres</a:t>
          </a:r>
          <a:r>
            <a:rPr lang="de-CH" dirty="0"/>
            <a:t> et de lettres</a:t>
          </a:r>
        </a:p>
      </dgm:t>
    </dgm:pt>
    <dgm:pt modelId="{78FCE0F5-0DD5-46ED-B3BD-76E1354EDB0F}" type="parTrans" cxnId="{694317AE-5533-43F1-933A-1E558947D941}">
      <dgm:prSet/>
      <dgm:spPr/>
      <dgm:t>
        <a:bodyPr/>
        <a:lstStyle/>
        <a:p>
          <a:endParaRPr lang="fr-CH"/>
        </a:p>
      </dgm:t>
    </dgm:pt>
    <dgm:pt modelId="{342D3659-7AB4-4BC9-8E18-726796D842D4}" type="sibTrans" cxnId="{694317AE-5533-43F1-933A-1E558947D941}">
      <dgm:prSet/>
      <dgm:spPr/>
      <dgm:t>
        <a:bodyPr/>
        <a:lstStyle/>
        <a:p>
          <a:endParaRPr lang="fr-CH"/>
        </a:p>
      </dgm:t>
    </dgm:pt>
    <dgm:pt modelId="{5BF19818-F626-4D4A-A697-9C384ADF8137}" type="pres">
      <dgm:prSet presAssocID="{F0218613-D800-424A-8452-F7DAFAC5695E}" presName="root" presStyleCnt="0">
        <dgm:presLayoutVars>
          <dgm:dir/>
          <dgm:resizeHandles val="exact"/>
        </dgm:presLayoutVars>
      </dgm:prSet>
      <dgm:spPr/>
    </dgm:pt>
    <dgm:pt modelId="{3BA9577D-82F3-40C0-BBC6-C14997092AB0}" type="pres">
      <dgm:prSet presAssocID="{B0A3E187-D882-4971-A6A3-1B39EFA6E454}" presName="compNode" presStyleCnt="0"/>
      <dgm:spPr/>
    </dgm:pt>
    <dgm:pt modelId="{4C7C6B2B-477D-4BC0-AF84-EEEB0AC9E7ED}" type="pres">
      <dgm:prSet presAssocID="{B0A3E187-D882-4971-A6A3-1B39EFA6E454}" presName="iconRect" presStyleLbl="node1" presStyleIdx="0" presStyleCnt="3" custLinFactNeighborX="-1086" custLinFactNeighborY="-147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édical contour"/>
        </a:ext>
      </dgm:extLst>
    </dgm:pt>
    <dgm:pt modelId="{5F25CB09-529C-47F8-8581-DF8699ECBE79}" type="pres">
      <dgm:prSet presAssocID="{B0A3E187-D882-4971-A6A3-1B39EFA6E454}" presName="iconSpace" presStyleCnt="0"/>
      <dgm:spPr/>
    </dgm:pt>
    <dgm:pt modelId="{85C65178-FBC0-4A34-A01A-BBD3B1D35744}" type="pres">
      <dgm:prSet presAssocID="{B0A3E187-D882-4971-A6A3-1B39EFA6E454}" presName="parTx" presStyleLbl="revTx" presStyleIdx="0" presStyleCnt="6">
        <dgm:presLayoutVars>
          <dgm:chMax val="0"/>
          <dgm:chPref val="0"/>
        </dgm:presLayoutVars>
      </dgm:prSet>
      <dgm:spPr/>
    </dgm:pt>
    <dgm:pt modelId="{4E6F422F-0EBA-438C-A4B8-930416D9D9ED}" type="pres">
      <dgm:prSet presAssocID="{B0A3E187-D882-4971-A6A3-1B39EFA6E454}" presName="txSpace" presStyleCnt="0"/>
      <dgm:spPr/>
    </dgm:pt>
    <dgm:pt modelId="{72C6B1E8-806D-4021-8468-9EEC86C6025D}" type="pres">
      <dgm:prSet presAssocID="{B0A3E187-D882-4971-A6A3-1B39EFA6E454}" presName="desTx" presStyleLbl="revTx" presStyleIdx="1" presStyleCnt="6">
        <dgm:presLayoutVars/>
      </dgm:prSet>
      <dgm:spPr/>
    </dgm:pt>
    <dgm:pt modelId="{20F7567A-1C67-4E09-8315-E544AA9533D8}" type="pres">
      <dgm:prSet presAssocID="{4B381B9E-9324-45FC-A056-E8093BE4FEF9}" presName="sibTrans" presStyleCnt="0"/>
      <dgm:spPr/>
    </dgm:pt>
    <dgm:pt modelId="{F0B23079-414B-4957-B363-5F06A433EF46}" type="pres">
      <dgm:prSet presAssocID="{FB07EFC0-CCAC-4617-9CB1-90B78B37A998}" presName="compNode" presStyleCnt="0"/>
      <dgm:spPr/>
    </dgm:pt>
    <dgm:pt modelId="{05174227-DD69-49C4-AA95-07DFF2390F14}" type="pres">
      <dgm:prSet presAssocID="{FB07EFC0-CCAC-4617-9CB1-90B78B37A99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éthoscope"/>
        </a:ext>
      </dgm:extLst>
    </dgm:pt>
    <dgm:pt modelId="{9D92A5F1-3526-4D4B-AC89-EE38C5B3294D}" type="pres">
      <dgm:prSet presAssocID="{FB07EFC0-CCAC-4617-9CB1-90B78B37A998}" presName="iconSpace" presStyleCnt="0"/>
      <dgm:spPr/>
    </dgm:pt>
    <dgm:pt modelId="{C4CD3106-0AFA-460F-BA13-906B7AB421C5}" type="pres">
      <dgm:prSet presAssocID="{FB07EFC0-CCAC-4617-9CB1-90B78B37A998}" presName="parTx" presStyleLbl="revTx" presStyleIdx="2" presStyleCnt="6">
        <dgm:presLayoutVars>
          <dgm:chMax val="0"/>
          <dgm:chPref val="0"/>
        </dgm:presLayoutVars>
      </dgm:prSet>
      <dgm:spPr/>
    </dgm:pt>
    <dgm:pt modelId="{517B396A-EE35-4C80-8198-0AD95BCB927B}" type="pres">
      <dgm:prSet presAssocID="{FB07EFC0-CCAC-4617-9CB1-90B78B37A998}" presName="txSpace" presStyleCnt="0"/>
      <dgm:spPr/>
    </dgm:pt>
    <dgm:pt modelId="{D41CB0C8-72F3-4A58-B77D-583DD67D700A}" type="pres">
      <dgm:prSet presAssocID="{FB07EFC0-CCAC-4617-9CB1-90B78B37A998}" presName="desTx" presStyleLbl="revTx" presStyleIdx="3" presStyleCnt="6">
        <dgm:presLayoutVars/>
      </dgm:prSet>
      <dgm:spPr/>
    </dgm:pt>
    <dgm:pt modelId="{9C4EB114-BC02-4997-9DEC-98E2AF3AA007}" type="pres">
      <dgm:prSet presAssocID="{396BC4FA-FFC7-42E2-BE4E-E50FFD172861}" presName="sibTrans" presStyleCnt="0"/>
      <dgm:spPr/>
    </dgm:pt>
    <dgm:pt modelId="{55913E05-2084-412B-A1D8-FA3C368D2E62}" type="pres">
      <dgm:prSet presAssocID="{384C62B3-1FF6-4E19-8A7F-D26EBE603EB2}" presName="compNode" presStyleCnt="0"/>
      <dgm:spPr/>
    </dgm:pt>
    <dgm:pt modelId="{446FE705-8B30-4283-ADB0-1828446D1FB6}" type="pres">
      <dgm:prSet presAssocID="{384C62B3-1FF6-4E19-8A7F-D26EBE603EB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8A987E2C-E965-45F3-934C-282B074DB20D}" type="pres">
      <dgm:prSet presAssocID="{384C62B3-1FF6-4E19-8A7F-D26EBE603EB2}" presName="iconSpace" presStyleCnt="0"/>
      <dgm:spPr/>
    </dgm:pt>
    <dgm:pt modelId="{E914F21D-A280-459B-B2D0-2CF171DB4362}" type="pres">
      <dgm:prSet presAssocID="{384C62B3-1FF6-4E19-8A7F-D26EBE603EB2}" presName="parTx" presStyleLbl="revTx" presStyleIdx="4" presStyleCnt="6">
        <dgm:presLayoutVars>
          <dgm:chMax val="0"/>
          <dgm:chPref val="0"/>
        </dgm:presLayoutVars>
      </dgm:prSet>
      <dgm:spPr/>
    </dgm:pt>
    <dgm:pt modelId="{2B85CFE5-88FA-44FF-9CCF-8C72327BEBBF}" type="pres">
      <dgm:prSet presAssocID="{384C62B3-1FF6-4E19-8A7F-D26EBE603EB2}" presName="txSpace" presStyleCnt="0"/>
      <dgm:spPr/>
    </dgm:pt>
    <dgm:pt modelId="{E8BF479D-2755-4A8E-9B08-EF453FFDDBDC}" type="pres">
      <dgm:prSet presAssocID="{384C62B3-1FF6-4E19-8A7F-D26EBE603EB2}" presName="desTx" presStyleLbl="revTx" presStyleIdx="5" presStyleCnt="6">
        <dgm:presLayoutVars/>
      </dgm:prSet>
      <dgm:spPr/>
    </dgm:pt>
  </dgm:ptLst>
  <dgm:cxnLst>
    <dgm:cxn modelId="{632D5D07-1D21-4E1A-86B0-741E3D3EB304}" type="presOf" srcId="{384C62B3-1FF6-4E19-8A7F-D26EBE603EB2}" destId="{E914F21D-A280-459B-B2D0-2CF171DB4362}" srcOrd="0" destOrd="0" presId="urn:microsoft.com/office/officeart/2018/5/layout/CenteredIconLabelDescriptionList"/>
    <dgm:cxn modelId="{EA98C620-D1A9-47B1-9D56-691EE02C503D}" type="presOf" srcId="{B0A3E187-D882-4971-A6A3-1B39EFA6E454}" destId="{85C65178-FBC0-4A34-A01A-BBD3B1D35744}" srcOrd="0" destOrd="0" presId="urn:microsoft.com/office/officeart/2018/5/layout/CenteredIconLabelDescriptionList"/>
    <dgm:cxn modelId="{42F97E47-E301-4184-92B5-281F792E4A74}" type="presOf" srcId="{3ED7CD55-1D53-4A65-9E50-BC30D20D17B2}" destId="{E8BF479D-2755-4A8E-9B08-EF453FFDDBDC}" srcOrd="0" destOrd="1" presId="urn:microsoft.com/office/officeart/2018/5/layout/CenteredIconLabelDescriptionList"/>
    <dgm:cxn modelId="{6E229451-A570-40B9-A5C8-4869703AD307}" srcId="{F0218613-D800-424A-8452-F7DAFAC5695E}" destId="{B0A3E187-D882-4971-A6A3-1B39EFA6E454}" srcOrd="0" destOrd="0" parTransId="{33637AFD-5D3C-4E6A-97B0-B126E36F0817}" sibTransId="{4B381B9E-9324-45FC-A056-E8093BE4FEF9}"/>
    <dgm:cxn modelId="{1A39F18F-04E1-4EF9-BE38-658BFD585209}" type="presOf" srcId="{9AABD425-BDAF-4E2D-B83A-76635FC5855F}" destId="{E8BF479D-2755-4A8E-9B08-EF453FFDDBDC}" srcOrd="0" destOrd="0" presId="urn:microsoft.com/office/officeart/2018/5/layout/CenteredIconLabelDescriptionList"/>
    <dgm:cxn modelId="{053CE9A5-A3FB-4CDB-9387-43DDE02F42D4}" type="presOf" srcId="{FB07EFC0-CCAC-4617-9CB1-90B78B37A998}" destId="{C4CD3106-0AFA-460F-BA13-906B7AB421C5}" srcOrd="0" destOrd="0" presId="urn:microsoft.com/office/officeart/2018/5/layout/CenteredIconLabelDescriptionList"/>
    <dgm:cxn modelId="{694317AE-5533-43F1-933A-1E558947D941}" srcId="{384C62B3-1FF6-4E19-8A7F-D26EBE603EB2}" destId="{3ED7CD55-1D53-4A65-9E50-BC30D20D17B2}" srcOrd="1" destOrd="0" parTransId="{78FCE0F5-0DD5-46ED-B3BD-76E1354EDB0F}" sibTransId="{342D3659-7AB4-4BC9-8E18-726796D842D4}"/>
    <dgm:cxn modelId="{704E14D9-60CD-4859-B615-339E6896753C}" srcId="{384C62B3-1FF6-4E19-8A7F-D26EBE603EB2}" destId="{9AABD425-BDAF-4E2D-B83A-76635FC5855F}" srcOrd="0" destOrd="0" parTransId="{F2EF9B4B-D6B4-4B0D-AA23-84274D0FD1B2}" sibTransId="{49DD04E4-7E73-4864-B3CC-B05A6066A051}"/>
    <dgm:cxn modelId="{740744E7-65BD-45BA-B8C2-F807C65288A2}" srcId="{F0218613-D800-424A-8452-F7DAFAC5695E}" destId="{FB07EFC0-CCAC-4617-9CB1-90B78B37A998}" srcOrd="1" destOrd="0" parTransId="{7687F09F-6E81-4165-B1A4-ECC5458E4F84}" sibTransId="{396BC4FA-FFC7-42E2-BE4E-E50FFD172861}"/>
    <dgm:cxn modelId="{C6EF28E8-BBFA-438B-A8A9-F573C048CF51}" srcId="{F0218613-D800-424A-8452-F7DAFAC5695E}" destId="{384C62B3-1FF6-4E19-8A7F-D26EBE603EB2}" srcOrd="2" destOrd="0" parTransId="{3AA6317A-740D-4267-B18D-DBAEFA9EAADE}" sibTransId="{BE8D45F4-3141-403E-B896-BF09D318B754}"/>
    <dgm:cxn modelId="{977D1DF9-9A1A-4357-9C09-D002620FB7B9}" type="presOf" srcId="{F0218613-D800-424A-8452-F7DAFAC5695E}" destId="{5BF19818-F626-4D4A-A697-9C384ADF8137}" srcOrd="0" destOrd="0" presId="urn:microsoft.com/office/officeart/2018/5/layout/CenteredIconLabelDescriptionList"/>
    <dgm:cxn modelId="{FBB24C05-4938-4A9C-A59D-F6DA3FB72C01}" type="presParOf" srcId="{5BF19818-F626-4D4A-A697-9C384ADF8137}" destId="{3BA9577D-82F3-40C0-BBC6-C14997092AB0}" srcOrd="0" destOrd="0" presId="urn:microsoft.com/office/officeart/2018/5/layout/CenteredIconLabelDescriptionList"/>
    <dgm:cxn modelId="{0FDA90BE-7467-45AE-B329-67153D24DF10}" type="presParOf" srcId="{3BA9577D-82F3-40C0-BBC6-C14997092AB0}" destId="{4C7C6B2B-477D-4BC0-AF84-EEEB0AC9E7ED}" srcOrd="0" destOrd="0" presId="urn:microsoft.com/office/officeart/2018/5/layout/CenteredIconLabelDescriptionList"/>
    <dgm:cxn modelId="{0172DF26-7CBA-4849-ABA3-0CF99D2B85B5}" type="presParOf" srcId="{3BA9577D-82F3-40C0-BBC6-C14997092AB0}" destId="{5F25CB09-529C-47F8-8581-DF8699ECBE79}" srcOrd="1" destOrd="0" presId="urn:microsoft.com/office/officeart/2018/5/layout/CenteredIconLabelDescriptionList"/>
    <dgm:cxn modelId="{82C777C7-756F-414D-B162-E8C767E47156}" type="presParOf" srcId="{3BA9577D-82F3-40C0-BBC6-C14997092AB0}" destId="{85C65178-FBC0-4A34-A01A-BBD3B1D35744}" srcOrd="2" destOrd="0" presId="urn:microsoft.com/office/officeart/2018/5/layout/CenteredIconLabelDescriptionList"/>
    <dgm:cxn modelId="{FF57BD0A-9C23-401B-8BFC-E9D0EF4CDC0F}" type="presParOf" srcId="{3BA9577D-82F3-40C0-BBC6-C14997092AB0}" destId="{4E6F422F-0EBA-438C-A4B8-930416D9D9ED}" srcOrd="3" destOrd="0" presId="urn:microsoft.com/office/officeart/2018/5/layout/CenteredIconLabelDescriptionList"/>
    <dgm:cxn modelId="{8606BF07-9CAD-4D5F-A20F-318EEAD82AC3}" type="presParOf" srcId="{3BA9577D-82F3-40C0-BBC6-C14997092AB0}" destId="{72C6B1E8-806D-4021-8468-9EEC86C6025D}" srcOrd="4" destOrd="0" presId="urn:microsoft.com/office/officeart/2018/5/layout/CenteredIconLabelDescriptionList"/>
    <dgm:cxn modelId="{0A6B61A1-C5C7-41F6-98B4-87078B520811}" type="presParOf" srcId="{5BF19818-F626-4D4A-A697-9C384ADF8137}" destId="{20F7567A-1C67-4E09-8315-E544AA9533D8}" srcOrd="1" destOrd="0" presId="urn:microsoft.com/office/officeart/2018/5/layout/CenteredIconLabelDescriptionList"/>
    <dgm:cxn modelId="{71265317-ACFB-4A64-AB80-CEABE1FEC2E9}" type="presParOf" srcId="{5BF19818-F626-4D4A-A697-9C384ADF8137}" destId="{F0B23079-414B-4957-B363-5F06A433EF46}" srcOrd="2" destOrd="0" presId="urn:microsoft.com/office/officeart/2018/5/layout/CenteredIconLabelDescriptionList"/>
    <dgm:cxn modelId="{4077A78C-B2D5-4E07-B6FB-B486FDE30A13}" type="presParOf" srcId="{F0B23079-414B-4957-B363-5F06A433EF46}" destId="{05174227-DD69-49C4-AA95-07DFF2390F14}" srcOrd="0" destOrd="0" presId="urn:microsoft.com/office/officeart/2018/5/layout/CenteredIconLabelDescriptionList"/>
    <dgm:cxn modelId="{8E882973-3C19-47B9-8C37-C3E0F30B8330}" type="presParOf" srcId="{F0B23079-414B-4957-B363-5F06A433EF46}" destId="{9D92A5F1-3526-4D4B-AC89-EE38C5B3294D}" srcOrd="1" destOrd="0" presId="urn:microsoft.com/office/officeart/2018/5/layout/CenteredIconLabelDescriptionList"/>
    <dgm:cxn modelId="{B63FA2E9-4C2A-41A8-9097-E2B5BFB2A249}" type="presParOf" srcId="{F0B23079-414B-4957-B363-5F06A433EF46}" destId="{C4CD3106-0AFA-460F-BA13-906B7AB421C5}" srcOrd="2" destOrd="0" presId="urn:microsoft.com/office/officeart/2018/5/layout/CenteredIconLabelDescriptionList"/>
    <dgm:cxn modelId="{B4A174B1-CA77-457F-8863-3FECFE8692CA}" type="presParOf" srcId="{F0B23079-414B-4957-B363-5F06A433EF46}" destId="{517B396A-EE35-4C80-8198-0AD95BCB927B}" srcOrd="3" destOrd="0" presId="urn:microsoft.com/office/officeart/2018/5/layout/CenteredIconLabelDescriptionList"/>
    <dgm:cxn modelId="{23A7FCCD-8D39-481F-AE4F-58C3AAE9F82E}" type="presParOf" srcId="{F0B23079-414B-4957-B363-5F06A433EF46}" destId="{D41CB0C8-72F3-4A58-B77D-583DD67D700A}" srcOrd="4" destOrd="0" presId="urn:microsoft.com/office/officeart/2018/5/layout/CenteredIconLabelDescriptionList"/>
    <dgm:cxn modelId="{B416C261-A3B9-4D86-8137-245B71B6EF86}" type="presParOf" srcId="{5BF19818-F626-4D4A-A697-9C384ADF8137}" destId="{9C4EB114-BC02-4997-9DEC-98E2AF3AA007}" srcOrd="3" destOrd="0" presId="urn:microsoft.com/office/officeart/2018/5/layout/CenteredIconLabelDescriptionList"/>
    <dgm:cxn modelId="{0F97679F-FAAB-41C2-9E81-91F18BA5D1EE}" type="presParOf" srcId="{5BF19818-F626-4D4A-A697-9C384ADF8137}" destId="{55913E05-2084-412B-A1D8-FA3C368D2E62}" srcOrd="4" destOrd="0" presId="urn:microsoft.com/office/officeart/2018/5/layout/CenteredIconLabelDescriptionList"/>
    <dgm:cxn modelId="{4D0A940B-87B9-4C95-8F67-D2E7AEB4A061}" type="presParOf" srcId="{55913E05-2084-412B-A1D8-FA3C368D2E62}" destId="{446FE705-8B30-4283-ADB0-1828446D1FB6}" srcOrd="0" destOrd="0" presId="urn:microsoft.com/office/officeart/2018/5/layout/CenteredIconLabelDescriptionList"/>
    <dgm:cxn modelId="{798BC104-53AC-49C6-B925-9F4DF984351D}" type="presParOf" srcId="{55913E05-2084-412B-A1D8-FA3C368D2E62}" destId="{8A987E2C-E965-45F3-934C-282B074DB20D}" srcOrd="1" destOrd="0" presId="urn:microsoft.com/office/officeart/2018/5/layout/CenteredIconLabelDescriptionList"/>
    <dgm:cxn modelId="{918EA483-E80A-4E77-A102-B77429024572}" type="presParOf" srcId="{55913E05-2084-412B-A1D8-FA3C368D2E62}" destId="{E914F21D-A280-459B-B2D0-2CF171DB4362}" srcOrd="2" destOrd="0" presId="urn:microsoft.com/office/officeart/2018/5/layout/CenteredIconLabelDescriptionList"/>
    <dgm:cxn modelId="{04718989-3428-4A70-B52C-C13AADC5234C}" type="presParOf" srcId="{55913E05-2084-412B-A1D8-FA3C368D2E62}" destId="{2B85CFE5-88FA-44FF-9CCF-8C72327BEBBF}" srcOrd="3" destOrd="0" presId="urn:microsoft.com/office/officeart/2018/5/layout/CenteredIconLabelDescriptionList"/>
    <dgm:cxn modelId="{A14A9472-D96C-45A7-A47D-0235BF5EBFD5}" type="presParOf" srcId="{55913E05-2084-412B-A1D8-FA3C368D2E62}" destId="{E8BF479D-2755-4A8E-9B08-EF453FFDDBD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38D3BE-6A24-4596-9069-9FF0ABB87BB7}" type="doc">
      <dgm:prSet loTypeId="urn:microsoft.com/office/officeart/2005/8/layout/radial2" loCatId="relationship" qsTypeId="urn:microsoft.com/office/officeart/2005/8/quickstyle/simple2" qsCatId="simple" csTypeId="urn:microsoft.com/office/officeart/2005/8/colors/colorful2" csCatId="colorful" phldr="1"/>
      <dgm:spPr/>
      <dgm:t>
        <a:bodyPr/>
        <a:lstStyle/>
        <a:p>
          <a:endParaRPr lang="fr-CH"/>
        </a:p>
      </dgm:t>
    </dgm:pt>
    <dgm:pt modelId="{0DFAB97F-AC08-4DFA-A877-64AF8DF36FD6}">
      <dgm:prSet phldrT="[Texte]" custT="1"/>
      <dgm:spPr>
        <a:solidFill>
          <a:schemeClr val="accent6">
            <a:lumMod val="40000"/>
            <a:lumOff val="60000"/>
          </a:schemeClr>
        </a:solidFill>
        <a:ln>
          <a:noFill/>
        </a:ln>
      </dgm:spPr>
      <dgm:t>
        <a:bodyPr/>
        <a:lstStyle/>
        <a:p>
          <a:r>
            <a:rPr lang="fr-FR" sz="900" b="1" dirty="0">
              <a:solidFill>
                <a:schemeClr val="tx1"/>
              </a:solidFill>
              <a:latin typeface="+mn-lt"/>
              <a:cs typeface="Arial" panose="020B0604020202020204" pitchFamily="34" charset="0"/>
            </a:rPr>
            <a:t>UTI-A </a:t>
          </a:r>
        </a:p>
        <a:p>
          <a:r>
            <a:rPr lang="fr-FR" sz="900" b="0" dirty="0">
              <a:solidFill>
                <a:schemeClr val="tx1"/>
              </a:solidFill>
              <a:latin typeface="+mn-lt"/>
              <a:cs typeface="Arial" panose="020B0604020202020204" pitchFamily="34" charset="0"/>
            </a:rPr>
            <a:t>Infection urinaire symptomatique, </a:t>
          </a:r>
          <a:r>
            <a:rPr lang="fr-FR" sz="900" b="0" dirty="0" err="1">
              <a:solidFill>
                <a:schemeClr val="tx1"/>
              </a:solidFill>
              <a:latin typeface="+mn-lt"/>
              <a:cs typeface="Arial" panose="020B0604020202020204" pitchFamily="34" charset="0"/>
            </a:rPr>
            <a:t>microbiologique-ment</a:t>
          </a:r>
          <a:r>
            <a:rPr lang="fr-FR" sz="900" b="0" dirty="0">
              <a:solidFill>
                <a:schemeClr val="tx1"/>
              </a:solidFill>
              <a:latin typeface="+mn-lt"/>
              <a:cs typeface="Arial" panose="020B0604020202020204" pitchFamily="34" charset="0"/>
            </a:rPr>
            <a:t> confirmée</a:t>
          </a:r>
          <a:endParaRPr lang="fr-CH" sz="900" b="0" dirty="0">
            <a:solidFill>
              <a:schemeClr val="tx1"/>
            </a:solidFill>
            <a:latin typeface="+mn-lt"/>
            <a:cs typeface="Arial" panose="020B0604020202020204" pitchFamily="34" charset="0"/>
          </a:endParaRPr>
        </a:p>
      </dgm:t>
    </dgm:pt>
    <dgm:pt modelId="{56F421E6-4F2B-40D9-9EB2-14F4588EDD6A}" type="parTrans" cxnId="{5D6AD176-F836-46FA-B1B3-CDF416EA98A1}">
      <dgm:prSet/>
      <dgm:spPr/>
      <dgm:t>
        <a:bodyPr/>
        <a:lstStyle/>
        <a:p>
          <a:endParaRPr lang="fr-CH">
            <a:latin typeface="Calibri Light" pitchFamily="34" charset="0"/>
          </a:endParaRPr>
        </a:p>
      </dgm:t>
    </dgm:pt>
    <dgm:pt modelId="{2DE1E26F-31B4-413B-BD1A-2DBB1C68F63F}" type="sibTrans" cxnId="{5D6AD176-F836-46FA-B1B3-CDF416EA98A1}">
      <dgm:prSet/>
      <dgm:spPr/>
      <dgm:t>
        <a:bodyPr/>
        <a:lstStyle/>
        <a:p>
          <a:endParaRPr lang="fr-CH"/>
        </a:p>
      </dgm:t>
    </dgm:pt>
    <dgm:pt modelId="{FD7D2C2A-12CA-4AC1-8538-CD84C23FC604}">
      <dgm:prSet phldrT="[Texte]" custT="1"/>
      <dgm:spPr/>
      <dgm:t>
        <a:bodyPr/>
        <a:lstStyle/>
        <a:p>
          <a:r>
            <a:rPr lang="fr-CH" sz="800" dirty="0">
              <a:latin typeface="+mn-lt"/>
              <a:cs typeface="Arial" panose="020B0604020202020204" pitchFamily="34" charset="0"/>
            </a:rPr>
            <a:t>1 critère clinique ET</a:t>
          </a:r>
        </a:p>
      </dgm:t>
    </dgm:pt>
    <dgm:pt modelId="{E1DC5EE7-D26A-450D-93DA-C39FA80143E1}" type="parTrans" cxnId="{FD65F2FE-E7DE-4586-8FB7-BA7AE146F506}">
      <dgm:prSet/>
      <dgm:spPr/>
      <dgm:t>
        <a:bodyPr/>
        <a:lstStyle/>
        <a:p>
          <a:endParaRPr lang="fr-CH"/>
        </a:p>
      </dgm:t>
    </dgm:pt>
    <dgm:pt modelId="{F6F416AC-7C57-4C3E-A75E-92F3DC1A26D2}" type="sibTrans" cxnId="{FD65F2FE-E7DE-4586-8FB7-BA7AE146F506}">
      <dgm:prSet/>
      <dgm:spPr/>
      <dgm:t>
        <a:bodyPr/>
        <a:lstStyle/>
        <a:p>
          <a:endParaRPr lang="fr-CH"/>
        </a:p>
      </dgm:t>
    </dgm:pt>
    <dgm:pt modelId="{67781799-A4E5-486F-8D4F-0E8D41CCB069}">
      <dgm:prSet phldrT="[Texte]" custT="1"/>
      <dgm:spPr/>
      <dgm:t>
        <a:bodyPr/>
        <a:lstStyle/>
        <a:p>
          <a:r>
            <a:rPr lang="fr-FR" sz="800" dirty="0">
              <a:latin typeface="+mn-lt"/>
              <a:cs typeface="Arial" panose="020B0604020202020204" pitchFamily="34" charset="0"/>
            </a:rPr>
            <a:t>culture ≥ 10</a:t>
          </a:r>
          <a:r>
            <a:rPr lang="fr-FR" sz="800" baseline="30000" dirty="0">
              <a:latin typeface="+mn-lt"/>
              <a:cs typeface="Arial" panose="020B0604020202020204" pitchFamily="34" charset="0"/>
            </a:rPr>
            <a:t>5</a:t>
          </a:r>
          <a:r>
            <a:rPr lang="fr-FR" sz="800" dirty="0">
              <a:latin typeface="+mn-lt"/>
              <a:cs typeface="Arial" panose="020B0604020202020204" pitchFamily="34" charset="0"/>
            </a:rPr>
            <a:t> colonies/ml (par germes identifiés) et pas plus de 2 types d’organismes</a:t>
          </a:r>
          <a:endParaRPr lang="fr-CH" sz="800" dirty="0">
            <a:latin typeface="+mn-lt"/>
            <a:cs typeface="Arial" panose="020B0604020202020204" pitchFamily="34" charset="0"/>
          </a:endParaRPr>
        </a:p>
      </dgm:t>
    </dgm:pt>
    <dgm:pt modelId="{674D4247-EF2A-47F6-A0DC-E527E0E8B3AC}" type="parTrans" cxnId="{B6E7153E-EAFF-4F92-9764-8A0D4672D3C6}">
      <dgm:prSet/>
      <dgm:spPr/>
      <dgm:t>
        <a:bodyPr/>
        <a:lstStyle/>
        <a:p>
          <a:endParaRPr lang="fr-CH"/>
        </a:p>
      </dgm:t>
    </dgm:pt>
    <dgm:pt modelId="{F10F8FAD-2260-4319-9432-C824B5AE7021}" type="sibTrans" cxnId="{B6E7153E-EAFF-4F92-9764-8A0D4672D3C6}">
      <dgm:prSet/>
      <dgm:spPr/>
      <dgm:t>
        <a:bodyPr/>
        <a:lstStyle/>
        <a:p>
          <a:endParaRPr lang="fr-CH"/>
        </a:p>
      </dgm:t>
    </dgm:pt>
    <dgm:pt modelId="{C14F5D8B-E5AA-43C7-BB2B-443CC59160F9}">
      <dgm:prSet phldrT="[Texte]" custT="1"/>
      <dgm:spPr>
        <a:solidFill>
          <a:schemeClr val="accent3">
            <a:lumMod val="40000"/>
            <a:lumOff val="60000"/>
          </a:schemeClr>
        </a:solidFill>
        <a:ln>
          <a:noFill/>
        </a:ln>
      </dgm:spPr>
      <dgm:t>
        <a:bodyPr/>
        <a:lstStyle/>
        <a:p>
          <a:r>
            <a:rPr lang="fr-FR" sz="900" b="1" i="0" dirty="0">
              <a:solidFill>
                <a:schemeClr val="tx1"/>
              </a:solidFill>
              <a:latin typeface="+mn-lt"/>
              <a:cs typeface="Arial" panose="020B0604020202020204" pitchFamily="34" charset="0"/>
            </a:rPr>
            <a:t>UTI-B</a:t>
          </a:r>
        </a:p>
        <a:p>
          <a:r>
            <a:rPr lang="fr-FR" sz="900" b="0" i="0" dirty="0">
              <a:solidFill>
                <a:schemeClr val="tx1"/>
              </a:solidFill>
              <a:latin typeface="+mn-lt"/>
              <a:cs typeface="Arial" panose="020B0604020202020204" pitchFamily="34" charset="0"/>
            </a:rPr>
            <a:t>Infection urinaire symptomatique, sans confirmation microbiologique</a:t>
          </a:r>
          <a:endParaRPr lang="fr-CH" sz="900" b="0" i="0" dirty="0">
            <a:solidFill>
              <a:schemeClr val="tx1"/>
            </a:solidFill>
            <a:latin typeface="+mn-lt"/>
            <a:cs typeface="Arial" panose="020B0604020202020204" pitchFamily="34" charset="0"/>
          </a:endParaRPr>
        </a:p>
      </dgm:t>
    </dgm:pt>
    <dgm:pt modelId="{74F74C79-87DC-4179-80A1-53AA5AAF7CAC}" type="parTrans" cxnId="{3EDF535F-427C-4396-AB43-F42D11D715E0}">
      <dgm:prSet/>
      <dgm:spPr/>
      <dgm:t>
        <a:bodyPr/>
        <a:lstStyle/>
        <a:p>
          <a:endParaRPr lang="fr-CH">
            <a:latin typeface="Calibri Light" pitchFamily="34" charset="0"/>
          </a:endParaRPr>
        </a:p>
      </dgm:t>
    </dgm:pt>
    <dgm:pt modelId="{ECEA3F72-918C-4C64-8B73-DC131338AB6E}" type="sibTrans" cxnId="{3EDF535F-427C-4396-AB43-F42D11D715E0}">
      <dgm:prSet/>
      <dgm:spPr/>
      <dgm:t>
        <a:bodyPr/>
        <a:lstStyle/>
        <a:p>
          <a:endParaRPr lang="fr-CH"/>
        </a:p>
      </dgm:t>
    </dgm:pt>
    <dgm:pt modelId="{9DD907D7-F88B-4A6F-BFBB-F4CE92026E9C}">
      <dgm:prSet phldrT="[Texte]" custT="1"/>
      <dgm:spPr/>
      <dgm:t>
        <a:bodyPr/>
        <a:lstStyle/>
        <a:p>
          <a:r>
            <a:rPr lang="fr-CH" sz="800" dirty="0">
              <a:latin typeface="+mn-lt"/>
              <a:cs typeface="Arial" panose="020B0604020202020204" pitchFamily="34" charset="0"/>
            </a:rPr>
            <a:t>2 critères cliniques ET </a:t>
          </a:r>
        </a:p>
      </dgm:t>
    </dgm:pt>
    <dgm:pt modelId="{67F9E971-81A2-4343-A41F-F75E8E3A7351}" type="parTrans" cxnId="{48770566-BE59-4411-A9C9-54DB6148094B}">
      <dgm:prSet/>
      <dgm:spPr/>
      <dgm:t>
        <a:bodyPr/>
        <a:lstStyle/>
        <a:p>
          <a:endParaRPr lang="fr-CH"/>
        </a:p>
      </dgm:t>
    </dgm:pt>
    <dgm:pt modelId="{CB889636-73C2-4086-B9AB-F1175B27B9E9}" type="sibTrans" cxnId="{48770566-BE59-4411-A9C9-54DB6148094B}">
      <dgm:prSet/>
      <dgm:spPr/>
      <dgm:t>
        <a:bodyPr/>
        <a:lstStyle/>
        <a:p>
          <a:endParaRPr lang="fr-CH"/>
        </a:p>
      </dgm:t>
    </dgm:pt>
    <dgm:pt modelId="{668A1B37-8E1A-45E0-85B3-2A406B26EDDD}">
      <dgm:prSet phldrT="[Texte]" custT="1"/>
      <dgm:spPr/>
      <dgm:t>
        <a:bodyPr/>
        <a:lstStyle/>
        <a:p>
          <a:r>
            <a:rPr lang="fr-FR" sz="800" dirty="0" err="1">
              <a:latin typeface="+mn-lt"/>
              <a:cs typeface="Arial" panose="020B0604020202020204" pitchFamily="34" charset="0"/>
            </a:rPr>
            <a:t>Stix</a:t>
          </a:r>
          <a:r>
            <a:rPr lang="fr-FR" sz="800" dirty="0">
              <a:latin typeface="+mn-lt"/>
              <a:cs typeface="Arial" panose="020B0604020202020204" pitchFamily="34" charset="0"/>
            </a:rPr>
            <a:t> U + pour estérase leucocytaire et/ou nitrites OU</a:t>
          </a:r>
          <a:endParaRPr lang="fr-CH" sz="800" dirty="0">
            <a:latin typeface="+mn-lt"/>
            <a:cs typeface="Arial" panose="020B0604020202020204" pitchFamily="34" charset="0"/>
          </a:endParaRPr>
        </a:p>
      </dgm:t>
    </dgm:pt>
    <dgm:pt modelId="{7C26499C-6BE6-4141-97F9-06D5139F2273}" type="parTrans" cxnId="{B1767D0D-FE8E-4E10-B1A7-B6441DA9E387}">
      <dgm:prSet/>
      <dgm:spPr/>
      <dgm:t>
        <a:bodyPr/>
        <a:lstStyle/>
        <a:p>
          <a:endParaRPr lang="fr-CH"/>
        </a:p>
      </dgm:t>
    </dgm:pt>
    <dgm:pt modelId="{7B6C7419-1A1D-47CB-97F9-B7B2069FF55F}" type="sibTrans" cxnId="{B1767D0D-FE8E-4E10-B1A7-B6441DA9E387}">
      <dgm:prSet/>
      <dgm:spPr/>
      <dgm:t>
        <a:bodyPr/>
        <a:lstStyle/>
        <a:p>
          <a:endParaRPr lang="fr-CH"/>
        </a:p>
      </dgm:t>
    </dgm:pt>
    <dgm:pt modelId="{A7EAF248-114C-4314-AE01-E7C89BA69D16}">
      <dgm:prSet custT="1"/>
      <dgm:spPr/>
      <dgm:t>
        <a:bodyPr/>
        <a:lstStyle/>
        <a:p>
          <a:r>
            <a:rPr lang="fr-FR" sz="800" dirty="0">
              <a:latin typeface="+mn-lt"/>
              <a:cs typeface="Arial" panose="020B0604020202020204" pitchFamily="34" charset="0"/>
            </a:rPr>
            <a:t>Pyurie : urine avec &gt; 10 </a:t>
          </a:r>
          <a:r>
            <a:rPr lang="fr-FR" sz="800" dirty="0" err="1">
              <a:latin typeface="+mn-lt"/>
              <a:cs typeface="Arial" panose="020B0604020202020204" pitchFamily="34" charset="0"/>
            </a:rPr>
            <a:t>leucos</a:t>
          </a:r>
          <a:r>
            <a:rPr lang="fr-FR" sz="800" dirty="0">
              <a:latin typeface="+mn-lt"/>
              <a:cs typeface="Arial" panose="020B0604020202020204" pitchFamily="34" charset="0"/>
            </a:rPr>
            <a:t>/ml ou ≥ 3 </a:t>
          </a:r>
          <a:r>
            <a:rPr lang="fr-FR" sz="800" dirty="0" err="1">
              <a:latin typeface="+mn-lt"/>
              <a:cs typeface="Arial" panose="020B0604020202020204" pitchFamily="34" charset="0"/>
            </a:rPr>
            <a:t>leucos</a:t>
          </a:r>
          <a:r>
            <a:rPr lang="fr-FR" sz="800" dirty="0">
              <a:latin typeface="+mn-lt"/>
              <a:cs typeface="Arial" panose="020B0604020202020204" pitchFamily="34" charset="0"/>
            </a:rPr>
            <a:t>/champ microscopique OU</a:t>
          </a:r>
          <a:endParaRPr lang="fr-CH" sz="800" dirty="0">
            <a:latin typeface="+mn-lt"/>
            <a:cs typeface="Arial" panose="020B0604020202020204" pitchFamily="34" charset="0"/>
          </a:endParaRPr>
        </a:p>
      </dgm:t>
    </dgm:pt>
    <dgm:pt modelId="{348361D9-F2A3-4793-9E49-A029A488EE7F}" type="parTrans" cxnId="{34CEDBF5-395B-4CF2-B2A6-31AE94E5ADDD}">
      <dgm:prSet/>
      <dgm:spPr/>
      <dgm:t>
        <a:bodyPr/>
        <a:lstStyle/>
        <a:p>
          <a:endParaRPr lang="fr-CH"/>
        </a:p>
      </dgm:t>
    </dgm:pt>
    <dgm:pt modelId="{C6CE7AB7-E0FB-45B0-AB1D-6D7F0ABDD814}" type="sibTrans" cxnId="{34CEDBF5-395B-4CF2-B2A6-31AE94E5ADDD}">
      <dgm:prSet/>
      <dgm:spPr/>
      <dgm:t>
        <a:bodyPr/>
        <a:lstStyle/>
        <a:p>
          <a:endParaRPr lang="fr-CH"/>
        </a:p>
      </dgm:t>
    </dgm:pt>
    <dgm:pt modelId="{AD29A9A7-E36E-4DF4-B643-390779970C74}">
      <dgm:prSet custT="1"/>
      <dgm:spPr/>
      <dgm:t>
        <a:bodyPr/>
        <a:lstStyle/>
        <a:p>
          <a:r>
            <a:rPr lang="fr-FR" sz="800" dirty="0">
              <a:latin typeface="+mn-lt"/>
              <a:cs typeface="Arial" panose="020B0604020202020204" pitchFamily="34" charset="0"/>
            </a:rPr>
            <a:t>Microorganismes sur coloration Gram OU</a:t>
          </a:r>
          <a:endParaRPr lang="fr-CH" sz="800" dirty="0">
            <a:latin typeface="+mn-lt"/>
            <a:cs typeface="Arial" panose="020B0604020202020204" pitchFamily="34" charset="0"/>
          </a:endParaRPr>
        </a:p>
      </dgm:t>
    </dgm:pt>
    <dgm:pt modelId="{246D6B11-8E50-41B5-B223-8A55E83734AF}" type="parTrans" cxnId="{281B098D-C730-47F7-9805-07D0B70D8F9B}">
      <dgm:prSet/>
      <dgm:spPr/>
      <dgm:t>
        <a:bodyPr/>
        <a:lstStyle/>
        <a:p>
          <a:endParaRPr lang="fr-CH"/>
        </a:p>
      </dgm:t>
    </dgm:pt>
    <dgm:pt modelId="{103E7482-6718-4061-9706-1AFB818629B2}" type="sibTrans" cxnId="{281B098D-C730-47F7-9805-07D0B70D8F9B}">
      <dgm:prSet/>
      <dgm:spPr/>
      <dgm:t>
        <a:bodyPr/>
        <a:lstStyle/>
        <a:p>
          <a:endParaRPr lang="fr-CH"/>
        </a:p>
      </dgm:t>
    </dgm:pt>
    <dgm:pt modelId="{C987A08F-E21B-4271-BA03-75235B338792}">
      <dgm:prSet custT="1"/>
      <dgm:spPr/>
      <dgm:t>
        <a:bodyPr/>
        <a:lstStyle/>
        <a:p>
          <a:r>
            <a:rPr lang="fr-FR" sz="800" dirty="0">
              <a:latin typeface="+mn-lt"/>
              <a:cs typeface="Arial" panose="020B0604020202020204" pitchFamily="34" charset="0"/>
            </a:rPr>
            <a:t>≥ 2 cultures + pour bactéries Gram négatif ou </a:t>
          </a:r>
          <a:r>
            <a:rPr lang="fr-FR" sz="800" i="1" dirty="0">
              <a:latin typeface="+mn-lt"/>
              <a:cs typeface="Arial" panose="020B0604020202020204" pitchFamily="34" charset="0"/>
            </a:rPr>
            <a:t>Staphylocoques </a:t>
          </a:r>
          <a:r>
            <a:rPr lang="fr-FR" sz="800" i="1" dirty="0" err="1">
              <a:latin typeface="+mn-lt"/>
              <a:cs typeface="Arial" panose="020B0604020202020204" pitchFamily="34" charset="0"/>
            </a:rPr>
            <a:t>saprophyticus</a:t>
          </a:r>
          <a:r>
            <a:rPr lang="fr-FR" sz="800" i="1" dirty="0">
              <a:latin typeface="+mn-lt"/>
              <a:cs typeface="Arial" panose="020B0604020202020204" pitchFamily="34" charset="0"/>
            </a:rPr>
            <a:t> avec </a:t>
          </a:r>
          <a:r>
            <a:rPr lang="fr-FR" sz="800" dirty="0">
              <a:latin typeface="+mn-lt"/>
              <a:cs typeface="Arial" panose="020B0604020202020204" pitchFamily="34" charset="0"/>
            </a:rPr>
            <a:t>≥ 10</a:t>
          </a:r>
          <a:r>
            <a:rPr lang="fr-FR" sz="800" baseline="30000" dirty="0">
              <a:latin typeface="+mn-lt"/>
              <a:cs typeface="Arial" panose="020B0604020202020204" pitchFamily="34" charset="0"/>
            </a:rPr>
            <a:t>2</a:t>
          </a:r>
          <a:r>
            <a:rPr lang="fr-FR" sz="800" dirty="0">
              <a:latin typeface="+mn-lt"/>
              <a:cs typeface="Arial" panose="020B0604020202020204" pitchFamily="34" charset="0"/>
            </a:rPr>
            <a:t> colonies/ml prélevées aseptiquement OU</a:t>
          </a:r>
          <a:endParaRPr lang="fr-CH" sz="800" dirty="0">
            <a:latin typeface="+mn-lt"/>
            <a:cs typeface="Arial" panose="020B0604020202020204" pitchFamily="34" charset="0"/>
          </a:endParaRPr>
        </a:p>
      </dgm:t>
    </dgm:pt>
    <dgm:pt modelId="{F2CC5A5E-BF46-4DFC-A856-6E6309534F40}" type="parTrans" cxnId="{9C71888E-90D5-46D2-B4D2-2F688AAB90D4}">
      <dgm:prSet/>
      <dgm:spPr/>
      <dgm:t>
        <a:bodyPr/>
        <a:lstStyle/>
        <a:p>
          <a:endParaRPr lang="fr-CH"/>
        </a:p>
      </dgm:t>
    </dgm:pt>
    <dgm:pt modelId="{DEAE3655-8990-4196-B1D8-4F9A0DFF97B6}" type="sibTrans" cxnId="{9C71888E-90D5-46D2-B4D2-2F688AAB90D4}">
      <dgm:prSet/>
      <dgm:spPr/>
      <dgm:t>
        <a:bodyPr/>
        <a:lstStyle/>
        <a:p>
          <a:endParaRPr lang="fr-CH"/>
        </a:p>
      </dgm:t>
    </dgm:pt>
    <dgm:pt modelId="{DCE22F70-716D-4B84-8EAE-BF40AD774B88}">
      <dgm:prSet custT="1"/>
      <dgm:spPr/>
      <dgm:t>
        <a:bodyPr/>
        <a:lstStyle/>
        <a:p>
          <a:r>
            <a:rPr lang="fr-FR" sz="800" dirty="0">
              <a:latin typeface="+mn-lt"/>
              <a:cs typeface="Arial" panose="020B0604020202020204" pitchFamily="34" charset="0"/>
            </a:rPr>
            <a:t>Culture + ≤ 10</a:t>
          </a:r>
          <a:r>
            <a:rPr lang="fr-FR" sz="800" baseline="30000" dirty="0">
              <a:latin typeface="+mn-lt"/>
              <a:cs typeface="Arial" panose="020B0604020202020204" pitchFamily="34" charset="0"/>
            </a:rPr>
            <a:t>5</a:t>
          </a:r>
          <a:r>
            <a:rPr lang="fr-FR" sz="800" dirty="0">
              <a:latin typeface="+mn-lt"/>
              <a:cs typeface="Arial" panose="020B0604020202020204" pitchFamily="34" charset="0"/>
            </a:rPr>
            <a:t> colonies/ml  d’un seul germe pathogène chez patient sous ATB adéquate OU</a:t>
          </a:r>
          <a:endParaRPr lang="fr-CH" sz="800" dirty="0">
            <a:latin typeface="+mn-lt"/>
            <a:cs typeface="Arial" panose="020B0604020202020204" pitchFamily="34" charset="0"/>
          </a:endParaRPr>
        </a:p>
      </dgm:t>
    </dgm:pt>
    <dgm:pt modelId="{8E79BD44-D0F8-45B4-A78D-E22FEF8CDBD3}" type="parTrans" cxnId="{7B205143-3A1F-4C85-86B3-688A5D1C488E}">
      <dgm:prSet/>
      <dgm:spPr/>
      <dgm:t>
        <a:bodyPr/>
        <a:lstStyle/>
        <a:p>
          <a:endParaRPr lang="fr-CH"/>
        </a:p>
      </dgm:t>
    </dgm:pt>
    <dgm:pt modelId="{3F1BEA4E-A916-4818-A792-60827CE2DA7E}" type="sibTrans" cxnId="{7B205143-3A1F-4C85-86B3-688A5D1C488E}">
      <dgm:prSet/>
      <dgm:spPr/>
      <dgm:t>
        <a:bodyPr/>
        <a:lstStyle/>
        <a:p>
          <a:endParaRPr lang="fr-CH"/>
        </a:p>
      </dgm:t>
    </dgm:pt>
    <dgm:pt modelId="{242032B1-A181-4BEA-AC5B-42F4E35A99C0}">
      <dgm:prSet custT="1"/>
      <dgm:spPr/>
      <dgm:t>
        <a:bodyPr/>
        <a:lstStyle/>
        <a:p>
          <a:r>
            <a:rPr lang="fr-FR" sz="800" dirty="0">
              <a:latin typeface="+mn-lt"/>
              <a:cs typeface="Arial" panose="020B0604020202020204" pitchFamily="34" charset="0"/>
            </a:rPr>
            <a:t>Dg du médecin OU </a:t>
          </a:r>
          <a:endParaRPr lang="fr-CH" sz="800" dirty="0">
            <a:latin typeface="+mn-lt"/>
            <a:cs typeface="Arial" panose="020B0604020202020204" pitchFamily="34" charset="0"/>
          </a:endParaRPr>
        </a:p>
      </dgm:t>
    </dgm:pt>
    <dgm:pt modelId="{031CE343-7B90-4ECF-B6A2-918EB80A8311}" type="parTrans" cxnId="{71320883-9CC2-45FC-B9AA-33B7A720238E}">
      <dgm:prSet/>
      <dgm:spPr/>
      <dgm:t>
        <a:bodyPr/>
        <a:lstStyle/>
        <a:p>
          <a:endParaRPr lang="fr-CH"/>
        </a:p>
      </dgm:t>
    </dgm:pt>
    <dgm:pt modelId="{4DA6DB45-5DAE-47F0-B2B9-E7579940BAD6}" type="sibTrans" cxnId="{71320883-9CC2-45FC-B9AA-33B7A720238E}">
      <dgm:prSet/>
      <dgm:spPr/>
      <dgm:t>
        <a:bodyPr/>
        <a:lstStyle/>
        <a:p>
          <a:endParaRPr lang="fr-CH"/>
        </a:p>
      </dgm:t>
    </dgm:pt>
    <dgm:pt modelId="{4DF42022-6C85-4B8C-876C-D0F50294B4C4}">
      <dgm:prSet custT="1"/>
      <dgm:spPr/>
      <dgm:t>
        <a:bodyPr/>
        <a:lstStyle/>
        <a:p>
          <a:r>
            <a:rPr lang="fr-FR" sz="800" dirty="0">
              <a:latin typeface="+mn-lt"/>
              <a:cs typeface="Arial" panose="020B0604020202020204" pitchFamily="34" charset="0"/>
            </a:rPr>
            <a:t>ATB adéquate par le médecin</a:t>
          </a:r>
          <a:endParaRPr lang="fr-CH" sz="800" dirty="0">
            <a:latin typeface="+mn-lt"/>
            <a:cs typeface="Arial" panose="020B0604020202020204" pitchFamily="34" charset="0"/>
          </a:endParaRPr>
        </a:p>
      </dgm:t>
    </dgm:pt>
    <dgm:pt modelId="{47ADD40F-5A50-4FCE-A5B0-50F6194DE6F7}" type="parTrans" cxnId="{056906C0-044F-4D8A-8364-E0CD2C3EEFE0}">
      <dgm:prSet/>
      <dgm:spPr/>
      <dgm:t>
        <a:bodyPr/>
        <a:lstStyle/>
        <a:p>
          <a:endParaRPr lang="fr-CH"/>
        </a:p>
      </dgm:t>
    </dgm:pt>
    <dgm:pt modelId="{288670CF-E916-4CFE-AB40-BE947118F7E7}" type="sibTrans" cxnId="{056906C0-044F-4D8A-8364-E0CD2C3EEFE0}">
      <dgm:prSet/>
      <dgm:spPr/>
      <dgm:t>
        <a:bodyPr/>
        <a:lstStyle/>
        <a:p>
          <a:endParaRPr lang="fr-CH"/>
        </a:p>
      </dgm:t>
    </dgm:pt>
    <dgm:pt modelId="{5FDD6963-685B-48EE-AB62-C55DAB405894}" type="pres">
      <dgm:prSet presAssocID="{9238D3BE-6A24-4596-9069-9FF0ABB87BB7}" presName="composite" presStyleCnt="0">
        <dgm:presLayoutVars>
          <dgm:chMax val="5"/>
          <dgm:dir/>
          <dgm:animLvl val="ctr"/>
          <dgm:resizeHandles val="exact"/>
        </dgm:presLayoutVars>
      </dgm:prSet>
      <dgm:spPr/>
    </dgm:pt>
    <dgm:pt modelId="{99C90B5D-1303-45F5-8639-70AC4565E553}" type="pres">
      <dgm:prSet presAssocID="{9238D3BE-6A24-4596-9069-9FF0ABB87BB7}" presName="cycle" presStyleCnt="0"/>
      <dgm:spPr/>
    </dgm:pt>
    <dgm:pt modelId="{EC8D437F-D0B8-4F81-84D3-29B73646AF87}" type="pres">
      <dgm:prSet presAssocID="{9238D3BE-6A24-4596-9069-9FF0ABB87BB7}" presName="centerShape" presStyleCnt="0"/>
      <dgm:spPr/>
    </dgm:pt>
    <dgm:pt modelId="{DE6FF76E-FD4C-410E-8DCD-52EDDA23E773}" type="pres">
      <dgm:prSet presAssocID="{9238D3BE-6A24-4596-9069-9FF0ABB87BB7}" presName="connSite" presStyleLbl="node1" presStyleIdx="0" presStyleCnt="3"/>
      <dgm:spPr/>
    </dgm:pt>
    <dgm:pt modelId="{95072353-E906-4E01-BA48-F3AFF11742AA}" type="pres">
      <dgm:prSet presAssocID="{9238D3BE-6A24-4596-9069-9FF0ABB87BB7}" presName="visible" presStyleLbl="node1" presStyleIdx="0" presStyleCnt="3" custScaleX="103813" custLinFactNeighborX="-18560" custLinFactNeighborY="-10769"/>
      <dgm:spPr>
        <a:prstGeom prst="roundRect">
          <a:avLst/>
        </a:prstGeom>
        <a:solidFill>
          <a:srgbClr val="FFFF99"/>
        </a:solidFill>
        <a:ln>
          <a:noFill/>
        </a:ln>
      </dgm:spPr>
    </dgm:pt>
    <dgm:pt modelId="{1E55915A-47AD-4874-A77C-F360E96FD049}" type="pres">
      <dgm:prSet presAssocID="{56F421E6-4F2B-40D9-9EB2-14F4588EDD6A}" presName="Name25" presStyleLbl="parChTrans1D1" presStyleIdx="0" presStyleCnt="2"/>
      <dgm:spPr/>
    </dgm:pt>
    <dgm:pt modelId="{2DE9079F-FDA4-40C0-9555-8B727C2C2E2E}" type="pres">
      <dgm:prSet presAssocID="{0DFAB97F-AC08-4DFA-A877-64AF8DF36FD6}" presName="node" presStyleCnt="0"/>
      <dgm:spPr/>
    </dgm:pt>
    <dgm:pt modelId="{DB27BF4E-FC1E-4120-A483-B2C857058AC0}" type="pres">
      <dgm:prSet presAssocID="{0DFAB97F-AC08-4DFA-A877-64AF8DF36FD6}" presName="parentNode" presStyleLbl="node1" presStyleIdx="1" presStyleCnt="3">
        <dgm:presLayoutVars>
          <dgm:chMax val="1"/>
          <dgm:bulletEnabled val="1"/>
        </dgm:presLayoutVars>
      </dgm:prSet>
      <dgm:spPr/>
    </dgm:pt>
    <dgm:pt modelId="{EC8A74E1-8648-4E04-872C-6D426521C350}" type="pres">
      <dgm:prSet presAssocID="{0DFAB97F-AC08-4DFA-A877-64AF8DF36FD6}" presName="childNode" presStyleLbl="revTx" presStyleIdx="0" presStyleCnt="2">
        <dgm:presLayoutVars>
          <dgm:bulletEnabled val="1"/>
        </dgm:presLayoutVars>
      </dgm:prSet>
      <dgm:spPr/>
    </dgm:pt>
    <dgm:pt modelId="{52612AAD-8175-41F7-AD46-CCEB4F6AAFD4}" type="pres">
      <dgm:prSet presAssocID="{74F74C79-87DC-4179-80A1-53AA5AAF7CAC}" presName="Name25" presStyleLbl="parChTrans1D1" presStyleIdx="1" presStyleCnt="2"/>
      <dgm:spPr/>
    </dgm:pt>
    <dgm:pt modelId="{7CD63E68-3D86-40F8-9528-6AD3EEC41EF8}" type="pres">
      <dgm:prSet presAssocID="{C14F5D8B-E5AA-43C7-BB2B-443CC59160F9}" presName="node" presStyleCnt="0"/>
      <dgm:spPr/>
    </dgm:pt>
    <dgm:pt modelId="{D365A5D2-70EF-44A9-BB5B-B70F13993866}" type="pres">
      <dgm:prSet presAssocID="{C14F5D8B-E5AA-43C7-BB2B-443CC59160F9}" presName="parentNode" presStyleLbl="node1" presStyleIdx="2" presStyleCnt="3" custScaleX="107792" custScaleY="110482" custLinFactNeighborX="6877" custLinFactNeighborY="-21836">
        <dgm:presLayoutVars>
          <dgm:chMax val="1"/>
          <dgm:bulletEnabled val="1"/>
        </dgm:presLayoutVars>
      </dgm:prSet>
      <dgm:spPr/>
    </dgm:pt>
    <dgm:pt modelId="{00926E32-C202-4DA5-9284-3DBCFF1EC014}" type="pres">
      <dgm:prSet presAssocID="{C14F5D8B-E5AA-43C7-BB2B-443CC59160F9}" presName="childNode" presStyleLbl="revTx" presStyleIdx="1" presStyleCnt="2">
        <dgm:presLayoutVars>
          <dgm:bulletEnabled val="1"/>
        </dgm:presLayoutVars>
      </dgm:prSet>
      <dgm:spPr/>
    </dgm:pt>
  </dgm:ptLst>
  <dgm:cxnLst>
    <dgm:cxn modelId="{B1767D0D-FE8E-4E10-B1A7-B6441DA9E387}" srcId="{C14F5D8B-E5AA-43C7-BB2B-443CC59160F9}" destId="{668A1B37-8E1A-45E0-85B3-2A406B26EDDD}" srcOrd="1" destOrd="0" parTransId="{7C26499C-6BE6-4141-97F9-06D5139F2273}" sibTransId="{7B6C7419-1A1D-47CB-97F9-B7B2069FF55F}"/>
    <dgm:cxn modelId="{FE740B19-7380-41D8-8579-C902D916E2E7}" type="presOf" srcId="{668A1B37-8E1A-45E0-85B3-2A406B26EDDD}" destId="{00926E32-C202-4DA5-9284-3DBCFF1EC014}" srcOrd="0" destOrd="1" presId="urn:microsoft.com/office/officeart/2005/8/layout/radial2"/>
    <dgm:cxn modelId="{8F878F23-06C5-49DA-85D6-5050B5D72A6E}" type="presOf" srcId="{74F74C79-87DC-4179-80A1-53AA5AAF7CAC}" destId="{52612AAD-8175-41F7-AD46-CCEB4F6AAFD4}" srcOrd="0" destOrd="0" presId="urn:microsoft.com/office/officeart/2005/8/layout/radial2"/>
    <dgm:cxn modelId="{58791125-E715-4CD5-A910-D22E5575C3AB}" type="presOf" srcId="{FD7D2C2A-12CA-4AC1-8538-CD84C23FC604}" destId="{EC8A74E1-8648-4E04-872C-6D426521C350}" srcOrd="0" destOrd="0" presId="urn:microsoft.com/office/officeart/2005/8/layout/radial2"/>
    <dgm:cxn modelId="{EFB45A25-799B-4747-A27B-03FF99AFF42C}" type="presOf" srcId="{9DD907D7-F88B-4A6F-BFBB-F4CE92026E9C}" destId="{00926E32-C202-4DA5-9284-3DBCFF1EC014}" srcOrd="0" destOrd="0" presId="urn:microsoft.com/office/officeart/2005/8/layout/radial2"/>
    <dgm:cxn modelId="{B6E7153E-EAFF-4F92-9764-8A0D4672D3C6}" srcId="{0DFAB97F-AC08-4DFA-A877-64AF8DF36FD6}" destId="{67781799-A4E5-486F-8D4F-0E8D41CCB069}" srcOrd="1" destOrd="0" parTransId="{674D4247-EF2A-47F6-A0DC-E527E0E8B3AC}" sibTransId="{F10F8FAD-2260-4319-9432-C824B5AE7021}"/>
    <dgm:cxn modelId="{3EDF535F-427C-4396-AB43-F42D11D715E0}" srcId="{9238D3BE-6A24-4596-9069-9FF0ABB87BB7}" destId="{C14F5D8B-E5AA-43C7-BB2B-443CC59160F9}" srcOrd="1" destOrd="0" parTransId="{74F74C79-87DC-4179-80A1-53AA5AAF7CAC}" sibTransId="{ECEA3F72-918C-4C64-8B73-DC131338AB6E}"/>
    <dgm:cxn modelId="{7B205143-3A1F-4C85-86B3-688A5D1C488E}" srcId="{C14F5D8B-E5AA-43C7-BB2B-443CC59160F9}" destId="{DCE22F70-716D-4B84-8EAE-BF40AD774B88}" srcOrd="5" destOrd="0" parTransId="{8E79BD44-D0F8-45B4-A78D-E22FEF8CDBD3}" sibTransId="{3F1BEA4E-A916-4818-A792-60827CE2DA7E}"/>
    <dgm:cxn modelId="{EEE2D744-CA0F-4C8B-91B6-30F5EF1A7AD7}" type="presOf" srcId="{67781799-A4E5-486F-8D4F-0E8D41CCB069}" destId="{EC8A74E1-8648-4E04-872C-6D426521C350}" srcOrd="0" destOrd="1" presId="urn:microsoft.com/office/officeart/2005/8/layout/radial2"/>
    <dgm:cxn modelId="{48770566-BE59-4411-A9C9-54DB6148094B}" srcId="{C14F5D8B-E5AA-43C7-BB2B-443CC59160F9}" destId="{9DD907D7-F88B-4A6F-BFBB-F4CE92026E9C}" srcOrd="0" destOrd="0" parTransId="{67F9E971-81A2-4343-A41F-F75E8E3A7351}" sibTransId="{CB889636-73C2-4086-B9AB-F1175B27B9E9}"/>
    <dgm:cxn modelId="{E5F0944E-1575-445F-8D29-EFA05C8DFD72}" type="presOf" srcId="{242032B1-A181-4BEA-AC5B-42F4E35A99C0}" destId="{00926E32-C202-4DA5-9284-3DBCFF1EC014}" srcOrd="0" destOrd="6" presId="urn:microsoft.com/office/officeart/2005/8/layout/radial2"/>
    <dgm:cxn modelId="{5D6AD176-F836-46FA-B1B3-CDF416EA98A1}" srcId="{9238D3BE-6A24-4596-9069-9FF0ABB87BB7}" destId="{0DFAB97F-AC08-4DFA-A877-64AF8DF36FD6}" srcOrd="0" destOrd="0" parTransId="{56F421E6-4F2B-40D9-9EB2-14F4588EDD6A}" sibTransId="{2DE1E26F-31B4-413B-BD1A-2DBB1C68F63F}"/>
    <dgm:cxn modelId="{B1B9657B-E79E-4254-B77D-D8EBAC5A7565}" type="presOf" srcId="{9238D3BE-6A24-4596-9069-9FF0ABB87BB7}" destId="{5FDD6963-685B-48EE-AB62-C55DAB405894}" srcOrd="0" destOrd="0" presId="urn:microsoft.com/office/officeart/2005/8/layout/radial2"/>
    <dgm:cxn modelId="{147CDC7E-4F45-40E2-8C9D-1085D076A1ED}" type="presOf" srcId="{A7EAF248-114C-4314-AE01-E7C89BA69D16}" destId="{00926E32-C202-4DA5-9284-3DBCFF1EC014}" srcOrd="0" destOrd="2" presId="urn:microsoft.com/office/officeart/2005/8/layout/radial2"/>
    <dgm:cxn modelId="{71320883-9CC2-45FC-B9AA-33B7A720238E}" srcId="{C14F5D8B-E5AA-43C7-BB2B-443CC59160F9}" destId="{242032B1-A181-4BEA-AC5B-42F4E35A99C0}" srcOrd="6" destOrd="0" parTransId="{031CE343-7B90-4ECF-B6A2-918EB80A8311}" sibTransId="{4DA6DB45-5DAE-47F0-B2B9-E7579940BAD6}"/>
    <dgm:cxn modelId="{D3D8FF84-042F-40D0-9588-73EA35698BB3}" type="presOf" srcId="{C14F5D8B-E5AA-43C7-BB2B-443CC59160F9}" destId="{D365A5D2-70EF-44A9-BB5B-B70F13993866}" srcOrd="0" destOrd="0" presId="urn:microsoft.com/office/officeart/2005/8/layout/radial2"/>
    <dgm:cxn modelId="{06861785-DD02-45B9-B64C-F6F7B0927AFB}" type="presOf" srcId="{0DFAB97F-AC08-4DFA-A877-64AF8DF36FD6}" destId="{DB27BF4E-FC1E-4120-A483-B2C857058AC0}" srcOrd="0" destOrd="0" presId="urn:microsoft.com/office/officeart/2005/8/layout/radial2"/>
    <dgm:cxn modelId="{281B098D-C730-47F7-9805-07D0B70D8F9B}" srcId="{C14F5D8B-E5AA-43C7-BB2B-443CC59160F9}" destId="{AD29A9A7-E36E-4DF4-B643-390779970C74}" srcOrd="3" destOrd="0" parTransId="{246D6B11-8E50-41B5-B223-8A55E83734AF}" sibTransId="{103E7482-6718-4061-9706-1AFB818629B2}"/>
    <dgm:cxn modelId="{9C71888E-90D5-46D2-B4D2-2F688AAB90D4}" srcId="{C14F5D8B-E5AA-43C7-BB2B-443CC59160F9}" destId="{C987A08F-E21B-4271-BA03-75235B338792}" srcOrd="4" destOrd="0" parTransId="{F2CC5A5E-BF46-4DFC-A856-6E6309534F40}" sibTransId="{DEAE3655-8990-4196-B1D8-4F9A0DFF97B6}"/>
    <dgm:cxn modelId="{93FE24A3-D84A-47F3-BA39-C693F480DA7D}" type="presOf" srcId="{C987A08F-E21B-4271-BA03-75235B338792}" destId="{00926E32-C202-4DA5-9284-3DBCFF1EC014}" srcOrd="0" destOrd="4" presId="urn:microsoft.com/office/officeart/2005/8/layout/radial2"/>
    <dgm:cxn modelId="{4FB959BC-BC9B-4991-A57F-322037C8C6E9}" type="presOf" srcId="{DCE22F70-716D-4B84-8EAE-BF40AD774B88}" destId="{00926E32-C202-4DA5-9284-3DBCFF1EC014}" srcOrd="0" destOrd="5" presId="urn:microsoft.com/office/officeart/2005/8/layout/radial2"/>
    <dgm:cxn modelId="{056906C0-044F-4D8A-8364-E0CD2C3EEFE0}" srcId="{C14F5D8B-E5AA-43C7-BB2B-443CC59160F9}" destId="{4DF42022-6C85-4B8C-876C-D0F50294B4C4}" srcOrd="7" destOrd="0" parTransId="{47ADD40F-5A50-4FCE-A5B0-50F6194DE6F7}" sibTransId="{288670CF-E916-4CFE-AB40-BE947118F7E7}"/>
    <dgm:cxn modelId="{8F6AF4C0-3435-49C4-8BA7-4DF351D8FA0C}" type="presOf" srcId="{AD29A9A7-E36E-4DF4-B643-390779970C74}" destId="{00926E32-C202-4DA5-9284-3DBCFF1EC014}" srcOrd="0" destOrd="3" presId="urn:microsoft.com/office/officeart/2005/8/layout/radial2"/>
    <dgm:cxn modelId="{DAA34BC5-8682-4A2E-A19B-FCC07A63DE55}" type="presOf" srcId="{4DF42022-6C85-4B8C-876C-D0F50294B4C4}" destId="{00926E32-C202-4DA5-9284-3DBCFF1EC014}" srcOrd="0" destOrd="7" presId="urn:microsoft.com/office/officeart/2005/8/layout/radial2"/>
    <dgm:cxn modelId="{3F0C3BEC-5CB7-4DA4-B91B-50BA52A2F296}" type="presOf" srcId="{56F421E6-4F2B-40D9-9EB2-14F4588EDD6A}" destId="{1E55915A-47AD-4874-A77C-F360E96FD049}" srcOrd="0" destOrd="0" presId="urn:microsoft.com/office/officeart/2005/8/layout/radial2"/>
    <dgm:cxn modelId="{34CEDBF5-395B-4CF2-B2A6-31AE94E5ADDD}" srcId="{C14F5D8B-E5AA-43C7-BB2B-443CC59160F9}" destId="{A7EAF248-114C-4314-AE01-E7C89BA69D16}" srcOrd="2" destOrd="0" parTransId="{348361D9-F2A3-4793-9E49-A029A488EE7F}" sibTransId="{C6CE7AB7-E0FB-45B0-AB1D-6D7F0ABDD814}"/>
    <dgm:cxn modelId="{FD65F2FE-E7DE-4586-8FB7-BA7AE146F506}" srcId="{0DFAB97F-AC08-4DFA-A877-64AF8DF36FD6}" destId="{FD7D2C2A-12CA-4AC1-8538-CD84C23FC604}" srcOrd="0" destOrd="0" parTransId="{E1DC5EE7-D26A-450D-93DA-C39FA80143E1}" sibTransId="{F6F416AC-7C57-4C3E-A75E-92F3DC1A26D2}"/>
    <dgm:cxn modelId="{600B19BF-6275-4FA0-A9AF-70AF3C7F1386}" type="presParOf" srcId="{5FDD6963-685B-48EE-AB62-C55DAB405894}" destId="{99C90B5D-1303-45F5-8639-70AC4565E553}" srcOrd="0" destOrd="0" presId="urn:microsoft.com/office/officeart/2005/8/layout/radial2"/>
    <dgm:cxn modelId="{F7969EBD-92F8-45F9-B738-E747FF2446B4}" type="presParOf" srcId="{99C90B5D-1303-45F5-8639-70AC4565E553}" destId="{EC8D437F-D0B8-4F81-84D3-29B73646AF87}" srcOrd="0" destOrd="0" presId="urn:microsoft.com/office/officeart/2005/8/layout/radial2"/>
    <dgm:cxn modelId="{3FF3B7A3-3874-4212-ADAD-A60D9E51535F}" type="presParOf" srcId="{EC8D437F-D0B8-4F81-84D3-29B73646AF87}" destId="{DE6FF76E-FD4C-410E-8DCD-52EDDA23E773}" srcOrd="0" destOrd="0" presId="urn:microsoft.com/office/officeart/2005/8/layout/radial2"/>
    <dgm:cxn modelId="{A134463D-D1A8-411F-A2A9-ABBE10A4123A}" type="presParOf" srcId="{EC8D437F-D0B8-4F81-84D3-29B73646AF87}" destId="{95072353-E906-4E01-BA48-F3AFF11742AA}" srcOrd="1" destOrd="0" presId="urn:microsoft.com/office/officeart/2005/8/layout/radial2"/>
    <dgm:cxn modelId="{3C872FC3-2F8D-4F37-8D4D-015DC53DE1B6}" type="presParOf" srcId="{99C90B5D-1303-45F5-8639-70AC4565E553}" destId="{1E55915A-47AD-4874-A77C-F360E96FD049}" srcOrd="1" destOrd="0" presId="urn:microsoft.com/office/officeart/2005/8/layout/radial2"/>
    <dgm:cxn modelId="{608A34B8-18B9-463C-B2C7-E986F5E10BE0}" type="presParOf" srcId="{99C90B5D-1303-45F5-8639-70AC4565E553}" destId="{2DE9079F-FDA4-40C0-9555-8B727C2C2E2E}" srcOrd="2" destOrd="0" presId="urn:microsoft.com/office/officeart/2005/8/layout/radial2"/>
    <dgm:cxn modelId="{A8894636-A07E-408D-9050-C74F5B3E24EA}" type="presParOf" srcId="{2DE9079F-FDA4-40C0-9555-8B727C2C2E2E}" destId="{DB27BF4E-FC1E-4120-A483-B2C857058AC0}" srcOrd="0" destOrd="0" presId="urn:microsoft.com/office/officeart/2005/8/layout/radial2"/>
    <dgm:cxn modelId="{0D1061D2-871C-4932-9D9C-0DFFB425ED70}" type="presParOf" srcId="{2DE9079F-FDA4-40C0-9555-8B727C2C2E2E}" destId="{EC8A74E1-8648-4E04-872C-6D426521C350}" srcOrd="1" destOrd="0" presId="urn:microsoft.com/office/officeart/2005/8/layout/radial2"/>
    <dgm:cxn modelId="{20D60573-4FB1-4609-8D91-3551652B4BE9}" type="presParOf" srcId="{99C90B5D-1303-45F5-8639-70AC4565E553}" destId="{52612AAD-8175-41F7-AD46-CCEB4F6AAFD4}" srcOrd="3" destOrd="0" presId="urn:microsoft.com/office/officeart/2005/8/layout/radial2"/>
    <dgm:cxn modelId="{E9EB42F3-E129-4F0A-91FA-5A70752BE0B6}" type="presParOf" srcId="{99C90B5D-1303-45F5-8639-70AC4565E553}" destId="{7CD63E68-3D86-40F8-9528-6AD3EEC41EF8}" srcOrd="4" destOrd="0" presId="urn:microsoft.com/office/officeart/2005/8/layout/radial2"/>
    <dgm:cxn modelId="{7CDE85D1-318E-46B0-9795-7B1D41FFB0C7}" type="presParOf" srcId="{7CD63E68-3D86-40F8-9528-6AD3EEC41EF8}" destId="{D365A5D2-70EF-44A9-BB5B-B70F13993866}" srcOrd="0" destOrd="0" presId="urn:microsoft.com/office/officeart/2005/8/layout/radial2"/>
    <dgm:cxn modelId="{1E715A57-FAAA-45C8-8E21-39E547147C40}" type="presParOf" srcId="{7CD63E68-3D86-40F8-9528-6AD3EEC41EF8}" destId="{00926E32-C202-4DA5-9284-3DBCFF1EC014}"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C6B2B-477D-4BC0-AF84-EEEB0AC9E7ED}">
      <dsp:nvSpPr>
        <dsp:cNvPr id="0" name=""/>
        <dsp:cNvSpPr/>
      </dsp:nvSpPr>
      <dsp:spPr>
        <a:xfrm>
          <a:off x="756417" y="220592"/>
          <a:ext cx="823921" cy="8239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C65178-FBC0-4A34-A01A-BBD3B1D35744}">
      <dsp:nvSpPr>
        <dsp:cNvPr id="0" name=""/>
        <dsp:cNvSpPr/>
      </dsp:nvSpPr>
      <dsp:spPr>
        <a:xfrm>
          <a:off x="295" y="1177005"/>
          <a:ext cx="2354062" cy="868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de-CH" sz="1400" kern="1200" dirty="0"/>
            <a:t>Le code de </a:t>
          </a:r>
          <a:r>
            <a:rPr lang="de-CH" sz="1400" kern="1200" dirty="0" err="1"/>
            <a:t>l'hôpital</a:t>
          </a:r>
          <a:r>
            <a:rPr lang="de-CH" sz="1400" kern="1200" dirty="0"/>
            <a:t> </a:t>
          </a:r>
          <a:r>
            <a:rPr lang="de-CH" sz="1400" kern="1200" dirty="0" err="1"/>
            <a:t>est</a:t>
          </a:r>
          <a:r>
            <a:rPr lang="de-CH" sz="1400" kern="1200" dirty="0"/>
            <a:t> </a:t>
          </a:r>
          <a:r>
            <a:rPr lang="de-CH" sz="1400" kern="1200" dirty="0" err="1"/>
            <a:t>attribué</a:t>
          </a:r>
          <a:r>
            <a:rPr lang="de-CH" sz="1400" kern="1200" dirty="0"/>
            <a:t> par le </a:t>
          </a:r>
          <a:r>
            <a:rPr lang="de-CH" sz="1400" kern="1200" dirty="0" err="1"/>
            <a:t>service</a:t>
          </a:r>
          <a:r>
            <a:rPr lang="de-CH" sz="1400" kern="1200" dirty="0"/>
            <a:t> de </a:t>
          </a:r>
          <a:r>
            <a:rPr lang="de-CH" sz="1400" kern="1200" dirty="0" err="1"/>
            <a:t>coordination</a:t>
          </a:r>
          <a:r>
            <a:rPr lang="de-CH" sz="1400" kern="1200" dirty="0"/>
            <a:t> </a:t>
          </a:r>
          <a:endParaRPr lang="en-US" sz="1400" kern="1200" dirty="0"/>
        </a:p>
      </dsp:txBody>
      <dsp:txXfrm>
        <a:off x="295" y="1177005"/>
        <a:ext cx="2354062" cy="868980"/>
      </dsp:txXfrm>
    </dsp:sp>
    <dsp:sp modelId="{72C6B1E8-806D-4021-8468-9EEC86C6025D}">
      <dsp:nvSpPr>
        <dsp:cNvPr id="0" name=""/>
        <dsp:cNvSpPr/>
      </dsp:nvSpPr>
      <dsp:spPr>
        <a:xfrm>
          <a:off x="295" y="2101964"/>
          <a:ext cx="2354062" cy="929714"/>
        </a:xfrm>
        <a:prstGeom prst="rect">
          <a:avLst/>
        </a:prstGeom>
        <a:noFill/>
        <a:ln>
          <a:noFill/>
        </a:ln>
        <a:effectLst/>
      </dsp:spPr>
      <dsp:style>
        <a:lnRef idx="0">
          <a:scrgbClr r="0" g="0" b="0"/>
        </a:lnRef>
        <a:fillRef idx="0">
          <a:scrgbClr r="0" g="0" b="0"/>
        </a:fillRef>
        <a:effectRef idx="0">
          <a:scrgbClr r="0" g="0" b="0"/>
        </a:effectRef>
        <a:fontRef idx="minor"/>
      </dsp:style>
    </dsp:sp>
    <dsp:sp modelId="{05174227-DD69-49C4-AA95-07DFF2390F14}">
      <dsp:nvSpPr>
        <dsp:cNvPr id="0" name=""/>
        <dsp:cNvSpPr/>
      </dsp:nvSpPr>
      <dsp:spPr>
        <a:xfrm>
          <a:off x="3531389" y="232729"/>
          <a:ext cx="823921" cy="8239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CD3106-0AFA-460F-BA13-906B7AB421C5}">
      <dsp:nvSpPr>
        <dsp:cNvPr id="0" name=""/>
        <dsp:cNvSpPr/>
      </dsp:nvSpPr>
      <dsp:spPr>
        <a:xfrm>
          <a:off x="2766318" y="1177005"/>
          <a:ext cx="2354062" cy="868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de-CH" sz="1400" kern="1200" dirty="0" err="1"/>
            <a:t>Les</a:t>
          </a:r>
          <a:r>
            <a:rPr lang="de-CH" sz="1400" kern="1200" dirty="0"/>
            <a:t> </a:t>
          </a:r>
          <a:r>
            <a:rPr lang="de-CH" sz="1400" kern="1200" dirty="0" err="1"/>
            <a:t>codes</a:t>
          </a:r>
          <a:r>
            <a:rPr lang="de-CH" sz="1400" kern="1200" dirty="0"/>
            <a:t> des </a:t>
          </a:r>
          <a:r>
            <a:rPr lang="de-CH" sz="1400" kern="1200" dirty="0" err="1"/>
            <a:t>patients</a:t>
          </a:r>
          <a:r>
            <a:rPr lang="de-CH" sz="1400" kern="1200" dirty="0"/>
            <a:t> et des </a:t>
          </a:r>
          <a:r>
            <a:rPr lang="de-CH" sz="1400" kern="1200" dirty="0" err="1"/>
            <a:t>services</a:t>
          </a:r>
          <a:r>
            <a:rPr lang="de-CH" sz="1400" kern="1200" dirty="0"/>
            <a:t> </a:t>
          </a:r>
          <a:r>
            <a:rPr lang="de-CH" sz="1400" kern="1200" dirty="0" err="1"/>
            <a:t>doivent</a:t>
          </a:r>
          <a:r>
            <a:rPr lang="de-CH" sz="1400" kern="1200" dirty="0"/>
            <a:t> </a:t>
          </a:r>
          <a:r>
            <a:rPr lang="de-CH" sz="1400" kern="1200" dirty="0" err="1"/>
            <a:t>être</a:t>
          </a:r>
          <a:r>
            <a:rPr lang="de-CH" sz="1400" kern="1200" dirty="0"/>
            <a:t> </a:t>
          </a:r>
          <a:r>
            <a:rPr lang="de-CH" sz="1400" kern="1200" dirty="0" err="1"/>
            <a:t>génerés</a:t>
          </a:r>
          <a:r>
            <a:rPr lang="de-CH" sz="1400" kern="1200" dirty="0"/>
            <a:t> par </a:t>
          </a:r>
          <a:r>
            <a:rPr lang="de-CH" sz="1400" kern="1200" dirty="0" err="1"/>
            <a:t>les</a:t>
          </a:r>
          <a:r>
            <a:rPr lang="de-CH" sz="1400" kern="1200" dirty="0"/>
            <a:t> </a:t>
          </a:r>
          <a:r>
            <a:rPr lang="de-CH" sz="1400" kern="1200" dirty="0" err="1"/>
            <a:t>investigateurs</a:t>
          </a:r>
          <a:r>
            <a:rPr lang="de-CH" sz="1400" kern="1200" dirty="0"/>
            <a:t> des </a:t>
          </a:r>
          <a:r>
            <a:rPr lang="de-CH" sz="1400" kern="1200" dirty="0" err="1"/>
            <a:t>hôpitaux</a:t>
          </a:r>
          <a:r>
            <a:rPr lang="de-CH" sz="1400" kern="1200" dirty="0"/>
            <a:t>/</a:t>
          </a:r>
          <a:r>
            <a:rPr lang="de-CH" sz="1400" kern="1200" dirty="0" err="1"/>
            <a:t>cliniques</a:t>
          </a:r>
          <a:endParaRPr lang="en-US" sz="1400" kern="1200" dirty="0"/>
        </a:p>
      </dsp:txBody>
      <dsp:txXfrm>
        <a:off x="2766318" y="1177005"/>
        <a:ext cx="2354062" cy="868980"/>
      </dsp:txXfrm>
    </dsp:sp>
    <dsp:sp modelId="{D41CB0C8-72F3-4A58-B77D-583DD67D700A}">
      <dsp:nvSpPr>
        <dsp:cNvPr id="0" name=""/>
        <dsp:cNvSpPr/>
      </dsp:nvSpPr>
      <dsp:spPr>
        <a:xfrm>
          <a:off x="2766318" y="2101964"/>
          <a:ext cx="2354062" cy="929714"/>
        </a:xfrm>
        <a:prstGeom prst="rect">
          <a:avLst/>
        </a:prstGeom>
        <a:noFill/>
        <a:ln>
          <a:noFill/>
        </a:ln>
        <a:effectLst/>
      </dsp:spPr>
      <dsp:style>
        <a:lnRef idx="0">
          <a:scrgbClr r="0" g="0" b="0"/>
        </a:lnRef>
        <a:fillRef idx="0">
          <a:scrgbClr r="0" g="0" b="0"/>
        </a:fillRef>
        <a:effectRef idx="0">
          <a:scrgbClr r="0" g="0" b="0"/>
        </a:effectRef>
        <a:fontRef idx="minor"/>
      </dsp:style>
    </dsp:sp>
    <dsp:sp modelId="{446FE705-8B30-4283-ADB0-1828446D1FB6}">
      <dsp:nvSpPr>
        <dsp:cNvPr id="0" name=""/>
        <dsp:cNvSpPr/>
      </dsp:nvSpPr>
      <dsp:spPr>
        <a:xfrm>
          <a:off x="6297412" y="232729"/>
          <a:ext cx="823921" cy="8239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14F21D-A280-459B-B2D0-2CF171DB4362}">
      <dsp:nvSpPr>
        <dsp:cNvPr id="0" name=""/>
        <dsp:cNvSpPr/>
      </dsp:nvSpPr>
      <dsp:spPr>
        <a:xfrm>
          <a:off x="5532342" y="1177005"/>
          <a:ext cx="2354062" cy="868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de-CH" sz="1400" b="1" kern="1200"/>
            <a:t>Wichtig zu wissen: </a:t>
          </a:r>
          <a:endParaRPr lang="en-US" sz="1400" kern="1200"/>
        </a:p>
      </dsp:txBody>
      <dsp:txXfrm>
        <a:off x="5532342" y="1177005"/>
        <a:ext cx="2354062" cy="868980"/>
      </dsp:txXfrm>
    </dsp:sp>
    <dsp:sp modelId="{E8BF479D-2755-4A8E-9B08-EF453FFDDBDC}">
      <dsp:nvSpPr>
        <dsp:cNvPr id="0" name=""/>
        <dsp:cNvSpPr/>
      </dsp:nvSpPr>
      <dsp:spPr>
        <a:xfrm>
          <a:off x="5532342" y="2101964"/>
          <a:ext cx="2354062" cy="929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de-CH" sz="1100" kern="1200" dirty="0"/>
            <a:t>Le code </a:t>
          </a:r>
          <a:r>
            <a:rPr lang="de-CH" sz="1100" kern="1200" dirty="0" err="1"/>
            <a:t>patient</a:t>
          </a:r>
          <a:r>
            <a:rPr lang="de-CH" sz="1100" kern="1200" dirty="0"/>
            <a:t> </a:t>
          </a:r>
          <a:r>
            <a:rPr lang="de-CH" sz="1100" kern="1200" dirty="0" err="1"/>
            <a:t>doit</a:t>
          </a:r>
          <a:r>
            <a:rPr lang="de-CH" sz="1100" kern="1200" dirty="0"/>
            <a:t> </a:t>
          </a:r>
          <a:r>
            <a:rPr lang="de-CH" sz="1100" kern="1200" dirty="0" err="1"/>
            <a:t>être</a:t>
          </a:r>
          <a:r>
            <a:rPr lang="de-CH" sz="1100" kern="1200" dirty="0"/>
            <a:t> </a:t>
          </a:r>
          <a:r>
            <a:rPr lang="de-CH" sz="1100" kern="1200" dirty="0" err="1"/>
            <a:t>composé</a:t>
          </a:r>
          <a:r>
            <a:rPr lang="de-CH" sz="1100" kern="1200" dirty="0"/>
            <a:t> </a:t>
          </a:r>
          <a:r>
            <a:rPr lang="de-CH" sz="1100" kern="1200" dirty="0" err="1"/>
            <a:t>uniquement</a:t>
          </a:r>
          <a:r>
            <a:rPr lang="de-CH" sz="1100" kern="1200" dirty="0"/>
            <a:t> de </a:t>
          </a:r>
          <a:r>
            <a:rPr lang="de-CH" sz="1100" kern="1200" dirty="0" err="1"/>
            <a:t>chiffres</a:t>
          </a:r>
          <a:r>
            <a:rPr lang="de-CH" sz="1100" kern="1200" dirty="0"/>
            <a:t> ET </a:t>
          </a:r>
          <a:r>
            <a:rPr lang="de-CH" sz="1100" b="1" kern="1200" dirty="0" err="1"/>
            <a:t>doit</a:t>
          </a:r>
          <a:r>
            <a:rPr lang="de-CH" sz="1100" b="1" kern="1200" dirty="0"/>
            <a:t> </a:t>
          </a:r>
          <a:r>
            <a:rPr lang="de-CH" sz="1100" b="1" kern="1200" dirty="0" err="1"/>
            <a:t>être</a:t>
          </a:r>
          <a:r>
            <a:rPr lang="de-CH" sz="1100" b="1" kern="1200" dirty="0"/>
            <a:t> </a:t>
          </a:r>
          <a:r>
            <a:rPr lang="de-CH" sz="1100" b="1" kern="1200" dirty="0" err="1"/>
            <a:t>uniques</a:t>
          </a:r>
          <a:r>
            <a:rPr lang="de-CH" sz="1100" b="1" kern="1200" dirty="0"/>
            <a:t> </a:t>
          </a:r>
          <a:r>
            <a:rPr lang="de-CH" sz="1100" b="1" kern="1200" dirty="0" err="1"/>
            <a:t>pour</a:t>
          </a:r>
          <a:r>
            <a:rPr lang="de-CH" sz="1100" b="1" kern="1200" dirty="0"/>
            <a:t> </a:t>
          </a:r>
          <a:r>
            <a:rPr lang="de-CH" sz="1100" b="1" kern="1200" dirty="0" err="1"/>
            <a:t>tout</a:t>
          </a:r>
          <a:r>
            <a:rPr lang="de-CH" sz="1100" b="1" kern="1200" dirty="0"/>
            <a:t> </a:t>
          </a:r>
          <a:r>
            <a:rPr lang="de-CH" sz="1100" b="1" kern="1200" dirty="0" err="1"/>
            <a:t>l’hôpital</a:t>
          </a:r>
          <a:r>
            <a:rPr lang="de-CH" sz="1100" b="1" kern="1200" dirty="0"/>
            <a:t> </a:t>
          </a:r>
          <a:endParaRPr lang="en-US" sz="1100" b="1" kern="1200" dirty="0"/>
        </a:p>
        <a:p>
          <a:pPr marL="0" lvl="0" indent="0" algn="ctr" defTabSz="488950">
            <a:lnSpc>
              <a:spcPct val="100000"/>
            </a:lnSpc>
            <a:spcBef>
              <a:spcPct val="0"/>
            </a:spcBef>
            <a:spcAft>
              <a:spcPct val="35000"/>
            </a:spcAft>
            <a:buNone/>
          </a:pPr>
          <a:r>
            <a:rPr lang="de-CH" sz="1100" kern="1200" dirty="0"/>
            <a:t>Le code </a:t>
          </a:r>
          <a:r>
            <a:rPr lang="de-CH" sz="1100" kern="1200" dirty="0" err="1"/>
            <a:t>service</a:t>
          </a:r>
          <a:r>
            <a:rPr lang="de-CH" sz="1100" kern="1200" dirty="0"/>
            <a:t> </a:t>
          </a:r>
          <a:r>
            <a:rPr lang="de-CH" sz="1100" kern="1200" dirty="0" err="1"/>
            <a:t>peut</a:t>
          </a:r>
          <a:r>
            <a:rPr lang="de-CH" sz="1100" kern="1200" dirty="0"/>
            <a:t> </a:t>
          </a:r>
          <a:r>
            <a:rPr lang="de-CH" sz="1100" kern="1200" dirty="0" err="1"/>
            <a:t>être</a:t>
          </a:r>
          <a:r>
            <a:rPr lang="de-CH" sz="1100" kern="1200" dirty="0"/>
            <a:t> </a:t>
          </a:r>
          <a:r>
            <a:rPr lang="de-CH" sz="1100" kern="1200" dirty="0" err="1"/>
            <a:t>composé</a:t>
          </a:r>
          <a:r>
            <a:rPr lang="de-CH" sz="1100" kern="1200" dirty="0"/>
            <a:t> de </a:t>
          </a:r>
          <a:r>
            <a:rPr lang="de-CH" sz="1100" kern="1200" dirty="0" err="1"/>
            <a:t>chiffres</a:t>
          </a:r>
          <a:r>
            <a:rPr lang="de-CH" sz="1100" kern="1200" dirty="0"/>
            <a:t> et de lettres</a:t>
          </a:r>
        </a:p>
      </dsp:txBody>
      <dsp:txXfrm>
        <a:off x="5532342" y="2101964"/>
        <a:ext cx="2354062" cy="929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12AAD-8175-41F7-AD46-CCEB4F6AAFD4}">
      <dsp:nvSpPr>
        <dsp:cNvPr id="0" name=""/>
        <dsp:cNvSpPr/>
      </dsp:nvSpPr>
      <dsp:spPr>
        <a:xfrm rot="1299549">
          <a:off x="2622787" y="2077253"/>
          <a:ext cx="641838" cy="52558"/>
        </a:xfrm>
        <a:custGeom>
          <a:avLst/>
          <a:gdLst/>
          <a:ahLst/>
          <a:cxnLst/>
          <a:rect l="0" t="0" r="0" b="0"/>
          <a:pathLst>
            <a:path>
              <a:moveTo>
                <a:pt x="0" y="26279"/>
              </a:moveTo>
              <a:lnTo>
                <a:pt x="641838" y="2627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55915A-47AD-4874-A77C-F360E96FD049}">
      <dsp:nvSpPr>
        <dsp:cNvPr id="0" name=""/>
        <dsp:cNvSpPr/>
      </dsp:nvSpPr>
      <dsp:spPr>
        <a:xfrm rot="19846427">
          <a:off x="2601262" y="1069539"/>
          <a:ext cx="694145" cy="52558"/>
        </a:xfrm>
        <a:custGeom>
          <a:avLst/>
          <a:gdLst/>
          <a:ahLst/>
          <a:cxnLst/>
          <a:rect l="0" t="0" r="0" b="0"/>
          <a:pathLst>
            <a:path>
              <a:moveTo>
                <a:pt x="0" y="26279"/>
              </a:moveTo>
              <a:lnTo>
                <a:pt x="694145" y="2627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072353-E906-4E01-BA48-F3AFF11742AA}">
      <dsp:nvSpPr>
        <dsp:cNvPr id="0" name=""/>
        <dsp:cNvSpPr/>
      </dsp:nvSpPr>
      <dsp:spPr>
        <a:xfrm>
          <a:off x="378037" y="379803"/>
          <a:ext cx="2231859" cy="2149884"/>
        </a:xfrm>
        <a:prstGeom prst="roundRect">
          <a:avLst/>
        </a:prstGeom>
        <a:solidFill>
          <a:srgbClr val="FFFF99"/>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B27BF4E-FC1E-4120-A483-B2C857058AC0}">
      <dsp:nvSpPr>
        <dsp:cNvPr id="0" name=""/>
        <dsp:cNvSpPr/>
      </dsp:nvSpPr>
      <dsp:spPr>
        <a:xfrm>
          <a:off x="3169120" y="-33518"/>
          <a:ext cx="1289930" cy="1289930"/>
        </a:xfrm>
        <a:prstGeom prst="ellipse">
          <a:avLst/>
        </a:prstGeom>
        <a:solidFill>
          <a:schemeClr val="accent6">
            <a:lumMod val="40000"/>
            <a:lumOff val="60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tx1"/>
              </a:solidFill>
              <a:latin typeface="+mn-lt"/>
              <a:cs typeface="Arial" panose="020B0604020202020204" pitchFamily="34" charset="0"/>
            </a:rPr>
            <a:t>UTI-A </a:t>
          </a:r>
        </a:p>
        <a:p>
          <a:pPr marL="0" lvl="0" indent="0" algn="ctr" defTabSz="400050">
            <a:lnSpc>
              <a:spcPct val="90000"/>
            </a:lnSpc>
            <a:spcBef>
              <a:spcPct val="0"/>
            </a:spcBef>
            <a:spcAft>
              <a:spcPct val="35000"/>
            </a:spcAft>
            <a:buNone/>
          </a:pPr>
          <a:r>
            <a:rPr lang="fr-FR" sz="900" b="0" kern="1200" dirty="0">
              <a:solidFill>
                <a:schemeClr val="tx1"/>
              </a:solidFill>
              <a:latin typeface="+mn-lt"/>
              <a:cs typeface="Arial" panose="020B0604020202020204" pitchFamily="34" charset="0"/>
            </a:rPr>
            <a:t>Infection urinaire symptomatique, </a:t>
          </a:r>
          <a:r>
            <a:rPr lang="fr-FR" sz="900" b="0" kern="1200" dirty="0" err="1">
              <a:solidFill>
                <a:schemeClr val="tx1"/>
              </a:solidFill>
              <a:latin typeface="+mn-lt"/>
              <a:cs typeface="Arial" panose="020B0604020202020204" pitchFamily="34" charset="0"/>
            </a:rPr>
            <a:t>microbiologique-ment</a:t>
          </a:r>
          <a:r>
            <a:rPr lang="fr-FR" sz="900" b="0" kern="1200" dirty="0">
              <a:solidFill>
                <a:schemeClr val="tx1"/>
              </a:solidFill>
              <a:latin typeface="+mn-lt"/>
              <a:cs typeface="Arial" panose="020B0604020202020204" pitchFamily="34" charset="0"/>
            </a:rPr>
            <a:t> confirmée</a:t>
          </a:r>
          <a:endParaRPr lang="fr-CH" sz="900" b="0" kern="1200" dirty="0">
            <a:solidFill>
              <a:schemeClr val="tx1"/>
            </a:solidFill>
            <a:latin typeface="+mn-lt"/>
            <a:cs typeface="Arial" panose="020B0604020202020204" pitchFamily="34" charset="0"/>
          </a:endParaRPr>
        </a:p>
      </dsp:txBody>
      <dsp:txXfrm>
        <a:off x="3358026" y="155388"/>
        <a:ext cx="912118" cy="912118"/>
      </dsp:txXfrm>
    </dsp:sp>
    <dsp:sp modelId="{EC8A74E1-8648-4E04-872C-6D426521C350}">
      <dsp:nvSpPr>
        <dsp:cNvPr id="0" name=""/>
        <dsp:cNvSpPr/>
      </dsp:nvSpPr>
      <dsp:spPr>
        <a:xfrm>
          <a:off x="4588044" y="-33518"/>
          <a:ext cx="1934896" cy="1289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355600">
            <a:lnSpc>
              <a:spcPct val="90000"/>
            </a:lnSpc>
            <a:spcBef>
              <a:spcPct val="0"/>
            </a:spcBef>
            <a:spcAft>
              <a:spcPct val="15000"/>
            </a:spcAft>
            <a:buChar char="•"/>
          </a:pPr>
          <a:r>
            <a:rPr lang="fr-CH" sz="800" kern="1200" dirty="0">
              <a:latin typeface="+mn-lt"/>
              <a:cs typeface="Arial" panose="020B0604020202020204" pitchFamily="34" charset="0"/>
            </a:rPr>
            <a:t>1 critère clinique ET</a:t>
          </a:r>
        </a:p>
        <a:p>
          <a:pPr marL="57150" lvl="1" indent="-57150" algn="l" defTabSz="355600">
            <a:lnSpc>
              <a:spcPct val="90000"/>
            </a:lnSpc>
            <a:spcBef>
              <a:spcPct val="0"/>
            </a:spcBef>
            <a:spcAft>
              <a:spcPct val="15000"/>
            </a:spcAft>
            <a:buChar char="•"/>
          </a:pPr>
          <a:r>
            <a:rPr lang="fr-FR" sz="800" kern="1200" dirty="0">
              <a:latin typeface="+mn-lt"/>
              <a:cs typeface="Arial" panose="020B0604020202020204" pitchFamily="34" charset="0"/>
            </a:rPr>
            <a:t>culture ≥ 10</a:t>
          </a:r>
          <a:r>
            <a:rPr lang="fr-FR" sz="800" kern="1200" baseline="30000" dirty="0">
              <a:latin typeface="+mn-lt"/>
              <a:cs typeface="Arial" panose="020B0604020202020204" pitchFamily="34" charset="0"/>
            </a:rPr>
            <a:t>5</a:t>
          </a:r>
          <a:r>
            <a:rPr lang="fr-FR" sz="800" kern="1200" dirty="0">
              <a:latin typeface="+mn-lt"/>
              <a:cs typeface="Arial" panose="020B0604020202020204" pitchFamily="34" charset="0"/>
            </a:rPr>
            <a:t> colonies/ml (par germes identifiés) et pas plus de 2 types d’organismes</a:t>
          </a:r>
          <a:endParaRPr lang="fr-CH" sz="800" kern="1200" dirty="0">
            <a:latin typeface="+mn-lt"/>
            <a:cs typeface="Arial" panose="020B0604020202020204" pitchFamily="34" charset="0"/>
          </a:endParaRPr>
        </a:p>
      </dsp:txBody>
      <dsp:txXfrm>
        <a:off x="4588044" y="-33518"/>
        <a:ext cx="1934896" cy="1289930"/>
      </dsp:txXfrm>
    </dsp:sp>
    <dsp:sp modelId="{D365A5D2-70EF-44A9-BB5B-B70F13993866}">
      <dsp:nvSpPr>
        <dsp:cNvPr id="0" name=""/>
        <dsp:cNvSpPr/>
      </dsp:nvSpPr>
      <dsp:spPr>
        <a:xfrm>
          <a:off x="3195009" y="1766847"/>
          <a:ext cx="1390442" cy="1425141"/>
        </a:xfrm>
        <a:prstGeom prst="ellipse">
          <a:avLst/>
        </a:prstGeom>
        <a:solidFill>
          <a:schemeClr val="accent3">
            <a:lumMod val="40000"/>
            <a:lumOff val="60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i="0" kern="1200" dirty="0">
              <a:solidFill>
                <a:schemeClr val="tx1"/>
              </a:solidFill>
              <a:latin typeface="+mn-lt"/>
              <a:cs typeface="Arial" panose="020B0604020202020204" pitchFamily="34" charset="0"/>
            </a:rPr>
            <a:t>UTI-B</a:t>
          </a:r>
        </a:p>
        <a:p>
          <a:pPr marL="0" lvl="0" indent="0" algn="ctr" defTabSz="400050">
            <a:lnSpc>
              <a:spcPct val="90000"/>
            </a:lnSpc>
            <a:spcBef>
              <a:spcPct val="0"/>
            </a:spcBef>
            <a:spcAft>
              <a:spcPct val="35000"/>
            </a:spcAft>
            <a:buNone/>
          </a:pPr>
          <a:r>
            <a:rPr lang="fr-FR" sz="900" b="0" i="0" kern="1200" dirty="0">
              <a:solidFill>
                <a:schemeClr val="tx1"/>
              </a:solidFill>
              <a:latin typeface="+mn-lt"/>
              <a:cs typeface="Arial" panose="020B0604020202020204" pitchFamily="34" charset="0"/>
            </a:rPr>
            <a:t>Infection urinaire symptomatique, sans confirmation microbiologique</a:t>
          </a:r>
          <a:endParaRPr lang="fr-CH" sz="900" b="0" i="0" kern="1200" dirty="0">
            <a:solidFill>
              <a:schemeClr val="tx1"/>
            </a:solidFill>
            <a:latin typeface="+mn-lt"/>
            <a:cs typeface="Arial" panose="020B0604020202020204" pitchFamily="34" charset="0"/>
          </a:endParaRPr>
        </a:p>
      </dsp:txBody>
      <dsp:txXfrm>
        <a:off x="3398635" y="1975554"/>
        <a:ext cx="983190" cy="1007727"/>
      </dsp:txXfrm>
    </dsp:sp>
    <dsp:sp modelId="{00926E32-C202-4DA5-9284-3DBCFF1EC014}">
      <dsp:nvSpPr>
        <dsp:cNvPr id="0" name=""/>
        <dsp:cNvSpPr/>
      </dsp:nvSpPr>
      <dsp:spPr>
        <a:xfrm>
          <a:off x="4588805" y="1766847"/>
          <a:ext cx="2085663" cy="1425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355600">
            <a:lnSpc>
              <a:spcPct val="90000"/>
            </a:lnSpc>
            <a:spcBef>
              <a:spcPct val="0"/>
            </a:spcBef>
            <a:spcAft>
              <a:spcPct val="15000"/>
            </a:spcAft>
            <a:buChar char="•"/>
          </a:pPr>
          <a:r>
            <a:rPr lang="fr-CH" sz="800" kern="1200" dirty="0">
              <a:latin typeface="+mn-lt"/>
              <a:cs typeface="Arial" panose="020B0604020202020204" pitchFamily="34" charset="0"/>
            </a:rPr>
            <a:t>2 critères cliniques ET </a:t>
          </a:r>
        </a:p>
        <a:p>
          <a:pPr marL="57150" lvl="1" indent="-57150" algn="l" defTabSz="355600">
            <a:lnSpc>
              <a:spcPct val="90000"/>
            </a:lnSpc>
            <a:spcBef>
              <a:spcPct val="0"/>
            </a:spcBef>
            <a:spcAft>
              <a:spcPct val="15000"/>
            </a:spcAft>
            <a:buChar char="•"/>
          </a:pPr>
          <a:r>
            <a:rPr lang="fr-FR" sz="800" kern="1200" dirty="0" err="1">
              <a:latin typeface="+mn-lt"/>
              <a:cs typeface="Arial" panose="020B0604020202020204" pitchFamily="34" charset="0"/>
            </a:rPr>
            <a:t>Stix</a:t>
          </a:r>
          <a:r>
            <a:rPr lang="fr-FR" sz="800" kern="1200" dirty="0">
              <a:latin typeface="+mn-lt"/>
              <a:cs typeface="Arial" panose="020B0604020202020204" pitchFamily="34" charset="0"/>
            </a:rPr>
            <a:t> U + pour estérase leucocytaire et/ou nitrites OU</a:t>
          </a:r>
          <a:endParaRPr lang="fr-CH" sz="800" kern="1200" dirty="0">
            <a:latin typeface="+mn-lt"/>
            <a:cs typeface="Arial" panose="020B0604020202020204" pitchFamily="34" charset="0"/>
          </a:endParaRPr>
        </a:p>
        <a:p>
          <a:pPr marL="57150" lvl="1" indent="-57150" algn="l" defTabSz="355600">
            <a:lnSpc>
              <a:spcPct val="90000"/>
            </a:lnSpc>
            <a:spcBef>
              <a:spcPct val="0"/>
            </a:spcBef>
            <a:spcAft>
              <a:spcPct val="15000"/>
            </a:spcAft>
            <a:buChar char="•"/>
          </a:pPr>
          <a:r>
            <a:rPr lang="fr-FR" sz="800" kern="1200" dirty="0">
              <a:latin typeface="+mn-lt"/>
              <a:cs typeface="Arial" panose="020B0604020202020204" pitchFamily="34" charset="0"/>
            </a:rPr>
            <a:t>Pyurie : urine avec &gt; 10 </a:t>
          </a:r>
          <a:r>
            <a:rPr lang="fr-FR" sz="800" kern="1200" dirty="0" err="1">
              <a:latin typeface="+mn-lt"/>
              <a:cs typeface="Arial" panose="020B0604020202020204" pitchFamily="34" charset="0"/>
            </a:rPr>
            <a:t>leucos</a:t>
          </a:r>
          <a:r>
            <a:rPr lang="fr-FR" sz="800" kern="1200" dirty="0">
              <a:latin typeface="+mn-lt"/>
              <a:cs typeface="Arial" panose="020B0604020202020204" pitchFamily="34" charset="0"/>
            </a:rPr>
            <a:t>/ml ou ≥ 3 </a:t>
          </a:r>
          <a:r>
            <a:rPr lang="fr-FR" sz="800" kern="1200" dirty="0" err="1">
              <a:latin typeface="+mn-lt"/>
              <a:cs typeface="Arial" panose="020B0604020202020204" pitchFamily="34" charset="0"/>
            </a:rPr>
            <a:t>leucos</a:t>
          </a:r>
          <a:r>
            <a:rPr lang="fr-FR" sz="800" kern="1200" dirty="0">
              <a:latin typeface="+mn-lt"/>
              <a:cs typeface="Arial" panose="020B0604020202020204" pitchFamily="34" charset="0"/>
            </a:rPr>
            <a:t>/champ microscopique OU</a:t>
          </a:r>
          <a:endParaRPr lang="fr-CH" sz="800" kern="1200" dirty="0">
            <a:latin typeface="+mn-lt"/>
            <a:cs typeface="Arial" panose="020B0604020202020204" pitchFamily="34" charset="0"/>
          </a:endParaRPr>
        </a:p>
        <a:p>
          <a:pPr marL="57150" lvl="1" indent="-57150" algn="l" defTabSz="355600">
            <a:lnSpc>
              <a:spcPct val="90000"/>
            </a:lnSpc>
            <a:spcBef>
              <a:spcPct val="0"/>
            </a:spcBef>
            <a:spcAft>
              <a:spcPct val="15000"/>
            </a:spcAft>
            <a:buChar char="•"/>
          </a:pPr>
          <a:r>
            <a:rPr lang="fr-FR" sz="800" kern="1200" dirty="0">
              <a:latin typeface="+mn-lt"/>
              <a:cs typeface="Arial" panose="020B0604020202020204" pitchFamily="34" charset="0"/>
            </a:rPr>
            <a:t>Microorganismes sur coloration Gram OU</a:t>
          </a:r>
          <a:endParaRPr lang="fr-CH" sz="800" kern="1200" dirty="0">
            <a:latin typeface="+mn-lt"/>
            <a:cs typeface="Arial" panose="020B0604020202020204" pitchFamily="34" charset="0"/>
          </a:endParaRPr>
        </a:p>
        <a:p>
          <a:pPr marL="57150" lvl="1" indent="-57150" algn="l" defTabSz="355600">
            <a:lnSpc>
              <a:spcPct val="90000"/>
            </a:lnSpc>
            <a:spcBef>
              <a:spcPct val="0"/>
            </a:spcBef>
            <a:spcAft>
              <a:spcPct val="15000"/>
            </a:spcAft>
            <a:buChar char="•"/>
          </a:pPr>
          <a:r>
            <a:rPr lang="fr-FR" sz="800" kern="1200" dirty="0">
              <a:latin typeface="+mn-lt"/>
              <a:cs typeface="Arial" panose="020B0604020202020204" pitchFamily="34" charset="0"/>
            </a:rPr>
            <a:t>≥ 2 cultures + pour bactéries Gram négatif ou </a:t>
          </a:r>
          <a:r>
            <a:rPr lang="fr-FR" sz="800" i="1" kern="1200" dirty="0">
              <a:latin typeface="+mn-lt"/>
              <a:cs typeface="Arial" panose="020B0604020202020204" pitchFamily="34" charset="0"/>
            </a:rPr>
            <a:t>Staphylocoques </a:t>
          </a:r>
          <a:r>
            <a:rPr lang="fr-FR" sz="800" i="1" kern="1200" dirty="0" err="1">
              <a:latin typeface="+mn-lt"/>
              <a:cs typeface="Arial" panose="020B0604020202020204" pitchFamily="34" charset="0"/>
            </a:rPr>
            <a:t>saprophyticus</a:t>
          </a:r>
          <a:r>
            <a:rPr lang="fr-FR" sz="800" i="1" kern="1200" dirty="0">
              <a:latin typeface="+mn-lt"/>
              <a:cs typeface="Arial" panose="020B0604020202020204" pitchFamily="34" charset="0"/>
            </a:rPr>
            <a:t> avec </a:t>
          </a:r>
          <a:r>
            <a:rPr lang="fr-FR" sz="800" kern="1200" dirty="0">
              <a:latin typeface="+mn-lt"/>
              <a:cs typeface="Arial" panose="020B0604020202020204" pitchFamily="34" charset="0"/>
            </a:rPr>
            <a:t>≥ 10</a:t>
          </a:r>
          <a:r>
            <a:rPr lang="fr-FR" sz="800" kern="1200" baseline="30000" dirty="0">
              <a:latin typeface="+mn-lt"/>
              <a:cs typeface="Arial" panose="020B0604020202020204" pitchFamily="34" charset="0"/>
            </a:rPr>
            <a:t>2</a:t>
          </a:r>
          <a:r>
            <a:rPr lang="fr-FR" sz="800" kern="1200" dirty="0">
              <a:latin typeface="+mn-lt"/>
              <a:cs typeface="Arial" panose="020B0604020202020204" pitchFamily="34" charset="0"/>
            </a:rPr>
            <a:t> colonies/ml prélevées aseptiquement OU</a:t>
          </a:r>
          <a:endParaRPr lang="fr-CH" sz="800" kern="1200" dirty="0">
            <a:latin typeface="+mn-lt"/>
            <a:cs typeface="Arial" panose="020B0604020202020204" pitchFamily="34" charset="0"/>
          </a:endParaRPr>
        </a:p>
        <a:p>
          <a:pPr marL="57150" lvl="1" indent="-57150" algn="l" defTabSz="355600">
            <a:lnSpc>
              <a:spcPct val="90000"/>
            </a:lnSpc>
            <a:spcBef>
              <a:spcPct val="0"/>
            </a:spcBef>
            <a:spcAft>
              <a:spcPct val="15000"/>
            </a:spcAft>
            <a:buChar char="•"/>
          </a:pPr>
          <a:r>
            <a:rPr lang="fr-FR" sz="800" kern="1200" dirty="0">
              <a:latin typeface="+mn-lt"/>
              <a:cs typeface="Arial" panose="020B0604020202020204" pitchFamily="34" charset="0"/>
            </a:rPr>
            <a:t>Culture + ≤ 10</a:t>
          </a:r>
          <a:r>
            <a:rPr lang="fr-FR" sz="800" kern="1200" baseline="30000" dirty="0">
              <a:latin typeface="+mn-lt"/>
              <a:cs typeface="Arial" panose="020B0604020202020204" pitchFamily="34" charset="0"/>
            </a:rPr>
            <a:t>5</a:t>
          </a:r>
          <a:r>
            <a:rPr lang="fr-FR" sz="800" kern="1200" dirty="0">
              <a:latin typeface="+mn-lt"/>
              <a:cs typeface="Arial" panose="020B0604020202020204" pitchFamily="34" charset="0"/>
            </a:rPr>
            <a:t> colonies/ml  d’un seul germe pathogène chez patient sous ATB adéquate OU</a:t>
          </a:r>
          <a:endParaRPr lang="fr-CH" sz="800" kern="1200" dirty="0">
            <a:latin typeface="+mn-lt"/>
            <a:cs typeface="Arial" panose="020B0604020202020204" pitchFamily="34" charset="0"/>
          </a:endParaRPr>
        </a:p>
        <a:p>
          <a:pPr marL="57150" lvl="1" indent="-57150" algn="l" defTabSz="355600">
            <a:lnSpc>
              <a:spcPct val="90000"/>
            </a:lnSpc>
            <a:spcBef>
              <a:spcPct val="0"/>
            </a:spcBef>
            <a:spcAft>
              <a:spcPct val="15000"/>
            </a:spcAft>
            <a:buChar char="•"/>
          </a:pPr>
          <a:r>
            <a:rPr lang="fr-FR" sz="800" kern="1200" dirty="0">
              <a:latin typeface="+mn-lt"/>
              <a:cs typeface="Arial" panose="020B0604020202020204" pitchFamily="34" charset="0"/>
            </a:rPr>
            <a:t>Dg du médecin OU </a:t>
          </a:r>
          <a:endParaRPr lang="fr-CH" sz="800" kern="1200" dirty="0">
            <a:latin typeface="+mn-lt"/>
            <a:cs typeface="Arial" panose="020B0604020202020204" pitchFamily="34" charset="0"/>
          </a:endParaRPr>
        </a:p>
        <a:p>
          <a:pPr marL="57150" lvl="1" indent="-57150" algn="l" defTabSz="355600">
            <a:lnSpc>
              <a:spcPct val="90000"/>
            </a:lnSpc>
            <a:spcBef>
              <a:spcPct val="0"/>
            </a:spcBef>
            <a:spcAft>
              <a:spcPct val="15000"/>
            </a:spcAft>
            <a:buChar char="•"/>
          </a:pPr>
          <a:r>
            <a:rPr lang="fr-FR" sz="800" kern="1200" dirty="0">
              <a:latin typeface="+mn-lt"/>
              <a:cs typeface="Arial" panose="020B0604020202020204" pitchFamily="34" charset="0"/>
            </a:rPr>
            <a:t>ATB adéquate par le médecin</a:t>
          </a:r>
          <a:endParaRPr lang="fr-CH" sz="800" kern="1200" dirty="0">
            <a:latin typeface="+mn-lt"/>
            <a:cs typeface="Arial" panose="020B0604020202020204" pitchFamily="34" charset="0"/>
          </a:endParaRPr>
        </a:p>
      </dsp:txBody>
      <dsp:txXfrm>
        <a:off x="4588805" y="1766847"/>
        <a:ext cx="2085663" cy="1425141"/>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D65AF29-1396-584C-B034-C25C260EC274}"/>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C887B47A-6B2A-0048-96C6-91397727E32A}"/>
              </a:ext>
            </a:extLst>
          </p:cNvPr>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56410776-D3DA-4348-AAB3-EA6FE3957715}" type="datetimeFigureOut">
              <a:rPr lang="de-DE" smtClean="0"/>
              <a:t>21.03.2023</a:t>
            </a:fld>
            <a:endParaRPr lang="de-DE"/>
          </a:p>
        </p:txBody>
      </p:sp>
      <p:sp>
        <p:nvSpPr>
          <p:cNvPr id="4" name="Fußzeilenplatzhalter 3">
            <a:extLst>
              <a:ext uri="{FF2B5EF4-FFF2-40B4-BE49-F238E27FC236}">
                <a16:creationId xmlns:a16="http://schemas.microsoft.com/office/drawing/2014/main" id="{93F9D94A-2037-2C43-BBE3-9D19502C2083}"/>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96B18D4-D74E-E945-A846-86F011BE068A}"/>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91FEEDC-2541-764C-8829-FE585064E465}" type="slidenum">
              <a:rPr lang="de-DE" smtClean="0"/>
              <a:t>‹N°›</a:t>
            </a:fld>
            <a:endParaRPr lang="de-DE"/>
          </a:p>
        </p:txBody>
      </p:sp>
    </p:spTree>
    <p:extLst>
      <p:ext uri="{BB962C8B-B14F-4D97-AF65-F5344CB8AC3E}">
        <p14:creationId xmlns:p14="http://schemas.microsoft.com/office/powerpoint/2010/main" val="3550537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14402" y="3257550"/>
            <a:ext cx="7315199" cy="30861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1689765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CH" dirty="0"/>
              <a:t>Administration des utilisateurs: définir les rôles des utilisateurs (</a:t>
            </a:r>
            <a:r>
              <a:rPr lang="fr-CH" dirty="0" err="1"/>
              <a:t>hospital</a:t>
            </a:r>
            <a:r>
              <a:rPr lang="fr-CH" dirty="0"/>
              <a:t>, network)</a:t>
            </a:r>
          </a:p>
          <a:p>
            <a:r>
              <a:rPr lang="fr-CH" dirty="0"/>
              <a:t>Administration des autorisations: définir les hôpitaux qui peuvent avoir en charge</a:t>
            </a:r>
          </a:p>
          <a:p>
            <a:r>
              <a:rPr lang="fr-CH" dirty="0"/>
              <a:t>Master data administration: création de l’hôpital</a:t>
            </a:r>
          </a:p>
        </p:txBody>
      </p:sp>
    </p:spTree>
    <p:extLst>
      <p:ext uri="{BB962C8B-B14F-4D97-AF65-F5344CB8AC3E}">
        <p14:creationId xmlns:p14="http://schemas.microsoft.com/office/powerpoint/2010/main" val="392241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CH" dirty="0"/>
              <a:t>Recommandé: une seule personne qui insère les données</a:t>
            </a:r>
            <a:r>
              <a:rPr lang="fr-CH" baseline="0" dirty="0"/>
              <a:t> sur la base de données pendant 4-5 jours </a:t>
            </a:r>
            <a:endParaRPr lang="fr-CH" dirty="0"/>
          </a:p>
        </p:txBody>
      </p:sp>
    </p:spTree>
    <p:extLst>
      <p:ext uri="{BB962C8B-B14F-4D97-AF65-F5344CB8AC3E}">
        <p14:creationId xmlns:p14="http://schemas.microsoft.com/office/powerpoint/2010/main" val="258809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4B9E22-20E5-4E7D-9924-3D7BC625088C}" type="slidenum">
              <a:rPr lang="en-US" altLang="en-US" smtClean="0"/>
              <a:pPr/>
              <a:t>26</a:t>
            </a:fld>
            <a:endParaRPr lang="en-US" altLang="en-US"/>
          </a:p>
        </p:txBody>
      </p:sp>
    </p:spTree>
    <p:extLst>
      <p:ext uri="{BB962C8B-B14F-4D97-AF65-F5344CB8AC3E}">
        <p14:creationId xmlns:p14="http://schemas.microsoft.com/office/powerpoint/2010/main" val="1862208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4B9E22-20E5-4E7D-9924-3D7BC625088C}" type="slidenum">
              <a:rPr lang="en-US" altLang="en-US" smtClean="0"/>
              <a:pPr/>
              <a:t>27</a:t>
            </a:fld>
            <a:endParaRPr lang="en-US" altLang="en-US"/>
          </a:p>
        </p:txBody>
      </p:sp>
    </p:spTree>
    <p:extLst>
      <p:ext uri="{BB962C8B-B14F-4D97-AF65-F5344CB8AC3E}">
        <p14:creationId xmlns:p14="http://schemas.microsoft.com/office/powerpoint/2010/main" val="1620338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4B9E22-20E5-4E7D-9924-3D7BC625088C}" type="slidenum">
              <a:rPr lang="en-US" altLang="en-US" smtClean="0"/>
              <a:pPr/>
              <a:t>28</a:t>
            </a:fld>
            <a:endParaRPr lang="en-US" altLang="en-US"/>
          </a:p>
        </p:txBody>
      </p:sp>
    </p:spTree>
    <p:extLst>
      <p:ext uri="{BB962C8B-B14F-4D97-AF65-F5344CB8AC3E}">
        <p14:creationId xmlns:p14="http://schemas.microsoft.com/office/powerpoint/2010/main" val="690205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4B9E22-20E5-4E7D-9924-3D7BC625088C}" type="slidenum">
              <a:rPr lang="en-US" altLang="en-US" smtClean="0"/>
              <a:pPr/>
              <a:t>29</a:t>
            </a:fld>
            <a:endParaRPr lang="en-US" altLang="en-US"/>
          </a:p>
        </p:txBody>
      </p:sp>
    </p:spTree>
    <p:extLst>
      <p:ext uri="{BB962C8B-B14F-4D97-AF65-F5344CB8AC3E}">
        <p14:creationId xmlns:p14="http://schemas.microsoft.com/office/powerpoint/2010/main" val="473141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4B9E22-20E5-4E7D-9924-3D7BC625088C}" type="slidenum">
              <a:rPr lang="en-US" altLang="en-US" smtClean="0"/>
              <a:pPr/>
              <a:t>30</a:t>
            </a:fld>
            <a:endParaRPr lang="en-US" altLang="en-US"/>
          </a:p>
        </p:txBody>
      </p:sp>
    </p:spTree>
    <p:extLst>
      <p:ext uri="{BB962C8B-B14F-4D97-AF65-F5344CB8AC3E}">
        <p14:creationId xmlns:p14="http://schemas.microsoft.com/office/powerpoint/2010/main" val="1317775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4B9E22-20E5-4E7D-9924-3D7BC625088C}" type="slidenum">
              <a:rPr lang="en-US" altLang="en-US" smtClean="0"/>
              <a:pPr/>
              <a:t>31</a:t>
            </a:fld>
            <a:endParaRPr lang="en-US" altLang="en-US"/>
          </a:p>
        </p:txBody>
      </p:sp>
    </p:spTree>
    <p:extLst>
      <p:ext uri="{BB962C8B-B14F-4D97-AF65-F5344CB8AC3E}">
        <p14:creationId xmlns:p14="http://schemas.microsoft.com/office/powerpoint/2010/main" val="3663546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4B9E22-20E5-4E7D-9924-3D7BC625088C}" type="slidenum">
              <a:rPr lang="en-US" altLang="en-US" smtClean="0"/>
              <a:pPr/>
              <a:t>32</a:t>
            </a:fld>
            <a:endParaRPr lang="en-US" altLang="en-US"/>
          </a:p>
        </p:txBody>
      </p:sp>
    </p:spTree>
    <p:extLst>
      <p:ext uri="{BB962C8B-B14F-4D97-AF65-F5344CB8AC3E}">
        <p14:creationId xmlns:p14="http://schemas.microsoft.com/office/powerpoint/2010/main" val="1212621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4B9E22-20E5-4E7D-9924-3D7BC625088C}" type="slidenum">
              <a:rPr lang="en-US" altLang="en-US" smtClean="0"/>
              <a:pPr/>
              <a:t>33</a:t>
            </a:fld>
            <a:endParaRPr lang="en-US" altLang="en-US"/>
          </a:p>
        </p:txBody>
      </p:sp>
    </p:spTree>
    <p:extLst>
      <p:ext uri="{BB962C8B-B14F-4D97-AF65-F5344CB8AC3E}">
        <p14:creationId xmlns:p14="http://schemas.microsoft.com/office/powerpoint/2010/main" val="423125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1492697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4B9E22-20E5-4E7D-9924-3D7BC625088C}" type="slidenum">
              <a:rPr lang="en-US" altLang="en-US" smtClean="0"/>
              <a:pPr/>
              <a:t>34</a:t>
            </a:fld>
            <a:endParaRPr lang="en-US" altLang="en-US"/>
          </a:p>
        </p:txBody>
      </p:sp>
    </p:spTree>
    <p:extLst>
      <p:ext uri="{BB962C8B-B14F-4D97-AF65-F5344CB8AC3E}">
        <p14:creationId xmlns:p14="http://schemas.microsoft.com/office/powerpoint/2010/main" val="4084597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4B9E22-20E5-4E7D-9924-3D7BC625088C}" type="slidenum">
              <a:rPr lang="en-US" altLang="en-US" smtClean="0"/>
              <a:pPr/>
              <a:t>35</a:t>
            </a:fld>
            <a:endParaRPr lang="en-US" altLang="en-US"/>
          </a:p>
        </p:txBody>
      </p:sp>
    </p:spTree>
    <p:extLst>
      <p:ext uri="{BB962C8B-B14F-4D97-AF65-F5344CB8AC3E}">
        <p14:creationId xmlns:p14="http://schemas.microsoft.com/office/powerpoint/2010/main" val="1182388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1544631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914402" y="3257550"/>
            <a:ext cx="7315199" cy="30861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914402" y="3257550"/>
            <a:ext cx="7315199" cy="30861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99826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914402" y="3257550"/>
            <a:ext cx="7315199" cy="3086100"/>
          </a:xfrm>
          <a:prstGeom prst="rect">
            <a:avLst/>
          </a:prstGeom>
        </p:spPr>
        <p:txBody>
          <a:bodyPr lIns="91425" tIns="91425" rIns="91425" bIns="91425" anchor="t" anchorCtr="0">
            <a:noAutofit/>
          </a:bodyPr>
          <a:lstStyle/>
          <a:p>
            <a:pPr lvl="0">
              <a:spcBef>
                <a:spcPts val="0"/>
              </a:spcBef>
              <a:buNone/>
            </a:pPr>
            <a:r>
              <a:rPr lang="fr-CH" dirty="0"/>
              <a:t>Lorsqu’une infection répond à deux définitions , il faut impérativement mettre les deux, p.ex. pyélonéphrite à </a:t>
            </a:r>
            <a:r>
              <a:rPr lang="fr-CH" dirty="0" err="1"/>
              <a:t>E.coli</a:t>
            </a:r>
            <a:r>
              <a:rPr lang="fr-CH" dirty="0"/>
              <a:t> avec bactériémie</a:t>
            </a:r>
            <a:r>
              <a:rPr lang="fr-CH" baseline="0" dirty="0"/>
              <a:t> au même germe : UTI-A et BSI S-UTI</a:t>
            </a:r>
          </a:p>
          <a:p>
            <a:pPr lvl="0">
              <a:spcBef>
                <a:spcPts val="0"/>
              </a:spcBef>
              <a:buNone/>
            </a:pPr>
            <a:endParaRPr lang="fr-CH" baseline="0" dirty="0"/>
          </a:p>
        </p:txBody>
      </p:sp>
    </p:spTree>
    <p:extLst>
      <p:ext uri="{BB962C8B-B14F-4D97-AF65-F5344CB8AC3E}">
        <p14:creationId xmlns:p14="http://schemas.microsoft.com/office/powerpoint/2010/main" val="2627050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914402" y="3257550"/>
            <a:ext cx="7315199" cy="30861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64728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914402" y="3257550"/>
            <a:ext cx="7315199" cy="3086100"/>
          </a:xfrm>
          <a:prstGeom prst="rect">
            <a:avLst/>
          </a:prstGeom>
        </p:spPr>
        <p:txBody>
          <a:bodyPr lIns="91425" tIns="91425" rIns="91425" bIns="91425" anchor="t" anchorCtr="0">
            <a:noAutofit/>
          </a:bodyPr>
          <a:lstStyle/>
          <a:p>
            <a:pPr lvl="0">
              <a:spcBef>
                <a:spcPts val="0"/>
              </a:spcBef>
              <a:buNone/>
            </a:pPr>
            <a:r>
              <a:rPr lang="fr-CH" dirty="0"/>
              <a:t>Critères cliniques aussi pour CRI3 à </a:t>
            </a:r>
            <a:r>
              <a:rPr lang="fr-CH" dirty="0" err="1"/>
              <a:t>Staph</a:t>
            </a:r>
            <a:r>
              <a:rPr lang="fr-CH" dirty="0"/>
              <a:t> </a:t>
            </a:r>
            <a:r>
              <a:rPr lang="fr-CH" dirty="0" err="1"/>
              <a:t>coag</a:t>
            </a:r>
            <a:r>
              <a:rPr lang="fr-CH" dirty="0"/>
              <a:t> </a:t>
            </a:r>
            <a:r>
              <a:rPr lang="fr-CH" dirty="0" err="1"/>
              <a:t>neg</a:t>
            </a:r>
            <a:endParaRPr dirty="0"/>
          </a:p>
        </p:txBody>
      </p:sp>
    </p:spTree>
    <p:extLst>
      <p:ext uri="{BB962C8B-B14F-4D97-AF65-F5344CB8AC3E}">
        <p14:creationId xmlns:p14="http://schemas.microsoft.com/office/powerpoint/2010/main" val="2760862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914402" y="3257550"/>
            <a:ext cx="7315199" cy="30861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960715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Faire les participants lire les définitions pendant 5 minutes pour trouver la réponse</a:t>
            </a:r>
          </a:p>
        </p:txBody>
      </p:sp>
    </p:spTree>
    <p:extLst>
      <p:ext uri="{BB962C8B-B14F-4D97-AF65-F5344CB8AC3E}">
        <p14:creationId xmlns:p14="http://schemas.microsoft.com/office/powerpoint/2010/main" val="4153924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914402" y="3257550"/>
            <a:ext cx="7315199" cy="30861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631106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4B9E22-20E5-4E7D-9924-3D7BC625088C}" type="slidenum">
              <a:rPr lang="en-US" altLang="en-US" smtClean="0"/>
              <a:pPr/>
              <a:t>47</a:t>
            </a:fld>
            <a:endParaRPr lang="en-US" altLang="en-US"/>
          </a:p>
        </p:txBody>
      </p:sp>
    </p:spTree>
    <p:extLst>
      <p:ext uri="{BB962C8B-B14F-4D97-AF65-F5344CB8AC3E}">
        <p14:creationId xmlns:p14="http://schemas.microsoft.com/office/powerpoint/2010/main" val="1505526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86000" y="514350"/>
            <a:ext cx="4572000" cy="2571750"/>
          </a:xfrm>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a:xfrm>
            <a:off x="5179484" y="6513910"/>
            <a:ext cx="3962400" cy="342900"/>
          </a:xfrm>
          <a:prstGeom prst="rect">
            <a:avLst/>
          </a:prstGeom>
        </p:spPr>
        <p:txBody>
          <a:bodyPr/>
          <a:lstStyle/>
          <a:p>
            <a:fld id="{82869989-EB00-4EE7-BCB5-25BDC5BB29F8}" type="slidenum">
              <a:rPr lang="en-US" smtClean="0"/>
              <a:pPr/>
              <a:t>49</a:t>
            </a:fld>
            <a:endParaRPr lang="en-US"/>
          </a:p>
        </p:txBody>
      </p:sp>
    </p:spTree>
    <p:extLst>
      <p:ext uri="{BB962C8B-B14F-4D97-AF65-F5344CB8AC3E}">
        <p14:creationId xmlns:p14="http://schemas.microsoft.com/office/powerpoint/2010/main" val="1188818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4B9E22-20E5-4E7D-9924-3D7BC625088C}" type="slidenum">
              <a:rPr lang="en-US" altLang="en-US" smtClean="0"/>
              <a:pPr/>
              <a:t>50</a:t>
            </a:fld>
            <a:endParaRPr lang="en-US" altLang="en-US"/>
          </a:p>
        </p:txBody>
      </p:sp>
    </p:spTree>
    <p:extLst>
      <p:ext uri="{BB962C8B-B14F-4D97-AF65-F5344CB8AC3E}">
        <p14:creationId xmlns:p14="http://schemas.microsoft.com/office/powerpoint/2010/main" val="3884720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86000" y="514350"/>
            <a:ext cx="4572000" cy="2571750"/>
          </a:xfrm>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a:xfrm>
            <a:off x="5179484" y="6513910"/>
            <a:ext cx="3962400" cy="342900"/>
          </a:xfrm>
          <a:prstGeom prst="rect">
            <a:avLst/>
          </a:prstGeom>
        </p:spPr>
        <p:txBody>
          <a:bodyPr/>
          <a:lstStyle/>
          <a:p>
            <a:fld id="{82869989-EB00-4EE7-BCB5-25BDC5BB29F8}" type="slidenum">
              <a:rPr lang="en-US" smtClean="0"/>
              <a:pPr/>
              <a:t>52</a:t>
            </a:fld>
            <a:endParaRPr lang="en-US"/>
          </a:p>
        </p:txBody>
      </p:sp>
    </p:spTree>
    <p:extLst>
      <p:ext uri="{BB962C8B-B14F-4D97-AF65-F5344CB8AC3E}">
        <p14:creationId xmlns:p14="http://schemas.microsoft.com/office/powerpoint/2010/main" val="949009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4B9E22-20E5-4E7D-9924-3D7BC625088C}" type="slidenum">
              <a:rPr lang="en-US" altLang="en-US" smtClean="0"/>
              <a:pPr/>
              <a:t>53</a:t>
            </a:fld>
            <a:endParaRPr lang="en-US" altLang="en-US"/>
          </a:p>
        </p:txBody>
      </p:sp>
    </p:spTree>
    <p:extLst>
      <p:ext uri="{BB962C8B-B14F-4D97-AF65-F5344CB8AC3E}">
        <p14:creationId xmlns:p14="http://schemas.microsoft.com/office/powerpoint/2010/main" val="654191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4B9E22-20E5-4E7D-9924-3D7BC625088C}" type="slidenum">
              <a:rPr lang="en-US" altLang="en-US" smtClean="0"/>
              <a:pPr/>
              <a:t>55</a:t>
            </a:fld>
            <a:endParaRPr lang="en-US" altLang="en-US"/>
          </a:p>
        </p:txBody>
      </p:sp>
    </p:spTree>
    <p:extLst>
      <p:ext uri="{BB962C8B-B14F-4D97-AF65-F5344CB8AC3E}">
        <p14:creationId xmlns:p14="http://schemas.microsoft.com/office/powerpoint/2010/main" val="1159810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4B9E22-20E5-4E7D-9924-3D7BC625088C}" type="slidenum">
              <a:rPr lang="en-US" altLang="en-US" smtClean="0"/>
              <a:pPr/>
              <a:t>57</a:t>
            </a:fld>
            <a:endParaRPr lang="en-US" altLang="en-US"/>
          </a:p>
        </p:txBody>
      </p:sp>
    </p:spTree>
    <p:extLst>
      <p:ext uri="{BB962C8B-B14F-4D97-AF65-F5344CB8AC3E}">
        <p14:creationId xmlns:p14="http://schemas.microsoft.com/office/powerpoint/2010/main" val="1616069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656573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a:t>10 key components of the so far largest systematic review aiming at defining key components of successful </a:t>
            </a:r>
            <a:r>
              <a:rPr lang="en-US" dirty="0" err="1"/>
              <a:t>organisation</a:t>
            </a:r>
            <a:r>
              <a:rPr lang="en-US" dirty="0"/>
              <a:t> and management of IPC.94 This systematic review and expert guidance was initiated by the ECDC and performed by </a:t>
            </a:r>
            <a:r>
              <a:rPr lang="en-US" dirty="0" err="1"/>
              <a:t>Zingg</a:t>
            </a:r>
            <a:r>
              <a:rPr lang="en-US" dirty="0"/>
              <a:t> and colleagues in collaboration with three academic institutions (University of Geneva Hospitals, Switzerland; Imperial College, London, UK; University of Hospital of Freiburg, Germany). </a:t>
            </a:r>
          </a:p>
          <a:p>
            <a:r>
              <a:rPr lang="fr-CH" dirty="0"/>
              <a:t>Tangible or not </a:t>
            </a:r>
            <a:r>
              <a:rPr lang="fr-CH" dirty="0" err="1"/>
              <a:t>elements</a:t>
            </a:r>
            <a:endParaRPr lang="fr-CH" dirty="0"/>
          </a:p>
          <a:p>
            <a:endParaRPr lang="fr-CH" dirty="0"/>
          </a:p>
          <a:p>
            <a:pPr marL="0" marR="0" indent="0" algn="l" defTabSz="914400" rtl="0" eaLnBrk="1" fontAlgn="auto" latinLnBrk="0" hangingPunct="1">
              <a:lnSpc>
                <a:spcPct val="100000"/>
              </a:lnSpc>
              <a:spcBef>
                <a:spcPts val="0"/>
              </a:spcBef>
              <a:spcAft>
                <a:spcPts val="0"/>
              </a:spcAft>
              <a:buClrTx/>
              <a:buSzTx/>
              <a:buFontTx/>
              <a:buNone/>
              <a:tabLst/>
              <a:defRPr/>
            </a:pPr>
            <a:r>
              <a:rPr lang="fr-CH" baseline="0" dirty="0"/>
              <a:t>8. </a:t>
            </a:r>
            <a:r>
              <a:rPr lang="en-US" b="0" dirty="0"/>
              <a:t>Multimodal strategies are a combination of technology and best practice, which are delivered by different “modes” such as lectures, visual reminders, simulation training, bedside teaching, knowledge tests, or any other original and imaginable idea to change the </a:t>
            </a:r>
            <a:r>
              <a:rPr lang="en-US" b="0" dirty="0" err="1"/>
              <a:t>behaviour</a:t>
            </a:r>
            <a:r>
              <a:rPr lang="en-US" b="0" dirty="0"/>
              <a:t> of healthcare professionals.</a:t>
            </a:r>
          </a:p>
          <a:p>
            <a:r>
              <a:rPr lang="fr-CH" baseline="0" dirty="0"/>
              <a:t>9. champions: rôle modèle non attribué mais personne intrinsèquement motivée</a:t>
            </a:r>
          </a:p>
          <a:p>
            <a:r>
              <a:rPr lang="en-US" b="0" dirty="0"/>
              <a:t>10.</a:t>
            </a:r>
            <a:r>
              <a:rPr lang="en-US" b="0" baseline="0" dirty="0"/>
              <a:t> communication, work attitude and satisfaction, teamwork, leadership</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fr-CH" baseline="0" dirty="0"/>
              <a:t>Discussion avec les experts de l’ECDC lors de réunions et téléconférences pour l’identification des indicateurs</a:t>
            </a:r>
          </a:p>
          <a:p>
            <a:endParaRPr lang="fr-CH" b="1" dirty="0"/>
          </a:p>
        </p:txBody>
      </p:sp>
    </p:spTree>
    <p:extLst>
      <p:ext uri="{BB962C8B-B14F-4D97-AF65-F5344CB8AC3E}">
        <p14:creationId xmlns:p14="http://schemas.microsoft.com/office/powerpoint/2010/main" val="3189495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4B9E22-20E5-4E7D-9924-3D7BC625088C}" type="slidenum">
              <a:rPr lang="en-US" altLang="en-US" smtClean="0"/>
              <a:pPr/>
              <a:t>15</a:t>
            </a:fld>
            <a:endParaRPr lang="en-US" altLang="en-US"/>
          </a:p>
        </p:txBody>
      </p:sp>
    </p:spTree>
    <p:extLst>
      <p:ext uri="{BB962C8B-B14F-4D97-AF65-F5344CB8AC3E}">
        <p14:creationId xmlns:p14="http://schemas.microsoft.com/office/powerpoint/2010/main" val="3083036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eaLnBrk="0">
              <a:lnSpc>
                <a:spcPts val="1000"/>
              </a:lnSpc>
              <a:spcBef>
                <a:spcPts val="0"/>
              </a:spcBef>
              <a:spcAft>
                <a:spcPts val="600"/>
              </a:spcAft>
            </a:pPr>
            <a:r>
              <a:rPr lang="en-GB" sz="1800" kern="800" dirty="0">
                <a:solidFill>
                  <a:srgbClr val="000000"/>
                </a:solidFill>
                <a:effectLst/>
                <a:latin typeface="Tahoma" panose="020B0604030504040204" pitchFamily="34" charset="0"/>
                <a:ea typeface="Arial Unicode MS"/>
                <a:cs typeface="Tahoma" panose="020B0604030504040204" pitchFamily="34" charset="0"/>
              </a:rPr>
              <a:t>Automated denominator collection: Automated rule-based periodic selection of procedures or patient- days to be included in the surveillance, e.g. based on admission to specific wards, surgical procedures or use of devices such as central lines; Codes are selected without manual steps and directly linked to a digital surveillance record. Subsequently charts are manually reviewed to detect HAI in the selected patients. </a:t>
            </a:r>
            <a:endParaRPr lang="fr-CH" sz="1800" kern="800" dirty="0">
              <a:solidFill>
                <a:srgbClr val="000000"/>
              </a:solidFill>
              <a:effectLst/>
              <a:latin typeface="Tahoma" panose="020B0604030504040204" pitchFamily="34" charset="0"/>
              <a:ea typeface="Arial Unicode MS"/>
              <a:cs typeface="Times New Roman" panose="02020603050405020304" pitchFamily="18" charset="0"/>
            </a:endParaRPr>
          </a:p>
          <a:p>
            <a:pPr marL="0" marR="0" eaLnBrk="0">
              <a:lnSpc>
                <a:spcPts val="1000"/>
              </a:lnSpc>
              <a:spcBef>
                <a:spcPts val="0"/>
              </a:spcBef>
              <a:spcAft>
                <a:spcPts val="600"/>
              </a:spcAft>
            </a:pPr>
            <a:r>
              <a:rPr lang="en-GB" sz="1800" kern="800" dirty="0">
                <a:solidFill>
                  <a:srgbClr val="000000"/>
                </a:solidFill>
                <a:effectLst/>
                <a:latin typeface="Tahoma" panose="020B0604030504040204" pitchFamily="34" charset="0"/>
                <a:ea typeface="Arial Unicode MS"/>
                <a:cs typeface="Tahoma" panose="020B0604030504040204" pitchFamily="34" charset="0"/>
              </a:rPr>
              <a:t>2.	Semi-automated: Automated selection of patients in surveillance (as in #1) An automated algorithm performs preselection of patients that require manual confirmation of HAI presence, based on information extracted from electronic health records and linked to a digital surveillance record. </a:t>
            </a:r>
            <a:endParaRPr lang="fr-CH" sz="1800" kern="800" dirty="0">
              <a:solidFill>
                <a:srgbClr val="000000"/>
              </a:solidFill>
              <a:effectLst/>
              <a:latin typeface="Tahoma" panose="020B0604030504040204" pitchFamily="34" charset="0"/>
              <a:ea typeface="Arial Unicode MS"/>
              <a:cs typeface="Times New Roman" panose="02020603050405020304" pitchFamily="18" charset="0"/>
            </a:endParaRPr>
          </a:p>
          <a:p>
            <a:pPr marL="0" marR="0" eaLnBrk="0">
              <a:lnSpc>
                <a:spcPts val="1000"/>
              </a:lnSpc>
              <a:spcBef>
                <a:spcPts val="0"/>
              </a:spcBef>
              <a:spcAft>
                <a:spcPts val="600"/>
              </a:spcAft>
            </a:pPr>
            <a:r>
              <a:rPr lang="en-GB" sz="1800" kern="800" dirty="0">
                <a:solidFill>
                  <a:srgbClr val="000000"/>
                </a:solidFill>
                <a:effectLst/>
                <a:latin typeface="Tahoma" panose="020B0604030504040204" pitchFamily="34" charset="0"/>
                <a:ea typeface="Arial Unicode MS"/>
                <a:cs typeface="Tahoma" panose="020B0604030504040204" pitchFamily="34" charset="0"/>
              </a:rPr>
              <a:t>3.	Fully automated: Automated selection of patients in surveillance (as in #1) and fully automated algorithm for detection of HAI based on information extracted from electronic health records. This means that no manual selection or confirmation step is necessary. </a:t>
            </a:r>
            <a:endParaRPr lang="fr-CH" sz="1800" kern="800" dirty="0">
              <a:solidFill>
                <a:srgbClr val="000000"/>
              </a:solidFill>
              <a:effectLst/>
              <a:latin typeface="Tahoma" panose="020B0604030504040204" pitchFamily="34" charset="0"/>
              <a:ea typeface="Arial Unicode MS"/>
              <a:cs typeface="Times New Roman" panose="02020603050405020304" pitchFamily="18" charset="0"/>
            </a:endParaRPr>
          </a:p>
          <a:p>
            <a:pPr marL="342900" marR="0" indent="-342900" eaLnBrk="0">
              <a:lnSpc>
                <a:spcPts val="1000"/>
              </a:lnSpc>
              <a:spcBef>
                <a:spcPts val="0"/>
              </a:spcBef>
              <a:spcAft>
                <a:spcPts val="600"/>
              </a:spcAft>
              <a:buAutoNum type="arabicPeriod" startAt="4"/>
            </a:pPr>
            <a:r>
              <a:rPr lang="en-GB" sz="1800" kern="800" dirty="0">
                <a:solidFill>
                  <a:srgbClr val="000000"/>
                </a:solidFill>
                <a:effectLst/>
                <a:latin typeface="Tahoma" panose="020B0604030504040204" pitchFamily="34" charset="0"/>
                <a:ea typeface="Arial Unicode MS"/>
                <a:cs typeface="Tahoma" panose="020B0604030504040204" pitchFamily="34" charset="0"/>
              </a:rPr>
              <a:t>Other: Electronically available databases are used to either preselect patients to be included in the surveillance (denominator collection) and/or preselect patients that require manual confirmation of HAI presence (e.g. from microbiology database) without automated direct linkage to an electronic surveillance record (still requiring manual steps for the selection process).</a:t>
            </a:r>
          </a:p>
          <a:p>
            <a:pPr marL="342900" marR="0" indent="-342900" eaLnBrk="0">
              <a:lnSpc>
                <a:spcPts val="1000"/>
              </a:lnSpc>
              <a:spcBef>
                <a:spcPts val="0"/>
              </a:spcBef>
              <a:spcAft>
                <a:spcPts val="600"/>
              </a:spcAft>
              <a:buAutoNum type="arabicPeriod" startAt="4"/>
            </a:pPr>
            <a:endParaRPr lang="en-GB" sz="1800" kern="800" dirty="0">
              <a:solidFill>
                <a:srgbClr val="000000"/>
              </a:solidFill>
              <a:effectLst/>
              <a:latin typeface="Tahoma" panose="020B0604030504040204" pitchFamily="34" charset="0"/>
              <a:ea typeface="Arial Unicode MS"/>
              <a:cs typeface="Tahoma" panose="020B0604030504040204" pitchFamily="34" charset="0"/>
            </a:endParaRPr>
          </a:p>
          <a:p>
            <a:pPr marL="342900" marR="0" lvl="0" indent="-342900" eaLnBrk="0">
              <a:lnSpc>
                <a:spcPts val="1000"/>
              </a:lnSpc>
              <a:spcBef>
                <a:spcPts val="0"/>
              </a:spcBef>
              <a:spcAft>
                <a:spcPts val="600"/>
              </a:spcAft>
              <a:buFont typeface="+mj-lt"/>
              <a:buAutoNum type="arabicParenR"/>
            </a:pPr>
            <a:r>
              <a:rPr lang="en-GB" sz="1800" kern="800" dirty="0">
                <a:solidFill>
                  <a:srgbClr val="000000"/>
                </a:solidFill>
                <a:effectLst/>
                <a:latin typeface="Tahoma" panose="020B0604030504040204" pitchFamily="34" charset="0"/>
                <a:ea typeface="Arial Unicode MS"/>
                <a:cs typeface="Tahoma" panose="020B0604030504040204" pitchFamily="34" charset="0"/>
              </a:rPr>
              <a:t>Are the data stored digitally: the data exist in a digital subsystem. YH=Yes, hospital-wide; YW=Yes, in specific wards only; N=No; UNK=Unknown</a:t>
            </a:r>
            <a:endParaRPr lang="fr-CH" sz="1800" kern="800" dirty="0">
              <a:solidFill>
                <a:srgbClr val="000000"/>
              </a:solidFill>
              <a:effectLst/>
              <a:latin typeface="Tahoma" panose="020B0604030504040204" pitchFamily="34" charset="0"/>
              <a:ea typeface="Arial Unicode MS"/>
              <a:cs typeface="Times New Roman" panose="02020603050405020304" pitchFamily="18" charset="0"/>
            </a:endParaRPr>
          </a:p>
          <a:p>
            <a:r>
              <a:rPr lang="en-GB" sz="1800" dirty="0">
                <a:effectLst/>
                <a:latin typeface="Tahoma" panose="020B0604030504040204" pitchFamily="34" charset="0"/>
                <a:ea typeface="Batang" panose="02030600000101010101" pitchFamily="18" charset="-127"/>
              </a:rPr>
              <a:t>If yes: indicate whether the data are stored in a structured format (e.g., not as free text notes but as coded or standardized information): Y=Yes / N=No / NA=Not applicable / UNK=Unknown. Examples of structured and well-defined data include date field in standard format (YYYY-MM-DD), ICD-10 diagnosis codes, ATC codes to specify prescribed medication; Example of data not structured is reporting of extraction of catheter in free text fields only</a:t>
            </a:r>
            <a:endParaRPr lang="fr-CH" sz="1800" kern="800" dirty="0">
              <a:solidFill>
                <a:srgbClr val="000000"/>
              </a:solidFill>
              <a:effectLst/>
              <a:latin typeface="Tahoma" panose="020B0604030504040204" pitchFamily="34" charset="0"/>
              <a:ea typeface="Arial Unicode MS"/>
              <a:cs typeface="Times New Roman" panose="02020603050405020304" pitchFamily="18" charset="0"/>
            </a:endParaRPr>
          </a:p>
          <a:p>
            <a:endParaRPr lang="fr-CH" dirty="0"/>
          </a:p>
        </p:txBody>
      </p:sp>
    </p:spTree>
    <p:extLst>
      <p:ext uri="{BB962C8B-B14F-4D97-AF65-F5344CB8AC3E}">
        <p14:creationId xmlns:p14="http://schemas.microsoft.com/office/powerpoint/2010/main" val="184928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4B9E22-20E5-4E7D-9924-3D7BC625088C}" type="slidenum">
              <a:rPr lang="en-US" altLang="en-US" smtClean="0"/>
              <a:pPr/>
              <a:t>17</a:t>
            </a:fld>
            <a:endParaRPr lang="en-US" altLang="en-US"/>
          </a:p>
        </p:txBody>
      </p:sp>
    </p:spTree>
    <p:extLst>
      <p:ext uri="{BB962C8B-B14F-4D97-AF65-F5344CB8AC3E}">
        <p14:creationId xmlns:p14="http://schemas.microsoft.com/office/powerpoint/2010/main" val="62140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4B9E22-20E5-4E7D-9924-3D7BC625088C}" type="slidenum">
              <a:rPr lang="en-US" altLang="en-US" smtClean="0"/>
              <a:pPr/>
              <a:t>18</a:t>
            </a:fld>
            <a:endParaRPr lang="en-US" altLang="en-US"/>
          </a:p>
        </p:txBody>
      </p:sp>
    </p:spTree>
    <p:extLst>
      <p:ext uri="{BB962C8B-B14F-4D97-AF65-F5344CB8AC3E}">
        <p14:creationId xmlns:p14="http://schemas.microsoft.com/office/powerpoint/2010/main" val="2190567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noProof="0" dirty="0"/>
          </a:p>
        </p:txBody>
      </p:sp>
      <p:sp>
        <p:nvSpPr>
          <p:cNvPr id="4" name="Slide Number Placeholder 3"/>
          <p:cNvSpPr>
            <a:spLocks noGrp="1"/>
          </p:cNvSpPr>
          <p:nvPr>
            <p:ph type="sldNum" sz="quarter" idx="10"/>
          </p:nvPr>
        </p:nvSpPr>
        <p:spPr/>
        <p:txBody>
          <a:bodyPr/>
          <a:lstStyle/>
          <a:p>
            <a:fld id="{564B9E22-20E5-4E7D-9924-3D7BC625088C}" type="slidenum">
              <a:rPr lang="en-US" altLang="en-US" smtClean="0"/>
              <a:pPr/>
              <a:t>19</a:t>
            </a:fld>
            <a:endParaRPr lang="en-US" altLang="en-US"/>
          </a:p>
        </p:txBody>
      </p:sp>
    </p:spTree>
    <p:extLst>
      <p:ext uri="{BB962C8B-B14F-4D97-AF65-F5344CB8AC3E}">
        <p14:creationId xmlns:p14="http://schemas.microsoft.com/office/powerpoint/2010/main" val="219056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6"/>
            <a:ext cx="7772400" cy="1102519"/>
          </a:xfrm>
        </p:spPr>
        <p:txBody>
          <a:bodyPr/>
          <a:lstStyle/>
          <a:p>
            <a:r>
              <a:rPr lang="fr-FR"/>
              <a:t>Cliquez pour modifier le style du titre</a:t>
            </a:r>
            <a:endParaRPr lang="fr-CH"/>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H"/>
          </a:p>
        </p:txBody>
      </p:sp>
      <p:sp>
        <p:nvSpPr>
          <p:cNvPr id="4" name="Espace réservé de la date 3"/>
          <p:cNvSpPr>
            <a:spLocks noGrp="1"/>
          </p:cNvSpPr>
          <p:nvPr>
            <p:ph type="dt" sz="half" idx="10"/>
          </p:nvPr>
        </p:nvSpPr>
        <p:spPr/>
        <p:txBody>
          <a:bodyPr/>
          <a:lstStyle/>
          <a:p>
            <a:fld id="{6428560C-B634-478F-A6A6-0C63A04B770C}" type="datetimeFigureOut">
              <a:rPr lang="fr-CH" smtClean="0"/>
              <a:pPr/>
              <a:t>21.03.2023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pPr lvl="0" algn="ctr" rtl="0">
              <a:spcBef>
                <a:spcPts val="0"/>
              </a:spcBef>
              <a:buNone/>
            </a:pPr>
            <a:fld id="{00000000-1234-1234-1234-123412341234}" type="slidenum">
              <a:rPr lang="en" sz="2400" smtClean="0">
                <a:solidFill>
                  <a:srgbClr val="FFFFFF"/>
                </a:solidFill>
                <a:latin typeface="Dosis"/>
                <a:ea typeface="Dosis"/>
                <a:cs typeface="Dosis"/>
                <a:sym typeface="Dosis"/>
              </a:rPr>
              <a:pPr lvl="0" algn="ctr" rtl="0">
                <a:spcBef>
                  <a:spcPts val="0"/>
                </a:spcBef>
                <a:buNone/>
              </a:pPr>
              <a:t>‹N°›</a:t>
            </a:fld>
            <a:endParaRPr lang="en" sz="2400">
              <a:solidFill>
                <a:srgbClr val="FFFFFF"/>
              </a:solidFill>
              <a:latin typeface="Dosis"/>
              <a:ea typeface="Dosis"/>
              <a:cs typeface="Dosis"/>
              <a:sym typeface="Dosis"/>
            </a:endParaRP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6428560C-B634-478F-A6A6-0C63A04B770C}" type="datetimeFigureOut">
              <a:rPr lang="fr-CH" smtClean="0"/>
              <a:pPr/>
              <a:t>21.03.2023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pPr lvl="0" algn="ctr" rtl="0">
              <a:spcBef>
                <a:spcPts val="0"/>
              </a:spcBef>
              <a:buNone/>
            </a:pPr>
            <a:fld id="{00000000-1234-1234-1234-123412341234}" type="slidenum">
              <a:rPr lang="en" sz="2400" smtClean="0">
                <a:solidFill>
                  <a:srgbClr val="FFFFFF"/>
                </a:solidFill>
                <a:latin typeface="Dosis"/>
                <a:ea typeface="Dosis"/>
                <a:cs typeface="Dosis"/>
                <a:sym typeface="Dosis"/>
              </a:rPr>
              <a:pPr lvl="0" algn="ctr" rtl="0">
                <a:spcBef>
                  <a:spcPts val="0"/>
                </a:spcBef>
                <a:buNone/>
              </a:pPr>
              <a:t>‹N°›</a:t>
            </a:fld>
            <a:endParaRPr lang="en" sz="2400">
              <a:solidFill>
                <a:srgbClr val="FFFFFF"/>
              </a:solidFill>
              <a:latin typeface="Dosis"/>
              <a:ea typeface="Dosis"/>
              <a:cs typeface="Dosis"/>
              <a:sym typeface="Dosis"/>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3"/>
            <a:ext cx="2057400" cy="3290888"/>
          </a:xfrm>
        </p:spPr>
        <p:txBody>
          <a:bodyPr vert="eaVert"/>
          <a:lstStyle/>
          <a:p>
            <a:r>
              <a:rPr lang="fr-FR"/>
              <a:t>Cliquez pour modifier le style du titre</a:t>
            </a:r>
            <a:endParaRPr lang="fr-CH"/>
          </a:p>
        </p:txBody>
      </p:sp>
      <p:sp>
        <p:nvSpPr>
          <p:cNvPr id="3" name="Espace réservé du texte vertical 2"/>
          <p:cNvSpPr>
            <a:spLocks noGrp="1"/>
          </p:cNvSpPr>
          <p:nvPr>
            <p:ph type="body" orient="vert" idx="1"/>
          </p:nvPr>
        </p:nvSpPr>
        <p:spPr>
          <a:xfrm>
            <a:off x="457200" y="154783"/>
            <a:ext cx="6019800" cy="329088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6428560C-B634-478F-A6A6-0C63A04B770C}" type="datetimeFigureOut">
              <a:rPr lang="fr-CH" smtClean="0"/>
              <a:pPr/>
              <a:t>21.03.2023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pPr lvl="0" algn="ctr" rtl="0">
              <a:spcBef>
                <a:spcPts val="0"/>
              </a:spcBef>
              <a:buNone/>
            </a:pPr>
            <a:fld id="{00000000-1234-1234-1234-123412341234}" type="slidenum">
              <a:rPr lang="en" sz="2400" smtClean="0">
                <a:solidFill>
                  <a:srgbClr val="FFFFFF"/>
                </a:solidFill>
                <a:latin typeface="Dosis"/>
                <a:ea typeface="Dosis"/>
                <a:cs typeface="Dosis"/>
                <a:sym typeface="Dosis"/>
              </a:rPr>
              <a:pPr lvl="0" algn="ctr" rtl="0">
                <a:spcBef>
                  <a:spcPts val="0"/>
                </a:spcBef>
                <a:buNone/>
              </a:pPr>
              <a:t>‹N°›</a:t>
            </a:fld>
            <a:endParaRPr lang="en" sz="2400">
              <a:solidFill>
                <a:srgbClr val="FFFFFF"/>
              </a:solidFill>
              <a:latin typeface="Dosis"/>
              <a:ea typeface="Dosis"/>
              <a:cs typeface="Dosis"/>
              <a:sym typeface="Dosis"/>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5"/>
        <p:cNvGrpSpPr/>
        <p:nvPr/>
      </p:nvGrpSpPr>
      <p:grpSpPr>
        <a:xfrm>
          <a:off x="0" y="0"/>
          <a:ext cx="0" cy="0"/>
          <a:chOff x="0" y="0"/>
          <a:chExt cx="0" cy="0"/>
        </a:xfrm>
      </p:grpSpPr>
      <p:sp>
        <p:nvSpPr>
          <p:cNvPr id="28" name="Shape 28"/>
          <p:cNvSpPr txBox="1">
            <a:spLocks noGrp="1"/>
          </p:cNvSpPr>
          <p:nvPr>
            <p:ph type="title"/>
          </p:nvPr>
        </p:nvSpPr>
        <p:spPr>
          <a:xfrm>
            <a:off x="844425" y="5602"/>
            <a:ext cx="3552600" cy="11399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body" idx="1"/>
          </p:nvPr>
        </p:nvSpPr>
        <p:spPr>
          <a:xfrm>
            <a:off x="844425" y="1538080"/>
            <a:ext cx="5169000" cy="3387899"/>
          </a:xfrm>
          <a:prstGeom prst="rect">
            <a:avLst/>
          </a:prstGeom>
        </p:spPr>
        <p:txBody>
          <a:bodyPr lIns="91425" tIns="91425" rIns="91425" bIns="91425" anchor="t" anchorCtr="0"/>
          <a:lstStyle>
            <a:lvl1pPr lvl="0">
              <a:spcBef>
                <a:spcPts val="0"/>
              </a:spcBef>
              <a:buSzPct val="100000"/>
              <a:defRPr sz="2400"/>
            </a:lvl1pPr>
            <a:lvl2pPr lvl="1">
              <a:spcBef>
                <a:spcPts val="0"/>
              </a:spcBef>
              <a:defRPr/>
            </a:lvl2pPr>
            <a:lvl3pPr lvl="2">
              <a:spcBef>
                <a:spcPts val="0"/>
              </a:spcBef>
              <a:defRPr/>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sldNum" idx="12"/>
          </p:nvPr>
        </p:nvSpPr>
        <p:spPr>
          <a:xfrm>
            <a:off x="-75" y="5"/>
            <a:ext cx="669599" cy="1139999"/>
          </a:xfrm>
          <a:prstGeom prst="rect">
            <a:avLst/>
          </a:prstGeom>
        </p:spPr>
        <p:txBody>
          <a:bodyPr lIns="91425" tIns="91425" rIns="91425" bIns="91425" anchor="b" anchorCtr="0">
            <a:noAutofit/>
          </a:bodyPr>
          <a:lstStyle/>
          <a:p>
            <a:pPr lvl="0">
              <a:spcBef>
                <a:spcPts val="0"/>
              </a:spcBef>
              <a:buNone/>
            </a:pPr>
            <a:fld id="{00000000-1234-1234-1234-123412341234}" type="slidenum">
              <a:rPr lang="en"/>
              <a:pPr lvl="0">
                <a:spcBef>
                  <a:spcPts val="0"/>
                </a:spcBef>
                <a:buNone/>
              </a:pPr>
              <a:t>‹N°›</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ote">
    <p:spTree>
      <p:nvGrpSpPr>
        <p:cNvPr id="1" name="Shape 19"/>
        <p:cNvGrpSpPr/>
        <p:nvPr/>
      </p:nvGrpSpPr>
      <p:grpSpPr>
        <a:xfrm>
          <a:off x="0" y="0"/>
          <a:ext cx="0" cy="0"/>
          <a:chOff x="0" y="0"/>
          <a:chExt cx="0" cy="0"/>
        </a:xfrm>
      </p:grpSpPr>
      <p:sp>
        <p:nvSpPr>
          <p:cNvPr id="22" name="Shape 22"/>
          <p:cNvSpPr txBox="1">
            <a:spLocks noGrp="1"/>
          </p:cNvSpPr>
          <p:nvPr>
            <p:ph type="body" idx="1"/>
          </p:nvPr>
        </p:nvSpPr>
        <p:spPr>
          <a:xfrm>
            <a:off x="1616485" y="0"/>
            <a:ext cx="5910899" cy="3769800"/>
          </a:xfrm>
          <a:prstGeom prst="rect">
            <a:avLst/>
          </a:prstGeom>
        </p:spPr>
        <p:txBody>
          <a:bodyPr lIns="91425" tIns="91425" rIns="91425" bIns="91425" anchor="ctr" anchorCtr="0"/>
          <a:lstStyle>
            <a:lvl1pPr lvl="0" algn="ctr" rtl="0">
              <a:spcBef>
                <a:spcPts val="0"/>
              </a:spcBef>
              <a:buClr>
                <a:srgbClr val="FFFFFF"/>
              </a:buClr>
              <a:defRPr i="1">
                <a:solidFill>
                  <a:srgbClr val="FFFFFF"/>
                </a:solidFill>
              </a:defRPr>
            </a:lvl1pPr>
            <a:lvl2pPr lvl="1" algn="ctr" rtl="0">
              <a:spcBef>
                <a:spcPts val="0"/>
              </a:spcBef>
              <a:buClr>
                <a:srgbClr val="FFFFFF"/>
              </a:buClr>
              <a:defRPr i="1">
                <a:solidFill>
                  <a:srgbClr val="FFFFFF"/>
                </a:solidFill>
              </a:defRPr>
            </a:lvl2pPr>
            <a:lvl3pPr lvl="2" algn="ctr" rtl="0">
              <a:spcBef>
                <a:spcPts val="0"/>
              </a:spcBef>
              <a:buClr>
                <a:srgbClr val="FFFFFF"/>
              </a:buClr>
              <a:defRPr i="1">
                <a:solidFill>
                  <a:srgbClr val="FFFFFF"/>
                </a:solidFill>
              </a:defRPr>
            </a:lvl3pPr>
            <a:lvl4pPr lvl="3" algn="ctr" rtl="0">
              <a:spcBef>
                <a:spcPts val="0"/>
              </a:spcBef>
              <a:buClr>
                <a:srgbClr val="FFFFFF"/>
              </a:buClr>
              <a:defRPr i="1">
                <a:solidFill>
                  <a:srgbClr val="FFFFFF"/>
                </a:solidFill>
              </a:defRPr>
            </a:lvl4pPr>
            <a:lvl5pPr lvl="4" algn="ctr" rtl="0">
              <a:spcBef>
                <a:spcPts val="0"/>
              </a:spcBef>
              <a:buClr>
                <a:srgbClr val="FFFFFF"/>
              </a:buClr>
              <a:defRPr i="1">
                <a:solidFill>
                  <a:srgbClr val="FFFFFF"/>
                </a:solidFill>
              </a:defRPr>
            </a:lvl5pPr>
            <a:lvl6pPr lvl="5" algn="ctr" rtl="0">
              <a:spcBef>
                <a:spcPts val="0"/>
              </a:spcBef>
              <a:buClr>
                <a:srgbClr val="FFFFFF"/>
              </a:buClr>
              <a:defRPr i="1">
                <a:solidFill>
                  <a:srgbClr val="FFFFFF"/>
                </a:solidFill>
              </a:defRPr>
            </a:lvl6pPr>
            <a:lvl7pPr lvl="6" algn="ctr" rtl="0">
              <a:spcBef>
                <a:spcPts val="0"/>
              </a:spcBef>
              <a:buClr>
                <a:srgbClr val="FFFFFF"/>
              </a:buClr>
              <a:defRPr i="1">
                <a:solidFill>
                  <a:srgbClr val="FFFFFF"/>
                </a:solidFill>
              </a:defRPr>
            </a:lvl7pPr>
            <a:lvl8pPr lvl="7" algn="ctr" rtl="0">
              <a:spcBef>
                <a:spcPts val="0"/>
              </a:spcBef>
              <a:buClr>
                <a:srgbClr val="FFFFFF"/>
              </a:buClr>
              <a:defRPr i="1">
                <a:solidFill>
                  <a:srgbClr val="FFFFFF"/>
                </a:solidFill>
              </a:defRPr>
            </a:lvl8pPr>
            <a:lvl9pPr lvl="8" algn="ctr">
              <a:spcBef>
                <a:spcPts val="0"/>
              </a:spcBef>
              <a:buClr>
                <a:srgbClr val="FFFFFF"/>
              </a:buClr>
              <a:defRPr i="1">
                <a:solidFill>
                  <a:srgbClr val="FFFFFF"/>
                </a:solidFill>
              </a:defRPr>
            </a:lvl9pPr>
          </a:lstStyle>
          <a:p>
            <a:endParaRPr/>
          </a:p>
        </p:txBody>
      </p:sp>
      <p:sp>
        <p:nvSpPr>
          <p:cNvPr id="24" name="Shape 24"/>
          <p:cNvSpPr txBox="1">
            <a:spLocks noGrp="1"/>
          </p:cNvSpPr>
          <p:nvPr>
            <p:ph type="sldNum" idx="12"/>
          </p:nvPr>
        </p:nvSpPr>
        <p:spPr>
          <a:xfrm>
            <a:off x="-75" y="3420000"/>
            <a:ext cx="669599" cy="17235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a:solidFill>
                  <a:srgbClr val="0DB7C4"/>
                </a:solidFill>
              </a:rPr>
              <a:pPr lvl="0" rtl="0">
                <a:spcBef>
                  <a:spcPts val="0"/>
                </a:spcBef>
                <a:buNone/>
              </a:pPr>
              <a:t>‹N°›</a:t>
            </a:fld>
            <a:endParaRPr lang="en">
              <a:solidFill>
                <a:srgbClr val="0DB7C4"/>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8"/>
        <p:cNvGrpSpPr/>
        <p:nvPr/>
      </p:nvGrpSpPr>
      <p:grpSpPr>
        <a:xfrm>
          <a:off x="0" y="0"/>
          <a:ext cx="0" cy="0"/>
          <a:chOff x="0" y="0"/>
          <a:chExt cx="0" cy="0"/>
        </a:xfrm>
      </p:grpSpPr>
      <p:sp>
        <p:nvSpPr>
          <p:cNvPr id="41" name="Shape 41"/>
          <p:cNvSpPr txBox="1">
            <a:spLocks noGrp="1"/>
          </p:cNvSpPr>
          <p:nvPr>
            <p:ph type="title"/>
          </p:nvPr>
        </p:nvSpPr>
        <p:spPr>
          <a:xfrm>
            <a:off x="844425" y="5602"/>
            <a:ext cx="3552600" cy="11399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844435" y="1548525"/>
            <a:ext cx="1918799" cy="32250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3" name="Shape 43"/>
          <p:cNvSpPr txBox="1">
            <a:spLocks noGrp="1"/>
          </p:cNvSpPr>
          <p:nvPr>
            <p:ph type="body" idx="2"/>
          </p:nvPr>
        </p:nvSpPr>
        <p:spPr>
          <a:xfrm>
            <a:off x="2861619" y="1548525"/>
            <a:ext cx="1918799" cy="32250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body" idx="3"/>
          </p:nvPr>
        </p:nvSpPr>
        <p:spPr>
          <a:xfrm>
            <a:off x="4878811" y="1548525"/>
            <a:ext cx="1918799" cy="32250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 name="Shape 45"/>
          <p:cNvSpPr txBox="1">
            <a:spLocks noGrp="1"/>
          </p:cNvSpPr>
          <p:nvPr>
            <p:ph type="sldNum" idx="12"/>
          </p:nvPr>
        </p:nvSpPr>
        <p:spPr>
          <a:xfrm>
            <a:off x="-75" y="5"/>
            <a:ext cx="669599" cy="1139999"/>
          </a:xfrm>
          <a:prstGeom prst="rect">
            <a:avLst/>
          </a:prstGeom>
        </p:spPr>
        <p:txBody>
          <a:bodyPr lIns="91425" tIns="91425" rIns="91425" bIns="91425" anchor="b" anchorCtr="0">
            <a:noAutofit/>
          </a:bodyPr>
          <a:lstStyle/>
          <a:p>
            <a:pPr lvl="0">
              <a:spcBef>
                <a:spcPts val="0"/>
              </a:spcBef>
              <a:buNone/>
            </a:pPr>
            <a:fld id="{00000000-1234-1234-1234-123412341234}" type="slidenum">
              <a:rPr lang="en"/>
              <a:pPr lvl="0">
                <a:spcBef>
                  <a:spcPts val="0"/>
                </a:spcBef>
                <a:buNone/>
              </a:pPr>
              <a:t>‹N°›</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0850235-04ED-413B-AF56-17A6EDC058CE}" type="slidenum">
              <a:rPr lang="en-US" altLang="en-US"/>
              <a:pPr/>
              <a:t>‹N°›</a:t>
            </a:fld>
            <a:endParaRPr lang="en-US" altLang="en-US"/>
          </a:p>
        </p:txBody>
      </p:sp>
    </p:spTree>
    <p:extLst>
      <p:ext uri="{BB962C8B-B14F-4D97-AF65-F5344CB8AC3E}">
        <p14:creationId xmlns:p14="http://schemas.microsoft.com/office/powerpoint/2010/main" val="1723776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C5A2587-DE94-42FD-862F-A99FFB957C7A}" type="slidenum">
              <a:rPr lang="en-US" altLang="en-US"/>
              <a:pPr/>
              <a:t>‹N°›</a:t>
            </a:fld>
            <a:endParaRPr lang="en-US" altLang="en-US"/>
          </a:p>
        </p:txBody>
      </p:sp>
    </p:spTree>
    <p:extLst>
      <p:ext uri="{BB962C8B-B14F-4D97-AF65-F5344CB8AC3E}">
        <p14:creationId xmlns:p14="http://schemas.microsoft.com/office/powerpoint/2010/main" val="703944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F2C5060-E759-4B56-B427-9CFDB00D065B}" type="slidenum">
              <a:rPr lang="en-US" altLang="en-US"/>
              <a:pPr/>
              <a:t>‹N°›</a:t>
            </a:fld>
            <a:endParaRPr lang="en-US" altLang="en-US"/>
          </a:p>
        </p:txBody>
      </p:sp>
    </p:spTree>
    <p:extLst>
      <p:ext uri="{BB962C8B-B14F-4D97-AF65-F5344CB8AC3E}">
        <p14:creationId xmlns:p14="http://schemas.microsoft.com/office/powerpoint/2010/main" val="3857942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435"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D22C9F7-4E05-4962-B362-0D4BF5C9DEC1}" type="slidenum">
              <a:rPr lang="en-US" altLang="en-US"/>
              <a:pPr/>
              <a:t>‹N°›</a:t>
            </a:fld>
            <a:endParaRPr lang="en-US" altLang="en-US"/>
          </a:p>
        </p:txBody>
      </p:sp>
    </p:spTree>
    <p:extLst>
      <p:ext uri="{BB962C8B-B14F-4D97-AF65-F5344CB8AC3E}">
        <p14:creationId xmlns:p14="http://schemas.microsoft.com/office/powerpoint/2010/main" val="3973077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4446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2338" y="1200151"/>
            <a:ext cx="404446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B3E9C9A-68EE-4D6D-AE8C-54DEA727170F}" type="slidenum">
              <a:rPr lang="en-US" altLang="en-US"/>
              <a:pPr/>
              <a:t>‹N°›</a:t>
            </a:fld>
            <a:endParaRPr lang="en-US" altLang="en-US"/>
          </a:p>
        </p:txBody>
      </p:sp>
    </p:spTree>
    <p:extLst>
      <p:ext uri="{BB962C8B-B14F-4D97-AF65-F5344CB8AC3E}">
        <p14:creationId xmlns:p14="http://schemas.microsoft.com/office/powerpoint/2010/main" val="49866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6428560C-B634-478F-A6A6-0C63A04B770C}" type="datetimeFigureOut">
              <a:rPr lang="fr-CH" smtClean="0"/>
              <a:pPr/>
              <a:t>21.03.2023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pPr lvl="0" algn="ctr" rtl="0">
              <a:spcBef>
                <a:spcPts val="0"/>
              </a:spcBef>
              <a:buNone/>
            </a:pPr>
            <a:fld id="{00000000-1234-1234-1234-123412341234}" type="slidenum">
              <a:rPr lang="en" sz="2400" smtClean="0">
                <a:solidFill>
                  <a:srgbClr val="FFFFFF"/>
                </a:solidFill>
                <a:latin typeface="Dosis"/>
                <a:ea typeface="Dosis"/>
                <a:cs typeface="Dosis"/>
                <a:sym typeface="Dosis"/>
              </a:rPr>
              <a:pPr lvl="0" algn="ctr" rtl="0">
                <a:spcBef>
                  <a:spcPts val="0"/>
                </a:spcBef>
                <a:buNone/>
              </a:pPr>
              <a:t>‹N°›</a:t>
            </a:fld>
            <a:endParaRPr lang="en" sz="2400">
              <a:solidFill>
                <a:srgbClr val="FFFFFF"/>
              </a:solidFill>
              <a:latin typeface="Dosis"/>
              <a:ea typeface="Dosis"/>
              <a:cs typeface="Dosis"/>
              <a:sym typeface="Dosis"/>
            </a:endParaRP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066"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066"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270" y="1151335"/>
            <a:ext cx="40415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270" y="1631156"/>
            <a:ext cx="40415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CFB5A8B-6DC5-480D-B310-64F6B130959E}" type="slidenum">
              <a:rPr lang="en-US" altLang="en-US"/>
              <a:pPr/>
              <a:t>‹N°›</a:t>
            </a:fld>
            <a:endParaRPr lang="en-US" altLang="en-US"/>
          </a:p>
        </p:txBody>
      </p:sp>
    </p:spTree>
    <p:extLst>
      <p:ext uri="{BB962C8B-B14F-4D97-AF65-F5344CB8AC3E}">
        <p14:creationId xmlns:p14="http://schemas.microsoft.com/office/powerpoint/2010/main" val="3256520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65EF346-85B8-4DB9-93D8-725F5C1C0E63}" type="slidenum">
              <a:rPr lang="en-US" altLang="en-US"/>
              <a:pPr/>
              <a:t>‹N°›</a:t>
            </a:fld>
            <a:endParaRPr lang="en-US" altLang="en-US"/>
          </a:p>
        </p:txBody>
      </p:sp>
    </p:spTree>
    <p:extLst>
      <p:ext uri="{BB962C8B-B14F-4D97-AF65-F5344CB8AC3E}">
        <p14:creationId xmlns:p14="http://schemas.microsoft.com/office/powerpoint/2010/main" val="3426337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EA57FA4-A3EE-4C03-9078-94DEF45D28FC}" type="slidenum">
              <a:rPr lang="en-US" altLang="en-US"/>
              <a:pPr/>
              <a:t>‹N°›</a:t>
            </a:fld>
            <a:endParaRPr lang="en-US" altLang="en-US"/>
          </a:p>
        </p:txBody>
      </p:sp>
    </p:spTree>
    <p:extLst>
      <p:ext uri="{BB962C8B-B14F-4D97-AF65-F5344CB8AC3E}">
        <p14:creationId xmlns:p14="http://schemas.microsoft.com/office/powerpoint/2010/main" val="4078276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435"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538" y="204788"/>
            <a:ext cx="5111262"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076326"/>
            <a:ext cx="30084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4135470-2AA4-42AA-8C44-4A7EA74BDF0E}" type="slidenum">
              <a:rPr lang="en-US" altLang="en-US"/>
              <a:pPr/>
              <a:t>‹N°›</a:t>
            </a:fld>
            <a:endParaRPr lang="en-US" altLang="en-US"/>
          </a:p>
        </p:txBody>
      </p:sp>
    </p:spTree>
    <p:extLst>
      <p:ext uri="{BB962C8B-B14F-4D97-AF65-F5344CB8AC3E}">
        <p14:creationId xmlns:p14="http://schemas.microsoft.com/office/powerpoint/2010/main" val="3839445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166"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166"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8E58AAC-E8C5-4B73-BC59-1AD0969A9C51}" type="slidenum">
              <a:rPr lang="en-US" altLang="en-US"/>
              <a:pPr/>
              <a:t>‹N°›</a:t>
            </a:fld>
            <a:endParaRPr lang="en-US" altLang="en-US"/>
          </a:p>
        </p:txBody>
      </p:sp>
    </p:spTree>
    <p:extLst>
      <p:ext uri="{BB962C8B-B14F-4D97-AF65-F5344CB8AC3E}">
        <p14:creationId xmlns:p14="http://schemas.microsoft.com/office/powerpoint/2010/main" val="436320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F903DE-0834-4DBE-BB76-0737D6A9971F}" type="slidenum">
              <a:rPr lang="en-US" altLang="en-US"/>
              <a:pPr/>
              <a:t>‹N°›</a:t>
            </a:fld>
            <a:endParaRPr lang="en-US" altLang="en-US"/>
          </a:p>
        </p:txBody>
      </p:sp>
    </p:spTree>
    <p:extLst>
      <p:ext uri="{BB962C8B-B14F-4D97-AF65-F5344CB8AC3E}">
        <p14:creationId xmlns:p14="http://schemas.microsoft.com/office/powerpoint/2010/main" val="78081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31523"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8C00F4B-07EB-4381-8E80-6DF1DE39A47E}" type="slidenum">
              <a:rPr lang="en-US" altLang="en-US"/>
              <a:pPr/>
              <a:t>‹N°›</a:t>
            </a:fld>
            <a:endParaRPr lang="en-US" altLang="en-US"/>
          </a:p>
        </p:txBody>
      </p:sp>
    </p:spTree>
    <p:extLst>
      <p:ext uri="{BB962C8B-B14F-4D97-AF65-F5344CB8AC3E}">
        <p14:creationId xmlns:p14="http://schemas.microsoft.com/office/powerpoint/2010/main" val="3783220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0850235-04ED-413B-AF56-17A6EDC058CE}" type="slidenum">
              <a:rPr lang="en-US" altLang="en-US"/>
              <a:pPr/>
              <a:t>‹N°›</a:t>
            </a:fld>
            <a:endParaRPr lang="en-US" altLang="en-US"/>
          </a:p>
        </p:txBody>
      </p:sp>
    </p:spTree>
    <p:extLst>
      <p:ext uri="{BB962C8B-B14F-4D97-AF65-F5344CB8AC3E}">
        <p14:creationId xmlns:p14="http://schemas.microsoft.com/office/powerpoint/2010/main" val="2315857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Cliquez pour modifier le style du titre</a:t>
            </a:r>
            <a:endParaRPr lang="fr-CH"/>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428560C-B634-478F-A6A6-0C63A04B770C}" type="datetimeFigureOut">
              <a:rPr lang="fr-CH" smtClean="0"/>
              <a:pPr/>
              <a:t>21.03.2023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pPr lvl="0" algn="ctr" rtl="0">
              <a:spcBef>
                <a:spcPts val="0"/>
              </a:spcBef>
              <a:buNone/>
            </a:pPr>
            <a:fld id="{00000000-1234-1234-1234-123412341234}" type="slidenum">
              <a:rPr lang="en" sz="2400" smtClean="0">
                <a:solidFill>
                  <a:srgbClr val="FFFFFF"/>
                </a:solidFill>
                <a:latin typeface="Dosis"/>
                <a:ea typeface="Dosis"/>
                <a:cs typeface="Dosis"/>
                <a:sym typeface="Dosis"/>
              </a:rPr>
              <a:pPr lvl="0" algn="ctr" rtl="0">
                <a:spcBef>
                  <a:spcPts val="0"/>
                </a:spcBef>
                <a:buNone/>
              </a:pPr>
              <a:t>‹N°›</a:t>
            </a:fld>
            <a:endParaRPr lang="en" sz="2400">
              <a:solidFill>
                <a:srgbClr val="FFFFFF"/>
              </a:solidFill>
              <a:latin typeface="Dosis"/>
              <a:ea typeface="Dosis"/>
              <a:cs typeface="Dosis"/>
              <a:sym typeface="Dosis"/>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6428560C-B634-478F-A6A6-0C63A04B770C}" type="datetimeFigureOut">
              <a:rPr lang="fr-CH" smtClean="0"/>
              <a:pPr/>
              <a:t>21.03.2023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pPr lvl="0" algn="ctr" rtl="0">
              <a:spcBef>
                <a:spcPts val="0"/>
              </a:spcBef>
              <a:buNone/>
            </a:pPr>
            <a:fld id="{00000000-1234-1234-1234-123412341234}" type="slidenum">
              <a:rPr lang="en" sz="2400" smtClean="0">
                <a:solidFill>
                  <a:srgbClr val="FFFFFF"/>
                </a:solidFill>
                <a:latin typeface="Dosis"/>
                <a:ea typeface="Dosis"/>
                <a:cs typeface="Dosis"/>
                <a:sym typeface="Dosis"/>
              </a:rPr>
              <a:pPr lvl="0" algn="ctr" rtl="0">
                <a:spcBef>
                  <a:spcPts val="0"/>
                </a:spcBef>
                <a:buNone/>
              </a:pPr>
              <a:t>‹N°›</a:t>
            </a:fld>
            <a:endParaRPr lang="en" sz="2400">
              <a:solidFill>
                <a:srgbClr val="FFFFFF"/>
              </a:solidFill>
              <a:latin typeface="Dosis"/>
              <a:ea typeface="Dosis"/>
              <a:cs typeface="Dosis"/>
              <a:sym typeface="Dosis"/>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8"/>
            <a:ext cx="8229600" cy="857250"/>
          </a:xfrm>
        </p:spPr>
        <p:txBody>
          <a:bodyPr/>
          <a:lstStyle>
            <a:lvl1pPr>
              <a:defRPr/>
            </a:lvl1pPr>
          </a:lstStyle>
          <a:p>
            <a:r>
              <a:rPr lang="fr-FR"/>
              <a:t>Cliquez pour modifier le style du titre</a:t>
            </a:r>
            <a:endParaRPr lang="fr-CH"/>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6428560C-B634-478F-A6A6-0C63A04B770C}" type="datetimeFigureOut">
              <a:rPr lang="fr-CH" smtClean="0"/>
              <a:pPr/>
              <a:t>21.03.2023</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pPr lvl="0" algn="ctr" rtl="0">
              <a:spcBef>
                <a:spcPts val="0"/>
              </a:spcBef>
              <a:buNone/>
            </a:pPr>
            <a:fld id="{00000000-1234-1234-1234-123412341234}" type="slidenum">
              <a:rPr lang="en" sz="2400" smtClean="0">
                <a:solidFill>
                  <a:srgbClr val="FFFFFF"/>
                </a:solidFill>
                <a:latin typeface="Dosis"/>
                <a:ea typeface="Dosis"/>
                <a:cs typeface="Dosis"/>
                <a:sym typeface="Dosis"/>
              </a:rPr>
              <a:pPr lvl="0" algn="ctr" rtl="0">
                <a:spcBef>
                  <a:spcPts val="0"/>
                </a:spcBef>
                <a:buNone/>
              </a:pPr>
              <a:t>‹N°›</a:t>
            </a:fld>
            <a:endParaRPr lang="en" sz="2400">
              <a:solidFill>
                <a:srgbClr val="FFFFFF"/>
              </a:solidFill>
              <a:latin typeface="Dosis"/>
              <a:ea typeface="Dosis"/>
              <a:cs typeface="Dosis"/>
              <a:sym typeface="Dosis"/>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e la date 2"/>
          <p:cNvSpPr>
            <a:spLocks noGrp="1"/>
          </p:cNvSpPr>
          <p:nvPr>
            <p:ph type="dt" sz="half" idx="10"/>
          </p:nvPr>
        </p:nvSpPr>
        <p:spPr/>
        <p:txBody>
          <a:bodyPr/>
          <a:lstStyle/>
          <a:p>
            <a:fld id="{6428560C-B634-478F-A6A6-0C63A04B770C}" type="datetimeFigureOut">
              <a:rPr lang="fr-CH" smtClean="0"/>
              <a:pPr/>
              <a:t>21.03.2023</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pPr lvl="0" algn="ctr" rtl="0">
              <a:spcBef>
                <a:spcPts val="0"/>
              </a:spcBef>
              <a:buNone/>
            </a:pPr>
            <a:fld id="{00000000-1234-1234-1234-123412341234}" type="slidenum">
              <a:rPr lang="en" sz="2400" smtClean="0">
                <a:solidFill>
                  <a:srgbClr val="FFFFFF"/>
                </a:solidFill>
                <a:latin typeface="Dosis"/>
                <a:ea typeface="Dosis"/>
                <a:cs typeface="Dosis"/>
                <a:sym typeface="Dosis"/>
              </a:rPr>
              <a:pPr lvl="0" algn="ctr" rtl="0">
                <a:spcBef>
                  <a:spcPts val="0"/>
                </a:spcBef>
                <a:buNone/>
              </a:pPr>
              <a:t>‹N°›</a:t>
            </a:fld>
            <a:endParaRPr lang="en" sz="2400">
              <a:solidFill>
                <a:srgbClr val="FFFFFF"/>
              </a:solidFill>
              <a:latin typeface="Dosis"/>
              <a:ea typeface="Dosis"/>
              <a:cs typeface="Dosis"/>
              <a:sym typeface="Dosis"/>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428560C-B634-478F-A6A6-0C63A04B770C}" type="datetimeFigureOut">
              <a:rPr lang="fr-CH" smtClean="0"/>
              <a:pPr/>
              <a:t>21.03.2023</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pPr lvl="0" algn="ctr" rtl="0">
              <a:spcBef>
                <a:spcPts val="0"/>
              </a:spcBef>
              <a:buNone/>
            </a:pPr>
            <a:fld id="{00000000-1234-1234-1234-123412341234}" type="slidenum">
              <a:rPr lang="en" sz="2400" smtClean="0">
                <a:solidFill>
                  <a:srgbClr val="FFFFFF"/>
                </a:solidFill>
                <a:latin typeface="Dosis"/>
                <a:ea typeface="Dosis"/>
                <a:cs typeface="Dosis"/>
                <a:sym typeface="Dosis"/>
              </a:rPr>
              <a:pPr lvl="0" algn="ctr" rtl="0">
                <a:spcBef>
                  <a:spcPts val="0"/>
                </a:spcBef>
                <a:buNone/>
              </a:pPr>
              <a:t>‹N°›</a:t>
            </a:fld>
            <a:endParaRPr lang="en" sz="2400">
              <a:solidFill>
                <a:srgbClr val="FFFFFF"/>
              </a:solidFill>
              <a:latin typeface="Dosis"/>
              <a:ea typeface="Dosis"/>
              <a:cs typeface="Dosis"/>
              <a:sym typeface="Dosis"/>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12" y="204787"/>
            <a:ext cx="3008313" cy="871538"/>
          </a:xfrm>
        </p:spPr>
        <p:txBody>
          <a:bodyPr anchor="b"/>
          <a:lstStyle>
            <a:lvl1pPr algn="l">
              <a:defRPr sz="2000" b="1"/>
            </a:lvl1pPr>
          </a:lstStyle>
          <a:p>
            <a:r>
              <a:rPr lang="fr-FR"/>
              <a:t>Cliquez pour modifier le style du titre</a:t>
            </a:r>
            <a:endParaRPr lang="fr-CH"/>
          </a:p>
        </p:txBody>
      </p:sp>
      <p:sp>
        <p:nvSpPr>
          <p:cNvPr id="3" name="Espace réservé du contenu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1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428560C-B634-478F-A6A6-0C63A04B770C}" type="datetimeFigureOut">
              <a:rPr lang="fr-CH" smtClean="0"/>
              <a:pPr/>
              <a:t>21.03.2023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pPr lvl="0" algn="ctr" rtl="0">
              <a:spcBef>
                <a:spcPts val="0"/>
              </a:spcBef>
              <a:buNone/>
            </a:pPr>
            <a:fld id="{00000000-1234-1234-1234-123412341234}" type="slidenum">
              <a:rPr lang="en" sz="2400" smtClean="0">
                <a:solidFill>
                  <a:srgbClr val="FFFFFF"/>
                </a:solidFill>
                <a:latin typeface="Dosis"/>
                <a:ea typeface="Dosis"/>
                <a:cs typeface="Dosis"/>
                <a:sym typeface="Dosis"/>
              </a:rPr>
              <a:pPr lvl="0" algn="ctr" rtl="0">
                <a:spcBef>
                  <a:spcPts val="0"/>
                </a:spcBef>
                <a:buNone/>
              </a:pPr>
              <a:t>‹N°›</a:t>
            </a:fld>
            <a:endParaRPr lang="en" sz="2400">
              <a:solidFill>
                <a:srgbClr val="FFFFFF"/>
              </a:solidFill>
              <a:latin typeface="Dosis"/>
              <a:ea typeface="Dosis"/>
              <a:cs typeface="Dosis"/>
              <a:sym typeface="Dosis"/>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a:t>Cliquez pour modifier le style du titre</a:t>
            </a:r>
            <a:endParaRPr lang="fr-CH"/>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428560C-B634-478F-A6A6-0C63A04B770C}" type="datetimeFigureOut">
              <a:rPr lang="fr-CH" smtClean="0"/>
              <a:pPr/>
              <a:t>21.03.2023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pPr lvl="0" algn="ctr" rtl="0">
              <a:spcBef>
                <a:spcPts val="0"/>
              </a:spcBef>
              <a:buNone/>
            </a:pPr>
            <a:fld id="{00000000-1234-1234-1234-123412341234}" type="slidenum">
              <a:rPr lang="en" sz="2400" smtClean="0">
                <a:solidFill>
                  <a:srgbClr val="FFFFFF"/>
                </a:solidFill>
                <a:latin typeface="Dosis"/>
                <a:ea typeface="Dosis"/>
                <a:cs typeface="Dosis"/>
                <a:sym typeface="Dosis"/>
              </a:rPr>
              <a:pPr lvl="0" algn="ctr" rtl="0">
                <a:spcBef>
                  <a:spcPts val="0"/>
                </a:spcBef>
                <a:buNone/>
              </a:pPr>
              <a:t>‹N°›</a:t>
            </a:fld>
            <a:endParaRPr lang="en" sz="2400">
              <a:solidFill>
                <a:srgbClr val="FFFFFF"/>
              </a:solidFill>
              <a:latin typeface="Dosis"/>
              <a:ea typeface="Dosis"/>
              <a:cs typeface="Dosis"/>
              <a:sym typeface="Dosis"/>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fr-FR"/>
              <a:t>Cliquez pour modifier le style du titre</a:t>
            </a:r>
            <a:endParaRPr lang="fr-CH"/>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428560C-B634-478F-A6A6-0C63A04B770C}" type="datetimeFigureOut">
              <a:rPr lang="fr-CH" smtClean="0"/>
              <a:t>21.03.2023</a:t>
            </a:fld>
            <a:endParaRPr lang="fr-CH"/>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lvl="0" algn="ctr" rtl="0">
              <a:spcBef>
                <a:spcPts val="0"/>
              </a:spcBef>
              <a:buNone/>
            </a:pPr>
            <a:fld id="{00000000-1234-1234-1234-123412341234}" type="slidenum">
              <a:rPr lang="en" sz="2400" smtClean="0">
                <a:solidFill>
                  <a:srgbClr val="FFFFFF"/>
                </a:solidFill>
                <a:latin typeface="Dosis"/>
                <a:ea typeface="Dosis"/>
                <a:cs typeface="Dosis"/>
                <a:sym typeface="Dosis"/>
              </a:rPr>
              <a:t>‹N°›</a:t>
            </a:fld>
            <a:endParaRPr lang="en" sz="2400">
              <a:solidFill>
                <a:srgbClr val="FFFFFF"/>
              </a:solidFill>
              <a:latin typeface="Dosis"/>
              <a:ea typeface="Dosis"/>
              <a:cs typeface="Dosis"/>
              <a:sym typeface="Dosi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5" r:id="rId12"/>
    <p:sldLayoutId id="2147483676" r:id="rId13"/>
    <p:sldLayoutId id="2147483677" r:id="rId14"/>
    <p:sldLayoutId id="2147483678"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10A008EF-B38B-4848-84DE-86F31889C0AB}" type="slidenum">
              <a:rPr lang="en-US" altLang="en-US"/>
              <a:pPr/>
              <a:t>‹N°›</a:t>
            </a:fld>
            <a:endParaRPr lang="en-US" altLang="en-US"/>
          </a:p>
        </p:txBody>
      </p:sp>
    </p:spTree>
    <p:extLst>
      <p:ext uri="{BB962C8B-B14F-4D97-AF65-F5344CB8AC3E}">
        <p14:creationId xmlns:p14="http://schemas.microsoft.com/office/powerpoint/2010/main" val="72741501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hyperlink" Target="https://fr.surveymonkey.com/r/CHPPS2022F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haipps.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haipps.org/"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B6B2728-0971-EC74-3DFE-5FF2415594A4}"/>
              </a:ext>
            </a:extLst>
          </p:cNvPr>
          <p:cNvSpPr txBox="1">
            <a:spLocks noGrp="1"/>
          </p:cNvSpPr>
          <p:nvPr>
            <p:ph type="title"/>
          </p:nvPr>
        </p:nvSpPr>
        <p:spPr>
          <a:xfrm>
            <a:off x="6270799" y="1844302"/>
            <a:ext cx="2606563" cy="857250"/>
          </a:xfr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kumimoji="0" lang="fr-FR" sz="1800" b="1" i="0" u="none" strike="noStrike" cap="none" spc="0" normalizeH="0" baseline="0" noProof="0" dirty="0">
                <a:uLnTx/>
                <a:uFillTx/>
              </a:rPr>
              <a:t>Prévalence ponctuelle </a:t>
            </a:r>
            <a:r>
              <a:rPr lang="fr-FR" sz="1800" b="1" dirty="0"/>
              <a:t>s</a:t>
            </a:r>
            <a:r>
              <a:rPr kumimoji="0" lang="fr-FR" sz="1800" b="1" i="0" u="none" strike="noStrike" cap="none" spc="0" normalizeH="0" baseline="0" noProof="0" dirty="0" err="1">
                <a:uLnTx/>
                <a:uFillTx/>
              </a:rPr>
              <a:t>uisse</a:t>
            </a:r>
            <a:r>
              <a:rPr kumimoji="0" lang="fr-FR" sz="1800" b="1" i="0" u="none" strike="noStrike" cap="none" spc="0" normalizeH="0" baseline="0" noProof="0" dirty="0">
                <a:uLnTx/>
                <a:uFillTx/>
              </a:rPr>
              <a:t> 2023 sur les Infections Associées aux Soins et l’Utilisation des Antimicrobiens</a:t>
            </a:r>
            <a:br>
              <a:rPr lang="en-GB" sz="1800" b="1" dirty="0"/>
            </a:br>
            <a:endParaRPr lang="fr-CH" sz="1800" b="1" dirty="0"/>
          </a:p>
        </p:txBody>
      </p:sp>
      <p:pic>
        <p:nvPicPr>
          <p:cNvPr id="4" name="Image 3">
            <a:extLst>
              <a:ext uri="{FF2B5EF4-FFF2-40B4-BE49-F238E27FC236}">
                <a16:creationId xmlns:a16="http://schemas.microsoft.com/office/drawing/2014/main" id="{0FE00970-1538-4798-87F2-3666F119ED9F}"/>
              </a:ext>
            </a:extLst>
          </p:cNvPr>
          <p:cNvPicPr>
            <a:picLocks noChangeAspect="1"/>
          </p:cNvPicPr>
          <p:nvPr/>
        </p:nvPicPr>
        <p:blipFill rotWithShape="1">
          <a:blip r:embed="rId3"/>
          <a:srcRect t="432" r="-3" b="-3"/>
          <a:stretch/>
        </p:blipFill>
        <p:spPr>
          <a:xfrm>
            <a:off x="-18860" y="7087"/>
            <a:ext cx="6008795" cy="5160197"/>
          </a:xfrm>
          <a:prstGeom prst="rect">
            <a:avLst/>
          </a:prstGeom>
          <a:noFill/>
        </p:spPr>
      </p:pic>
      <p:sp>
        <p:nvSpPr>
          <p:cNvPr id="13" name="Slide Number Placeholder 4">
            <a:extLst>
              <a:ext uri="{FF2B5EF4-FFF2-40B4-BE49-F238E27FC236}">
                <a16:creationId xmlns:a16="http://schemas.microsoft.com/office/drawing/2014/main" id="{3072D1AE-9FAF-BDB6-BD18-A210F10692AA}"/>
              </a:ext>
            </a:extLst>
          </p:cNvPr>
          <p:cNvSpPr>
            <a:spLocks noGrp="1"/>
          </p:cNvSpPr>
          <p:nvPr>
            <p:ph type="sldNum" sz="quarter" idx="12"/>
          </p:nvPr>
        </p:nvSpPr>
        <p:spPr>
          <a:xfrm>
            <a:off x="6553200" y="4767264"/>
            <a:ext cx="2133600" cy="273844"/>
          </a:xfrm>
        </p:spPr>
        <p:txBody>
          <a:bodyPr anchor="ctr">
            <a:normAutofit/>
          </a:bodyPr>
          <a:lstStyle/>
          <a:p>
            <a:pPr lvl="0" algn="ctr" rtl="0">
              <a:lnSpc>
                <a:spcPct val="90000"/>
              </a:lnSpc>
              <a:spcBef>
                <a:spcPts val="0"/>
              </a:spcBef>
              <a:spcAft>
                <a:spcPts val="600"/>
              </a:spcAft>
              <a:buNone/>
            </a:pPr>
            <a:fld id="{00000000-1234-1234-1234-123412341234}" type="slidenum">
              <a:rPr lang="en" sz="1300" smtClean="0">
                <a:solidFill>
                  <a:srgbClr val="FFFFFF"/>
                </a:solidFill>
              </a:rPr>
              <a:pPr lvl="0" algn="ctr" rtl="0">
                <a:lnSpc>
                  <a:spcPct val="90000"/>
                </a:lnSpc>
                <a:spcBef>
                  <a:spcPts val="0"/>
                </a:spcBef>
                <a:spcAft>
                  <a:spcPts val="600"/>
                </a:spcAft>
                <a:buNone/>
              </a:pPr>
              <a:t>1</a:t>
            </a:fld>
            <a:endParaRPr lang="en" sz="1300">
              <a:solidFill>
                <a:srgbClr val="FFFFFF"/>
              </a:solidFill>
            </a:endParaRPr>
          </a:p>
        </p:txBody>
      </p:sp>
      <p:sp>
        <p:nvSpPr>
          <p:cNvPr id="2" name="Espace réservé du numéro de diapositive 1" hidden="1">
            <a:extLst>
              <a:ext uri="{FF2B5EF4-FFF2-40B4-BE49-F238E27FC236}">
                <a16:creationId xmlns:a16="http://schemas.microsoft.com/office/drawing/2014/main" id="{36892663-AC8F-438D-9B7A-53563F80251B}"/>
              </a:ext>
            </a:extLst>
          </p:cNvPr>
          <p:cNvSpPr>
            <a:spLocks noGrp="1"/>
          </p:cNvSpPr>
          <p:nvPr>
            <p:ph type="sldNum" sz="quarter" idx="12"/>
          </p:nvPr>
        </p:nvSpPr>
        <p:spPr>
          <a:xfrm>
            <a:off x="6553200" y="4767264"/>
            <a:ext cx="2133600" cy="273844"/>
          </a:xfrm>
        </p:spPr>
        <p:txBody>
          <a:bodyPr vert="horz" lIns="91440" tIns="45720" rIns="91440" bIns="45720" rtlCol="0" anchor="ctr">
            <a:normAutofit/>
          </a:bodyPr>
          <a:lstStyle/>
          <a:p>
            <a:pPr>
              <a:lnSpc>
                <a:spcPct val="90000"/>
              </a:lnSpc>
              <a:spcAft>
                <a:spcPts val="600"/>
              </a:spcAft>
            </a:pPr>
            <a:fld id="{00000000-1234-1234-1234-123412341234}" type="slidenum">
              <a:rPr lang="en" smtClean="0"/>
              <a:pPr>
                <a:lnSpc>
                  <a:spcPct val="90000"/>
                </a:lnSpc>
                <a:spcAft>
                  <a:spcPts val="600"/>
                </a:spcAft>
              </a:pPr>
              <a:t>1</a:t>
            </a:fld>
            <a:endParaRPr lang="en"/>
          </a:p>
        </p:txBody>
      </p:sp>
      <p:pic>
        <p:nvPicPr>
          <p:cNvPr id="5" name="Image 4" descr="Résultat de recherche d'images pour &quot;swissnoso logo&quot;">
            <a:extLst>
              <a:ext uri="{FF2B5EF4-FFF2-40B4-BE49-F238E27FC236}">
                <a16:creationId xmlns:a16="http://schemas.microsoft.com/office/drawing/2014/main" id="{B4ADB79B-5A84-75A8-C6BC-29B518651E9A}"/>
              </a:ext>
            </a:extLst>
          </p:cNvPr>
          <p:cNvPicPr/>
          <p:nvPr/>
        </p:nvPicPr>
        <p:blipFill rotWithShape="1">
          <a:blip r:embed="rId4" cstate="print"/>
          <a:stretch/>
        </p:blipFill>
        <p:spPr bwMode="auto">
          <a:xfrm>
            <a:off x="7884368" y="4515966"/>
            <a:ext cx="992994" cy="395726"/>
          </a:xfrm>
          <a:prstGeom prst="rect">
            <a:avLst/>
          </a:prstGeom>
          <a:noFill/>
        </p:spPr>
      </p:pic>
      <p:sp>
        <p:nvSpPr>
          <p:cNvPr id="7" name="Sous-titre 2">
            <a:extLst>
              <a:ext uri="{FF2B5EF4-FFF2-40B4-BE49-F238E27FC236}">
                <a16:creationId xmlns:a16="http://schemas.microsoft.com/office/drawing/2014/main" id="{6C7AD0A8-749C-BD82-0F90-C1FF2CBA98D9}"/>
              </a:ext>
            </a:extLst>
          </p:cNvPr>
          <p:cNvSpPr txBox="1">
            <a:spLocks/>
          </p:cNvSpPr>
          <p:nvPr/>
        </p:nvSpPr>
        <p:spPr>
          <a:xfrm>
            <a:off x="6802716" y="2651026"/>
            <a:ext cx="1542728" cy="6036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endParaRPr lang="fr-FR" sz="1000" kern="1200" dirty="0">
              <a:latin typeface="+mn-lt"/>
              <a:ea typeface="+mn-ea"/>
              <a:cs typeface="+mn-cs"/>
            </a:endParaRPr>
          </a:p>
          <a:p>
            <a:pPr marL="0" indent="0">
              <a:lnSpc>
                <a:spcPct val="90000"/>
              </a:lnSpc>
              <a:buNone/>
              <a:defRPr/>
            </a:pPr>
            <a:r>
              <a:rPr lang="fr-FR" sz="1000" kern="1200" dirty="0">
                <a:latin typeface="+mn-lt"/>
                <a:ea typeface="+mn-ea"/>
                <a:cs typeface="+mn-cs"/>
              </a:rPr>
              <a:t>PD Dr. </a:t>
            </a:r>
            <a:r>
              <a:rPr lang="fr-FR" sz="1000" kern="1200" dirty="0" err="1">
                <a:latin typeface="+mn-lt"/>
                <a:ea typeface="+mn-ea"/>
                <a:cs typeface="+mn-cs"/>
              </a:rPr>
              <a:t>med</a:t>
            </a:r>
            <a:r>
              <a:rPr lang="fr-FR" sz="1000" kern="1200" dirty="0">
                <a:latin typeface="+mn-lt"/>
                <a:ea typeface="+mn-ea"/>
                <a:cs typeface="+mn-cs"/>
              </a:rPr>
              <a:t>. Walter </a:t>
            </a:r>
            <a:r>
              <a:rPr lang="fr-FR" sz="1000" kern="1200" dirty="0" err="1">
                <a:latin typeface="+mn-lt"/>
                <a:ea typeface="+mn-ea"/>
                <a:cs typeface="+mn-cs"/>
              </a:rPr>
              <a:t>Zingg</a:t>
            </a:r>
            <a:endParaRPr lang="fr-FR" sz="1000" kern="1200" dirty="0">
              <a:latin typeface="+mn-lt"/>
              <a:ea typeface="+mn-ea"/>
              <a:cs typeface="+mn-cs"/>
            </a:endParaRPr>
          </a:p>
          <a:p>
            <a:pPr marL="0" indent="0">
              <a:lnSpc>
                <a:spcPct val="90000"/>
              </a:lnSpc>
              <a:buNone/>
              <a:defRPr/>
            </a:pPr>
            <a:r>
              <a:rPr lang="fr-FR" sz="1000" kern="1200" dirty="0">
                <a:latin typeface="+mn-lt"/>
                <a:ea typeface="+mn-ea"/>
                <a:cs typeface="+mn-cs"/>
              </a:rPr>
              <a:t>Dr. </a:t>
            </a:r>
            <a:r>
              <a:rPr lang="fr-FR" sz="1000" kern="1200" dirty="0" err="1">
                <a:latin typeface="+mn-lt"/>
                <a:ea typeface="+mn-ea"/>
                <a:cs typeface="+mn-cs"/>
              </a:rPr>
              <a:t>med</a:t>
            </a:r>
            <a:r>
              <a:rPr lang="fr-FR" sz="1000" kern="1200" dirty="0">
                <a:latin typeface="+mn-lt"/>
                <a:ea typeface="+mn-ea"/>
                <a:cs typeface="+mn-cs"/>
              </a:rPr>
              <a:t>. Aliki Metsini</a:t>
            </a:r>
          </a:p>
        </p:txBody>
      </p:sp>
      <p:sp>
        <p:nvSpPr>
          <p:cNvPr id="8" name="ZoneTexte 7">
            <a:extLst>
              <a:ext uri="{FF2B5EF4-FFF2-40B4-BE49-F238E27FC236}">
                <a16:creationId xmlns:a16="http://schemas.microsoft.com/office/drawing/2014/main" id="{54BF1EFF-6450-B0E7-473E-E9F085FC8FE9}"/>
              </a:ext>
            </a:extLst>
          </p:cNvPr>
          <p:cNvSpPr txBox="1"/>
          <p:nvPr/>
        </p:nvSpPr>
        <p:spPr>
          <a:xfrm>
            <a:off x="-18860" y="-12920"/>
            <a:ext cx="6175036" cy="5262979"/>
          </a:xfrm>
          <a:prstGeom prst="rect">
            <a:avLst/>
          </a:prstGeom>
          <a:solidFill>
            <a:schemeClr val="bg1">
              <a:alpha val="71000"/>
            </a:schemeClr>
          </a:solidFill>
        </p:spPr>
        <p:txBody>
          <a:bodyPr wrap="square" rtlCol="0">
            <a:spAutoFit/>
          </a:bodyPr>
          <a:lstStyle/>
          <a:p>
            <a:endParaRPr lang="fr-CH" dirty="0"/>
          </a:p>
          <a:p>
            <a:endParaRPr lang="fr-CH" dirty="0"/>
          </a:p>
          <a:p>
            <a:endParaRPr lang="fr-CH" dirty="0"/>
          </a:p>
          <a:p>
            <a:endParaRPr lang="fr-CH" dirty="0"/>
          </a:p>
          <a:p>
            <a:endParaRPr lang="fr-CH" dirty="0"/>
          </a:p>
          <a:p>
            <a:endParaRPr lang="fr-CH" dirty="0"/>
          </a:p>
          <a:p>
            <a:endParaRPr lang="fr-CH" dirty="0"/>
          </a:p>
          <a:p>
            <a:endParaRPr lang="fr-CH" dirty="0"/>
          </a:p>
          <a:p>
            <a:endParaRPr lang="fr-CH" dirty="0"/>
          </a:p>
          <a:p>
            <a:endParaRPr lang="fr-CH" dirty="0"/>
          </a:p>
          <a:p>
            <a:endParaRPr lang="fr-CH" dirty="0"/>
          </a:p>
          <a:p>
            <a:endParaRPr lang="fr-CH" dirty="0"/>
          </a:p>
          <a:p>
            <a:endParaRPr lang="fr-CH" dirty="0"/>
          </a:p>
          <a:p>
            <a:endParaRPr lang="fr-CH" dirty="0"/>
          </a:p>
          <a:p>
            <a:endParaRPr lang="fr-CH" dirty="0"/>
          </a:p>
          <a:p>
            <a:endParaRPr lang="fr-CH" dirty="0"/>
          </a:p>
          <a:p>
            <a:endParaRPr lang="fr-CH" dirty="0"/>
          </a:p>
          <a:p>
            <a:endParaRPr lang="fr-CH" dirty="0"/>
          </a:p>
          <a:p>
            <a:endParaRPr lang="fr-CH" dirty="0"/>
          </a:p>
          <a:p>
            <a:endParaRPr lang="fr-CH" dirty="0"/>
          </a:p>
          <a:p>
            <a:endParaRPr lang="fr-CH" dirty="0"/>
          </a:p>
          <a:p>
            <a:endParaRPr lang="fr-CH" dirty="0"/>
          </a:p>
          <a:p>
            <a:endParaRPr lang="fr-CH" dirty="0"/>
          </a:p>
          <a:p>
            <a:endParaRPr lang="fr-CH" dirty="0"/>
          </a:p>
        </p:txBody>
      </p:sp>
    </p:spTree>
    <p:extLst>
      <p:ext uri="{BB962C8B-B14F-4D97-AF65-F5344CB8AC3E}">
        <p14:creationId xmlns:p14="http://schemas.microsoft.com/office/powerpoint/2010/main" val="2105037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38B2F3D8-B6A4-61EA-673D-B23273B20CBE}"/>
              </a:ext>
            </a:extLst>
          </p:cNvPr>
          <p:cNvSpPr>
            <a:spLocks noGrp="1"/>
          </p:cNvSpPr>
          <p:nvPr>
            <p:ph type="title"/>
          </p:nvPr>
        </p:nvSpPr>
        <p:spPr>
          <a:xfrm>
            <a:off x="457212" y="204787"/>
            <a:ext cx="3008313" cy="871538"/>
          </a:xfrm>
        </p:spPr>
        <p:txBody>
          <a:bodyPr/>
          <a:lstStyle/>
          <a:p>
            <a:endParaRPr lang="en-US"/>
          </a:p>
        </p:txBody>
      </p:sp>
      <p:pic>
        <p:nvPicPr>
          <p:cNvPr id="6" name="Image 5">
            <a:extLst>
              <a:ext uri="{FF2B5EF4-FFF2-40B4-BE49-F238E27FC236}">
                <a16:creationId xmlns:a16="http://schemas.microsoft.com/office/drawing/2014/main" id="{07A1C925-94A5-A7BF-9E7A-4B7F2E511B51}"/>
              </a:ext>
            </a:extLst>
          </p:cNvPr>
          <p:cNvPicPr>
            <a:picLocks noChangeAspect="1"/>
          </p:cNvPicPr>
          <p:nvPr/>
        </p:nvPicPr>
        <p:blipFill>
          <a:blip r:embed="rId2"/>
          <a:stretch>
            <a:fillRect/>
          </a:stretch>
        </p:blipFill>
        <p:spPr>
          <a:xfrm>
            <a:off x="4265245" y="204795"/>
            <a:ext cx="3731359" cy="4389835"/>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Espace réservé du texte 2">
            <a:extLst>
              <a:ext uri="{FF2B5EF4-FFF2-40B4-BE49-F238E27FC236}">
                <a16:creationId xmlns:a16="http://schemas.microsoft.com/office/drawing/2014/main" id="{1890094A-71B9-F696-1C97-7179A3431692}"/>
              </a:ext>
            </a:extLst>
          </p:cNvPr>
          <p:cNvSpPr>
            <a:spLocks noGrp="1"/>
          </p:cNvSpPr>
          <p:nvPr>
            <p:ph type="body" sz="half" idx="2"/>
          </p:nvPr>
        </p:nvSpPr>
        <p:spPr>
          <a:xfrm>
            <a:off x="457212" y="1076328"/>
            <a:ext cx="3008313" cy="3518297"/>
          </a:xfrm>
        </p:spPr>
        <p:txBody>
          <a:bodyPr>
            <a:normAutofit/>
          </a:bodyPr>
          <a:lstStyle/>
          <a:p>
            <a:r>
              <a:rPr lang="fr-CH" dirty="0"/>
              <a:t>https://www.swissnoso.ch/fr/modules/enquete-de-prevalence-ponctuelle-ias/resultats</a:t>
            </a:r>
          </a:p>
        </p:txBody>
      </p:sp>
      <p:sp>
        <p:nvSpPr>
          <p:cNvPr id="4" name="Espace réservé du numéro de diapositive 3">
            <a:extLst>
              <a:ext uri="{FF2B5EF4-FFF2-40B4-BE49-F238E27FC236}">
                <a16:creationId xmlns:a16="http://schemas.microsoft.com/office/drawing/2014/main" id="{C2EF293E-8A8D-9932-BB79-7E43844FC082}"/>
              </a:ext>
            </a:extLst>
          </p:cNvPr>
          <p:cNvSpPr>
            <a:spLocks noGrp="1"/>
          </p:cNvSpPr>
          <p:nvPr>
            <p:ph type="sldNum" sz="quarter" idx="12"/>
          </p:nvPr>
        </p:nvSpPr>
        <p:spPr>
          <a:xfrm>
            <a:off x="6553200" y="4767264"/>
            <a:ext cx="2133600" cy="273844"/>
          </a:xfrm>
        </p:spPr>
        <p:txBody>
          <a:bodyPr anchor="ctr">
            <a:normAutofit/>
          </a:bodyPr>
          <a:lstStyle/>
          <a:p>
            <a:pPr lvl="0" algn="ctr" rtl="0">
              <a:lnSpc>
                <a:spcPct val="90000"/>
              </a:lnSpc>
              <a:spcBef>
                <a:spcPts val="0"/>
              </a:spcBef>
              <a:spcAft>
                <a:spcPts val="600"/>
              </a:spcAft>
              <a:buNone/>
            </a:pPr>
            <a:fld id="{00000000-1234-1234-1234-123412341234}" type="slidenum">
              <a:rPr lang="en" sz="1300" smtClean="0">
                <a:solidFill>
                  <a:srgbClr val="FFFFFF"/>
                </a:solidFill>
              </a:rPr>
              <a:pPr lvl="0" algn="ctr" rtl="0">
                <a:lnSpc>
                  <a:spcPct val="90000"/>
                </a:lnSpc>
                <a:spcBef>
                  <a:spcPts val="0"/>
                </a:spcBef>
                <a:spcAft>
                  <a:spcPts val="600"/>
                </a:spcAft>
                <a:buNone/>
              </a:pPr>
              <a:t>10</a:t>
            </a:fld>
            <a:endParaRPr lang="en" sz="1300">
              <a:solidFill>
                <a:srgbClr val="FFFFFF"/>
              </a:solidFill>
            </a:endParaRPr>
          </a:p>
        </p:txBody>
      </p:sp>
    </p:spTree>
    <p:extLst>
      <p:ext uri="{BB962C8B-B14F-4D97-AF65-F5344CB8AC3E}">
        <p14:creationId xmlns:p14="http://schemas.microsoft.com/office/powerpoint/2010/main" val="1109659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844425" y="5602"/>
            <a:ext cx="3552600" cy="1139999"/>
          </a:xfrm>
        </p:spPr>
        <p:txBody>
          <a:bodyPr vert="horz" lIns="91440" tIns="45720" rIns="91440" bIns="45720" rtlCol="0" anchor="b" anchorCtr="0">
            <a:normAutofit/>
          </a:bodyPr>
          <a:lstStyle/>
          <a:p>
            <a:pPr>
              <a:spcBef>
                <a:spcPct val="0"/>
              </a:spcBef>
            </a:pPr>
            <a:r>
              <a:rPr lang="en-US"/>
              <a:t>Objectives PPS</a:t>
            </a:r>
            <a:endParaRPr lang="en-US" kern="1200"/>
          </a:p>
        </p:txBody>
      </p:sp>
      <p:sp>
        <p:nvSpPr>
          <p:cNvPr id="183" name="Shape 183"/>
          <p:cNvSpPr txBox="1">
            <a:spLocks noGrp="1"/>
          </p:cNvSpPr>
          <p:nvPr>
            <p:ph type="body" idx="1"/>
          </p:nvPr>
        </p:nvSpPr>
        <p:spPr>
          <a:xfrm>
            <a:off x="844425" y="1538080"/>
            <a:ext cx="5169000" cy="3387899"/>
          </a:xfrm>
        </p:spPr>
        <p:txBody>
          <a:bodyPr vert="horz" lIns="91440" tIns="45720" rIns="91440" bIns="45720" rtlCol="0" anchor="t" anchorCtr="0">
            <a:normAutofit/>
          </a:bodyPr>
          <a:lstStyle/>
          <a:p>
            <a:pPr>
              <a:lnSpc>
                <a:spcPct val="90000"/>
              </a:lnSpc>
              <a:spcAft>
                <a:spcPts val="600"/>
              </a:spcAft>
            </a:pPr>
            <a:r>
              <a:rPr lang="de-CH" sz="1700" dirty="0" err="1"/>
              <a:t>Estimation</a:t>
            </a:r>
            <a:r>
              <a:rPr lang="de-CH" sz="1700" dirty="0"/>
              <a:t> de la </a:t>
            </a:r>
            <a:r>
              <a:rPr lang="de-CH" sz="1700" dirty="0" err="1"/>
              <a:t>prévalence</a:t>
            </a:r>
            <a:r>
              <a:rPr lang="de-CH" sz="1700" dirty="0"/>
              <a:t> des </a:t>
            </a:r>
            <a:r>
              <a:rPr lang="de-CH" sz="1700" dirty="0" err="1"/>
              <a:t>infections</a:t>
            </a:r>
            <a:r>
              <a:rPr lang="de-CH" sz="1700" dirty="0"/>
              <a:t> </a:t>
            </a:r>
            <a:r>
              <a:rPr lang="de-CH" sz="1700" dirty="0" err="1"/>
              <a:t>associées</a:t>
            </a:r>
            <a:r>
              <a:rPr lang="de-CH" sz="1700" dirty="0"/>
              <a:t> </a:t>
            </a:r>
            <a:r>
              <a:rPr lang="de-CH" sz="1700" dirty="0" err="1"/>
              <a:t>aux</a:t>
            </a:r>
            <a:r>
              <a:rPr lang="de-CH" sz="1700" dirty="0"/>
              <a:t> </a:t>
            </a:r>
            <a:r>
              <a:rPr lang="de-CH" sz="1700" dirty="0" err="1"/>
              <a:t>soins</a:t>
            </a:r>
            <a:r>
              <a:rPr lang="de-CH" sz="1700" dirty="0"/>
              <a:t> (IAS) et </a:t>
            </a:r>
            <a:r>
              <a:rPr lang="de-CH" sz="1700" dirty="0" err="1"/>
              <a:t>l’utilisation</a:t>
            </a:r>
            <a:r>
              <a:rPr lang="de-CH" sz="1700" dirty="0"/>
              <a:t> des </a:t>
            </a:r>
            <a:r>
              <a:rPr lang="de-CH" sz="1700" dirty="0" err="1"/>
              <a:t>antibiotiques</a:t>
            </a:r>
            <a:r>
              <a:rPr lang="de-CH" sz="1700" dirty="0"/>
              <a:t>/</a:t>
            </a:r>
            <a:r>
              <a:rPr lang="de-CH" sz="1700" dirty="0" err="1"/>
              <a:t>antifongiques</a:t>
            </a:r>
            <a:r>
              <a:rPr lang="de-CH" sz="1700" dirty="0"/>
              <a:t> (UA) </a:t>
            </a:r>
            <a:r>
              <a:rPr lang="de-CH" sz="1700" dirty="0" err="1"/>
              <a:t>dans</a:t>
            </a:r>
            <a:r>
              <a:rPr lang="de-CH" sz="1700" dirty="0"/>
              <a:t> </a:t>
            </a:r>
            <a:r>
              <a:rPr lang="de-CH" sz="1700" dirty="0" err="1"/>
              <a:t>les</a:t>
            </a:r>
            <a:r>
              <a:rPr lang="de-CH" sz="1700" dirty="0"/>
              <a:t> </a:t>
            </a:r>
            <a:r>
              <a:rPr lang="de-CH" sz="1700" dirty="0" err="1"/>
              <a:t>hôpitaux</a:t>
            </a:r>
            <a:r>
              <a:rPr lang="de-CH" sz="1700" dirty="0"/>
              <a:t> de </a:t>
            </a:r>
            <a:r>
              <a:rPr lang="de-CH" sz="1700" dirty="0" err="1"/>
              <a:t>soins</a:t>
            </a:r>
            <a:r>
              <a:rPr lang="de-CH" sz="1700" dirty="0"/>
              <a:t> </a:t>
            </a:r>
            <a:r>
              <a:rPr lang="de-CH" sz="1700" dirty="0" err="1"/>
              <a:t>aigus</a:t>
            </a:r>
            <a:endParaRPr lang="de-CH" sz="1700" dirty="0"/>
          </a:p>
          <a:p>
            <a:pPr>
              <a:lnSpc>
                <a:spcPct val="90000"/>
              </a:lnSpc>
              <a:spcAft>
                <a:spcPts val="600"/>
              </a:spcAft>
            </a:pPr>
            <a:r>
              <a:rPr lang="de-CH" sz="1700" dirty="0" err="1"/>
              <a:t>Évaluation</a:t>
            </a:r>
            <a:r>
              <a:rPr lang="de-CH" sz="1700" dirty="0"/>
              <a:t> de la </a:t>
            </a:r>
            <a:r>
              <a:rPr lang="de-CH" sz="1700" dirty="0" err="1"/>
              <a:t>mise</a:t>
            </a:r>
            <a:r>
              <a:rPr lang="de-CH" sz="1700" dirty="0"/>
              <a:t> en </a:t>
            </a:r>
            <a:r>
              <a:rPr lang="de-CH" sz="1700" dirty="0" err="1"/>
              <a:t>œuvre</a:t>
            </a:r>
            <a:r>
              <a:rPr lang="de-CH" sz="1700" dirty="0"/>
              <a:t> de </a:t>
            </a:r>
            <a:r>
              <a:rPr lang="de-CH" sz="1700" dirty="0" err="1"/>
              <a:t>stratégies</a:t>
            </a:r>
            <a:r>
              <a:rPr lang="de-CH" sz="1700" dirty="0"/>
              <a:t> de </a:t>
            </a:r>
            <a:r>
              <a:rPr lang="de-CH" sz="1700" dirty="0" err="1"/>
              <a:t>prévention</a:t>
            </a:r>
            <a:r>
              <a:rPr lang="de-CH" sz="1700" dirty="0"/>
              <a:t> des </a:t>
            </a:r>
            <a:r>
              <a:rPr lang="de-CH" sz="1700" dirty="0" err="1"/>
              <a:t>infections</a:t>
            </a:r>
            <a:r>
              <a:rPr lang="de-CH" sz="1700" dirty="0"/>
              <a:t> </a:t>
            </a:r>
            <a:r>
              <a:rPr lang="de-CH" sz="1700" dirty="0" err="1"/>
              <a:t>fondées</a:t>
            </a:r>
            <a:r>
              <a:rPr lang="de-CH" sz="1700" dirty="0"/>
              <a:t> </a:t>
            </a:r>
            <a:r>
              <a:rPr lang="de-CH" sz="1700" dirty="0" err="1"/>
              <a:t>sur</a:t>
            </a:r>
            <a:r>
              <a:rPr lang="de-CH" sz="1700" dirty="0"/>
              <a:t> des </a:t>
            </a:r>
            <a:r>
              <a:rPr lang="de-CH" sz="1700" dirty="0" err="1"/>
              <a:t>données</a:t>
            </a:r>
            <a:r>
              <a:rPr lang="de-CH" sz="1700" dirty="0"/>
              <a:t> </a:t>
            </a:r>
            <a:r>
              <a:rPr lang="de-CH" sz="1700" dirty="0" err="1"/>
              <a:t>probantes</a:t>
            </a:r>
            <a:r>
              <a:rPr lang="de-CH" sz="1700" dirty="0"/>
              <a:t> </a:t>
            </a:r>
            <a:r>
              <a:rPr lang="de-CH" sz="1700" dirty="0" err="1"/>
              <a:t>dans</a:t>
            </a:r>
            <a:r>
              <a:rPr lang="de-CH" sz="1700" dirty="0"/>
              <a:t> </a:t>
            </a:r>
            <a:r>
              <a:rPr lang="de-CH" sz="1700" dirty="0" err="1"/>
              <a:t>les</a:t>
            </a:r>
            <a:r>
              <a:rPr lang="de-CH" sz="1700" dirty="0"/>
              <a:t> </a:t>
            </a:r>
            <a:r>
              <a:rPr lang="de-CH" sz="1700" dirty="0" err="1"/>
              <a:t>hôpitaux</a:t>
            </a:r>
            <a:r>
              <a:rPr lang="de-CH" sz="1700" dirty="0"/>
              <a:t> </a:t>
            </a:r>
            <a:r>
              <a:rPr lang="de-CH" sz="1700" dirty="0" err="1"/>
              <a:t>suisses</a:t>
            </a:r>
            <a:r>
              <a:rPr lang="de-CH" sz="1700" dirty="0"/>
              <a:t> de </a:t>
            </a:r>
            <a:r>
              <a:rPr lang="de-CH" sz="1700" dirty="0" err="1"/>
              <a:t>soins</a:t>
            </a:r>
            <a:r>
              <a:rPr lang="de-CH" sz="1700" dirty="0"/>
              <a:t> </a:t>
            </a:r>
            <a:r>
              <a:rPr lang="de-CH" sz="1700" dirty="0" err="1"/>
              <a:t>aigus</a:t>
            </a:r>
            <a:endParaRPr lang="de-CH" sz="1700" dirty="0"/>
          </a:p>
          <a:p>
            <a:pPr>
              <a:lnSpc>
                <a:spcPct val="90000"/>
              </a:lnSpc>
              <a:spcAft>
                <a:spcPts val="600"/>
              </a:spcAft>
              <a:buNone/>
            </a:pPr>
            <a:endParaRPr lang="de-CH" sz="1700" dirty="0"/>
          </a:p>
          <a:p>
            <a:pPr>
              <a:lnSpc>
                <a:spcPct val="90000"/>
              </a:lnSpc>
              <a:spcAft>
                <a:spcPts val="600"/>
              </a:spcAft>
              <a:buNone/>
            </a:pPr>
            <a:r>
              <a:rPr lang="de-CH" sz="1700" dirty="0"/>
              <a:t>Pour 2023: </a:t>
            </a:r>
          </a:p>
          <a:p>
            <a:pPr>
              <a:lnSpc>
                <a:spcPct val="90000"/>
              </a:lnSpc>
              <a:spcAft>
                <a:spcPts val="600"/>
              </a:spcAft>
            </a:pPr>
            <a:r>
              <a:rPr lang="de-CH" sz="1700" dirty="0" err="1">
                <a:solidFill>
                  <a:srgbClr val="FF0000"/>
                </a:solidFill>
              </a:rPr>
              <a:t>Suivi</a:t>
            </a:r>
            <a:r>
              <a:rPr lang="de-CH" sz="1700" dirty="0">
                <a:solidFill>
                  <a:srgbClr val="FF0000"/>
                </a:solidFill>
              </a:rPr>
              <a:t> de </a:t>
            </a:r>
            <a:r>
              <a:rPr lang="de-CH" sz="1700" dirty="0" err="1">
                <a:solidFill>
                  <a:srgbClr val="FF0000"/>
                </a:solidFill>
              </a:rPr>
              <a:t>ces</a:t>
            </a:r>
            <a:r>
              <a:rPr lang="de-CH" sz="1700" dirty="0">
                <a:solidFill>
                  <a:srgbClr val="FF0000"/>
                </a:solidFill>
              </a:rPr>
              <a:t> </a:t>
            </a:r>
            <a:r>
              <a:rPr lang="de-CH" sz="1700" dirty="0" err="1">
                <a:solidFill>
                  <a:srgbClr val="FF0000"/>
                </a:solidFill>
              </a:rPr>
              <a:t>indicateurs</a:t>
            </a:r>
            <a:r>
              <a:rPr lang="de-CH" sz="1700" dirty="0">
                <a:solidFill>
                  <a:srgbClr val="FF0000"/>
                </a:solidFill>
              </a:rPr>
              <a:t> </a:t>
            </a:r>
            <a:r>
              <a:rPr lang="de-CH" sz="1700" dirty="0" err="1">
                <a:solidFill>
                  <a:srgbClr val="FF0000"/>
                </a:solidFill>
              </a:rPr>
              <a:t>pour</a:t>
            </a:r>
            <a:r>
              <a:rPr lang="de-CH" sz="1700" dirty="0">
                <a:solidFill>
                  <a:srgbClr val="FF0000"/>
                </a:solidFill>
              </a:rPr>
              <a:t> </a:t>
            </a:r>
            <a:r>
              <a:rPr lang="de-CH" sz="1700" dirty="0" err="1">
                <a:solidFill>
                  <a:srgbClr val="FF0000"/>
                </a:solidFill>
              </a:rPr>
              <a:t>les</a:t>
            </a:r>
            <a:r>
              <a:rPr lang="de-CH" sz="1700" dirty="0">
                <a:solidFill>
                  <a:srgbClr val="FF0000"/>
                </a:solidFill>
              </a:rPr>
              <a:t> </a:t>
            </a:r>
            <a:r>
              <a:rPr lang="de-CH" sz="1700" dirty="0" err="1">
                <a:solidFill>
                  <a:srgbClr val="FF0000"/>
                </a:solidFill>
              </a:rPr>
              <a:t>institutions</a:t>
            </a:r>
            <a:r>
              <a:rPr lang="de-CH" sz="1700" dirty="0">
                <a:solidFill>
                  <a:srgbClr val="FF0000"/>
                </a:solidFill>
              </a:rPr>
              <a:t> </a:t>
            </a:r>
            <a:r>
              <a:rPr lang="de-CH" sz="1700" dirty="0" err="1">
                <a:solidFill>
                  <a:srgbClr val="FF0000"/>
                </a:solidFill>
              </a:rPr>
              <a:t>qui</a:t>
            </a:r>
            <a:r>
              <a:rPr lang="de-CH" sz="1700" dirty="0">
                <a:solidFill>
                  <a:srgbClr val="FF0000"/>
                </a:solidFill>
              </a:rPr>
              <a:t> </a:t>
            </a:r>
            <a:r>
              <a:rPr lang="de-CH" sz="1700" dirty="0" err="1">
                <a:solidFill>
                  <a:srgbClr val="FF0000"/>
                </a:solidFill>
              </a:rPr>
              <a:t>les</a:t>
            </a:r>
            <a:r>
              <a:rPr lang="de-CH" sz="1700" dirty="0">
                <a:solidFill>
                  <a:srgbClr val="FF0000"/>
                </a:solidFill>
              </a:rPr>
              <a:t> </a:t>
            </a:r>
            <a:r>
              <a:rPr lang="de-CH" sz="1700" dirty="0" err="1">
                <a:solidFill>
                  <a:srgbClr val="FF0000"/>
                </a:solidFill>
              </a:rPr>
              <a:t>souhaitent</a:t>
            </a:r>
            <a:endParaRPr lang="de-CH" sz="1700" dirty="0">
              <a:solidFill>
                <a:srgbClr val="FF0000"/>
              </a:solidFill>
            </a:endParaRPr>
          </a:p>
        </p:txBody>
      </p:sp>
      <p:sp>
        <p:nvSpPr>
          <p:cNvPr id="188" name="Slide Number Placeholder 3">
            <a:extLst>
              <a:ext uri="{FF2B5EF4-FFF2-40B4-BE49-F238E27FC236}">
                <a16:creationId xmlns:a16="http://schemas.microsoft.com/office/drawing/2014/main" id="{2116511C-433F-FA98-8C89-BFF8FB5ADABD}"/>
              </a:ext>
            </a:extLst>
          </p:cNvPr>
          <p:cNvSpPr>
            <a:spLocks noGrp="1"/>
          </p:cNvSpPr>
          <p:nvPr>
            <p:ph type="sldNum" idx="12"/>
          </p:nvPr>
        </p:nvSpPr>
        <p:spPr>
          <a:xfrm>
            <a:off x="-75" y="5"/>
            <a:ext cx="669599" cy="1139999"/>
          </a:xfrm>
        </p:spPr>
        <p:txBody>
          <a:bodyPr anchor="b">
            <a:normAutofit/>
          </a:bodyPr>
          <a:lstStyle/>
          <a:p>
            <a:pPr lvl="0" rtl="0">
              <a:spcBef>
                <a:spcPts val="0"/>
              </a:spcBef>
              <a:spcAft>
                <a:spcPts val="600"/>
              </a:spcAft>
              <a:buNone/>
            </a:pPr>
            <a:fld id="{00000000-1234-1234-1234-123412341234}" type="slidenum">
              <a:rPr lang="en" smtClean="0"/>
              <a:pPr lvl="0" rtl="0">
                <a:spcBef>
                  <a:spcPts val="0"/>
                </a:spcBef>
                <a:spcAft>
                  <a:spcPts val="600"/>
                </a:spcAft>
                <a:buNone/>
              </a:pPr>
              <a:t>11</a:t>
            </a:fld>
            <a:endParaRPr lang="en"/>
          </a:p>
        </p:txBody>
      </p:sp>
    </p:spTree>
    <p:extLst>
      <p:ext uri="{BB962C8B-B14F-4D97-AF65-F5344CB8AC3E}">
        <p14:creationId xmlns:p14="http://schemas.microsoft.com/office/powerpoint/2010/main" val="2957507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9">
            <a:extLst>
              <a:ext uri="{FF2B5EF4-FFF2-40B4-BE49-F238E27FC236}">
                <a16:creationId xmlns:a16="http://schemas.microsoft.com/office/drawing/2014/main" id="{8970B5AF-9F87-ED40-90B1-E07FAED1252A}"/>
              </a:ext>
            </a:extLst>
          </p:cNvPr>
          <p:cNvSpPr txBox="1">
            <a:spLocks/>
          </p:cNvSpPr>
          <p:nvPr/>
        </p:nvSpPr>
        <p:spPr>
          <a:xfrm>
            <a:off x="457200" y="331960"/>
            <a:ext cx="8229600" cy="857250"/>
          </a:xfrm>
          <a:prstGeom prst="rect">
            <a:avLst/>
          </a:prstGeom>
        </p:spPr>
        <p:txBody>
          <a:bodyPr vert="horz" lIns="91440" tIns="45720" rIns="91440" bIns="45720" rtlCol="0" anchor="ctr" anchorCtr="0">
            <a:normAutofit/>
          </a:bodyPr>
          <a:lstStyle/>
          <a:p>
            <a:pPr algn="ctr">
              <a:lnSpc>
                <a:spcPct val="90000"/>
              </a:lnSpc>
              <a:spcBef>
                <a:spcPct val="0"/>
              </a:spcBef>
              <a:spcAft>
                <a:spcPts val="600"/>
              </a:spcAft>
              <a:defRPr/>
            </a:pPr>
            <a:r>
              <a:rPr lang="en-US" sz="2400" b="1" kern="1200" dirty="0">
                <a:solidFill>
                  <a:schemeClr val="tx1"/>
                </a:solidFill>
                <a:latin typeface="+mj-lt"/>
                <a:ea typeface="+mj-ea"/>
                <a:cs typeface="+mj-cs"/>
              </a:rPr>
              <a:t>2.</a:t>
            </a:r>
            <a:br>
              <a:rPr lang="en-US" sz="2400" b="1" kern="1200" dirty="0">
                <a:solidFill>
                  <a:schemeClr val="tx1"/>
                </a:solidFill>
                <a:latin typeface="+mj-lt"/>
                <a:ea typeface="+mj-ea"/>
                <a:cs typeface="+mj-cs"/>
              </a:rPr>
            </a:br>
            <a:r>
              <a:rPr lang="de-CH" sz="2400" b="1" kern="1200" dirty="0" err="1">
                <a:solidFill>
                  <a:schemeClr val="tx1"/>
                </a:solidFill>
                <a:latin typeface="+mj-lt"/>
                <a:ea typeface="+mj-ea"/>
                <a:cs typeface="+mj-cs"/>
              </a:rPr>
              <a:t>Indicateurs</a:t>
            </a:r>
            <a:r>
              <a:rPr lang="de-CH" sz="2400" b="1" kern="1200" dirty="0">
                <a:solidFill>
                  <a:schemeClr val="tx1"/>
                </a:solidFill>
                <a:latin typeface="+mj-lt"/>
                <a:ea typeface="+mj-ea"/>
                <a:cs typeface="+mj-cs"/>
              </a:rPr>
              <a:t> au </a:t>
            </a:r>
            <a:r>
              <a:rPr lang="de-CH" sz="2400" b="1" kern="1200" dirty="0" err="1">
                <a:solidFill>
                  <a:schemeClr val="tx1"/>
                </a:solidFill>
                <a:latin typeface="+mj-lt"/>
                <a:ea typeface="+mj-ea"/>
                <a:cs typeface="+mj-cs"/>
              </a:rPr>
              <a:t>niveau</a:t>
            </a:r>
            <a:r>
              <a:rPr lang="de-CH" sz="2400" b="1" kern="1200" dirty="0">
                <a:solidFill>
                  <a:schemeClr val="tx1"/>
                </a:solidFill>
                <a:latin typeface="+mj-lt"/>
                <a:ea typeface="+mj-ea"/>
                <a:cs typeface="+mj-cs"/>
              </a:rPr>
              <a:t> de </a:t>
            </a:r>
            <a:r>
              <a:rPr lang="de-CH" sz="2400" b="1" kern="1200" dirty="0" err="1">
                <a:solidFill>
                  <a:schemeClr val="tx1"/>
                </a:solidFill>
                <a:latin typeface="+mj-lt"/>
                <a:ea typeface="+mj-ea"/>
                <a:cs typeface="+mj-cs"/>
              </a:rPr>
              <a:t>l'hôpital</a:t>
            </a:r>
            <a:r>
              <a:rPr lang="de-CH" sz="2400" b="1" kern="1200" dirty="0">
                <a:solidFill>
                  <a:schemeClr val="tx1"/>
                </a:solidFill>
                <a:latin typeface="+mj-lt"/>
                <a:ea typeface="+mj-ea"/>
                <a:cs typeface="+mj-cs"/>
              </a:rPr>
              <a:t> et des </a:t>
            </a:r>
            <a:r>
              <a:rPr lang="de-CH" sz="2400" b="1" kern="1200" dirty="0" err="1">
                <a:solidFill>
                  <a:schemeClr val="tx1"/>
                </a:solidFill>
                <a:latin typeface="+mj-lt"/>
                <a:ea typeface="+mj-ea"/>
                <a:cs typeface="+mj-cs"/>
              </a:rPr>
              <a:t>unités</a:t>
            </a:r>
            <a:r>
              <a:rPr lang="de-CH" sz="2400" b="1" kern="1200" dirty="0">
                <a:solidFill>
                  <a:schemeClr val="tx1"/>
                </a:solidFill>
                <a:latin typeface="+mj-lt"/>
                <a:ea typeface="+mj-ea"/>
                <a:cs typeface="+mj-cs"/>
              </a:rPr>
              <a:t> de </a:t>
            </a:r>
            <a:r>
              <a:rPr lang="de-CH" sz="2400" b="1" kern="1200" dirty="0" err="1">
                <a:solidFill>
                  <a:schemeClr val="tx1"/>
                </a:solidFill>
                <a:latin typeface="+mj-lt"/>
                <a:ea typeface="+mj-ea"/>
                <a:cs typeface="+mj-cs"/>
              </a:rPr>
              <a:t>soins</a:t>
            </a:r>
            <a:endParaRPr lang="en-US" sz="2400" b="1" kern="1200" dirty="0">
              <a:solidFill>
                <a:schemeClr val="tx1"/>
              </a:solidFill>
              <a:latin typeface="+mj-lt"/>
              <a:ea typeface="+mj-ea"/>
              <a:cs typeface="+mj-cs"/>
            </a:endParaRPr>
          </a:p>
        </p:txBody>
      </p:sp>
      <p:pic>
        <p:nvPicPr>
          <p:cNvPr id="2" name="Image 1">
            <a:extLst>
              <a:ext uri="{FF2B5EF4-FFF2-40B4-BE49-F238E27FC236}">
                <a16:creationId xmlns:a16="http://schemas.microsoft.com/office/drawing/2014/main" id="{24E0E9D6-9ADE-4043-A2A5-AAAE12BACC7F}"/>
              </a:ext>
            </a:extLst>
          </p:cNvPr>
          <p:cNvPicPr>
            <a:picLocks noChangeAspect="1"/>
          </p:cNvPicPr>
          <p:nvPr/>
        </p:nvPicPr>
        <p:blipFill>
          <a:blip r:embed="rId2"/>
          <a:stretch>
            <a:fillRect/>
          </a:stretch>
        </p:blipFill>
        <p:spPr>
          <a:xfrm>
            <a:off x="457200" y="2208159"/>
            <a:ext cx="8229600" cy="1378456"/>
          </a:xfrm>
          <a:prstGeom prst="rect">
            <a:avLst/>
          </a:prstGeom>
          <a:noFill/>
        </p:spPr>
      </p:pic>
      <p:sp>
        <p:nvSpPr>
          <p:cNvPr id="13" name="Slide Number Placeholder 4">
            <a:extLst>
              <a:ext uri="{FF2B5EF4-FFF2-40B4-BE49-F238E27FC236}">
                <a16:creationId xmlns:a16="http://schemas.microsoft.com/office/drawing/2014/main" id="{46A6A4CA-C628-0952-96F8-1B31343BAE9A}"/>
              </a:ext>
            </a:extLst>
          </p:cNvPr>
          <p:cNvSpPr>
            <a:spLocks noGrp="1"/>
          </p:cNvSpPr>
          <p:nvPr>
            <p:ph type="sldNum" sz="quarter" idx="12"/>
          </p:nvPr>
        </p:nvSpPr>
        <p:spPr>
          <a:xfrm>
            <a:off x="6553200" y="4767264"/>
            <a:ext cx="2133600" cy="273844"/>
          </a:xfrm>
        </p:spPr>
        <p:txBody>
          <a:bodyPr vert="horz" lIns="91440" tIns="45720" rIns="91440" bIns="45720" rtlCol="0" anchor="ctr">
            <a:normAutofit/>
          </a:bodyPr>
          <a:lstStyle/>
          <a:p>
            <a:pPr algn="ctr">
              <a:lnSpc>
                <a:spcPct val="90000"/>
              </a:lnSpc>
              <a:spcAft>
                <a:spcPts val="600"/>
              </a:spcAft>
            </a:pPr>
            <a:fld id="{00000000-1234-1234-1234-123412341234}" type="slidenum">
              <a:rPr lang="en" sz="1300" smtClean="0">
                <a:solidFill>
                  <a:srgbClr val="FFFFFF"/>
                </a:solidFill>
                <a:latin typeface="Dosis"/>
                <a:sym typeface="Dosis"/>
              </a:rPr>
              <a:pPr algn="ctr">
                <a:lnSpc>
                  <a:spcPct val="90000"/>
                </a:lnSpc>
                <a:spcAft>
                  <a:spcPts val="600"/>
                </a:spcAft>
              </a:pPr>
              <a:t>12</a:t>
            </a:fld>
            <a:endParaRPr lang="en" sz="1300">
              <a:solidFill>
                <a:srgbClr val="FFFFFF"/>
              </a:solidFill>
              <a:latin typeface="Dosis"/>
              <a:sym typeface="Dosis"/>
            </a:endParaRPr>
          </a:p>
        </p:txBody>
      </p:sp>
    </p:spTree>
    <p:extLst>
      <p:ext uri="{BB962C8B-B14F-4D97-AF65-F5344CB8AC3E}">
        <p14:creationId xmlns:p14="http://schemas.microsoft.com/office/powerpoint/2010/main" val="326142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43013" y="338138"/>
            <a:ext cx="6543675" cy="1905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sz="1050"/>
          </a:p>
        </p:txBody>
      </p:sp>
      <p:sp>
        <p:nvSpPr>
          <p:cNvPr id="9" name="ZoneTexte 8"/>
          <p:cNvSpPr txBox="1"/>
          <p:nvPr/>
        </p:nvSpPr>
        <p:spPr>
          <a:xfrm>
            <a:off x="1521619" y="51471"/>
            <a:ext cx="1160895" cy="323165"/>
          </a:xfrm>
          <a:prstGeom prst="rect">
            <a:avLst/>
          </a:prstGeom>
          <a:noFill/>
        </p:spPr>
        <p:txBody>
          <a:bodyPr wrap="none" rtlCol="0">
            <a:spAutoFit/>
          </a:bodyPr>
          <a:lstStyle/>
          <a:p>
            <a:r>
              <a:rPr lang="en-GB" sz="1500" b="1" dirty="0" err="1">
                <a:solidFill>
                  <a:srgbClr val="5E5E5E"/>
                </a:solidFill>
                <a:latin typeface="Calibri Light" pitchFamily="34" charset="0"/>
              </a:rPr>
              <a:t>Élement-clés</a:t>
            </a:r>
            <a:endParaRPr lang="en-GB" sz="1500" b="1" dirty="0">
              <a:solidFill>
                <a:srgbClr val="5E5E5E"/>
              </a:solidFill>
              <a:latin typeface="Calibri Light" pitchFamily="34" charset="0"/>
            </a:endParaRPr>
          </a:p>
        </p:txBody>
      </p:sp>
      <p:sp>
        <p:nvSpPr>
          <p:cNvPr id="10" name="ZoneTexte 9"/>
          <p:cNvSpPr txBox="1"/>
          <p:nvPr/>
        </p:nvSpPr>
        <p:spPr>
          <a:xfrm>
            <a:off x="4740763" y="51471"/>
            <a:ext cx="2279766" cy="323165"/>
          </a:xfrm>
          <a:prstGeom prst="rect">
            <a:avLst/>
          </a:prstGeom>
          <a:noFill/>
        </p:spPr>
        <p:txBody>
          <a:bodyPr wrap="square" rtlCol="0">
            <a:spAutoFit/>
          </a:bodyPr>
          <a:lstStyle/>
          <a:p>
            <a:r>
              <a:rPr lang="en-GB" sz="1500" b="1" dirty="0" err="1">
                <a:solidFill>
                  <a:srgbClr val="5E5E5E"/>
                </a:solidFill>
                <a:latin typeface="Calibri Light" pitchFamily="34" charset="0"/>
              </a:rPr>
              <a:t>Indicateurs</a:t>
            </a:r>
            <a:endParaRPr lang="en-GB" sz="1500" b="1" dirty="0">
              <a:solidFill>
                <a:srgbClr val="5E5E5E"/>
              </a:solidFill>
              <a:latin typeface="Calibri Light" pitchFamily="34" charset="0"/>
            </a:endParaRPr>
          </a:p>
        </p:txBody>
      </p:sp>
      <p:graphicFrame>
        <p:nvGraphicFramePr>
          <p:cNvPr id="11" name="Tableau 10"/>
          <p:cNvGraphicFramePr>
            <a:graphicFrameLocks noGrp="1"/>
          </p:cNvGraphicFramePr>
          <p:nvPr/>
        </p:nvGraphicFramePr>
        <p:xfrm>
          <a:off x="1385647" y="298441"/>
          <a:ext cx="6271598" cy="4479323"/>
        </p:xfrm>
        <a:graphic>
          <a:graphicData uri="http://schemas.openxmlformats.org/drawingml/2006/table">
            <a:tbl>
              <a:tblPr/>
              <a:tblGrid>
                <a:gridCol w="197399">
                  <a:extLst>
                    <a:ext uri="{9D8B030D-6E8A-4147-A177-3AD203B41FA5}">
                      <a16:colId xmlns:a16="http://schemas.microsoft.com/office/drawing/2014/main" val="20000"/>
                    </a:ext>
                  </a:extLst>
                </a:gridCol>
                <a:gridCol w="3049863">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704724">
                <a:tc>
                  <a:txBody>
                    <a:bodyPr/>
                    <a:lstStyle/>
                    <a:p>
                      <a:pPr algn="r">
                        <a:spcAft>
                          <a:spcPts val="0"/>
                        </a:spcAft>
                      </a:pPr>
                      <a:r>
                        <a:rPr lang="en-GB" sz="1000" dirty="0">
                          <a:latin typeface="+mn-lt"/>
                          <a:ea typeface="Calibri"/>
                          <a:cs typeface="Times New Roman"/>
                        </a:rPr>
                        <a:t>1</a:t>
                      </a:r>
                      <a:endParaRPr lang="fr-CH" sz="1000" dirty="0">
                        <a:latin typeface="+mn-lt"/>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latin typeface="Calibri Light" pitchFamily="34" charset="0"/>
                          <a:ea typeface="Calibri"/>
                          <a:cs typeface="Times New Roman"/>
                        </a:rPr>
                        <a:t>An effective infection-control programme in an acute care hospital must include as a minimum standard at least </a:t>
                      </a:r>
                      <a:r>
                        <a:rPr lang="en-GB" sz="900" b="1" dirty="0">
                          <a:latin typeface="Calibri Light" pitchFamily="34" charset="0"/>
                          <a:ea typeface="Calibri"/>
                          <a:cs typeface="Times New Roman"/>
                        </a:rPr>
                        <a:t>one full-time </a:t>
                      </a:r>
                      <a:r>
                        <a:rPr lang="en-GB" sz="900" dirty="0">
                          <a:latin typeface="Calibri Light" pitchFamily="34" charset="0"/>
                          <a:ea typeface="Calibri"/>
                          <a:cs typeface="Times New Roman"/>
                        </a:rPr>
                        <a:t>specifically trained infection-control</a:t>
                      </a:r>
                      <a:r>
                        <a:rPr lang="fr-CH" sz="900" baseline="0" dirty="0">
                          <a:latin typeface="Calibri Light" pitchFamily="34" charset="0"/>
                          <a:ea typeface="Calibri"/>
                          <a:cs typeface="Times New Roman"/>
                        </a:rPr>
                        <a:t> </a:t>
                      </a:r>
                      <a:r>
                        <a:rPr lang="en-GB" sz="900" b="1" dirty="0">
                          <a:latin typeface="Calibri Light" pitchFamily="34" charset="0"/>
                          <a:ea typeface="Calibri"/>
                          <a:cs typeface="Times New Roman"/>
                        </a:rPr>
                        <a:t>nurse per up to 250 beds</a:t>
                      </a:r>
                      <a:r>
                        <a:rPr lang="en-GB" sz="900" dirty="0">
                          <a:latin typeface="Calibri Light" pitchFamily="34" charset="0"/>
                          <a:ea typeface="Calibri"/>
                          <a:cs typeface="Times New Roman"/>
                        </a:rPr>
                        <a:t>, a dedicated physician trained in infection control, microbiological support, and data</a:t>
                      </a:r>
                      <a:r>
                        <a:rPr lang="fr-CH" sz="900" baseline="0" dirty="0">
                          <a:latin typeface="Calibri Light" pitchFamily="34" charset="0"/>
                          <a:ea typeface="Calibri"/>
                          <a:cs typeface="Times New Roman"/>
                        </a:rPr>
                        <a:t> </a:t>
                      </a:r>
                      <a:r>
                        <a:rPr lang="en-GB" sz="900" dirty="0">
                          <a:latin typeface="Calibri Light" pitchFamily="34" charset="0"/>
                          <a:ea typeface="Calibri"/>
                          <a:cs typeface="Times New Roman"/>
                        </a:rPr>
                        <a:t>management support</a:t>
                      </a:r>
                      <a:endParaRPr lang="fr-CH" sz="900" dirty="0">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latin typeface="Calibri Light" pitchFamily="34" charset="0"/>
                          <a:ea typeface="Calibri"/>
                          <a:cs typeface="Times New Roman"/>
                        </a:rPr>
                        <a:t>Continuous review of surveillance and prevention programmes, outbreaks, and audits; infection control committee in place, inclusion of infection control on the hospital administration agenda, and</a:t>
                      </a:r>
                      <a:r>
                        <a:rPr lang="fr-CH" sz="900" baseline="0" dirty="0">
                          <a:latin typeface="Calibri Light" pitchFamily="34" charset="0"/>
                          <a:ea typeface="Calibri"/>
                          <a:cs typeface="Times New Roman"/>
                        </a:rPr>
                        <a:t> </a:t>
                      </a:r>
                      <a:r>
                        <a:rPr lang="en-GB" sz="900" dirty="0">
                          <a:latin typeface="Calibri Light" pitchFamily="34" charset="0"/>
                          <a:ea typeface="Calibri"/>
                          <a:cs typeface="Times New Roman"/>
                        </a:rPr>
                        <a:t>defined goals; appropriate staffing and budget for infection control</a:t>
                      </a:r>
                      <a:endParaRPr lang="fr-CH" sz="900" dirty="0">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8524">
                <a:tc>
                  <a:txBody>
                    <a:bodyPr/>
                    <a:lstStyle/>
                    <a:p>
                      <a:pPr algn="r">
                        <a:spcAft>
                          <a:spcPts val="0"/>
                        </a:spcAft>
                      </a:pPr>
                      <a:r>
                        <a:rPr lang="en-GB" sz="1000">
                          <a:latin typeface="+mn-lt"/>
                          <a:ea typeface="Calibri"/>
                          <a:cs typeface="Times New Roman"/>
                        </a:rPr>
                        <a:t>2</a:t>
                      </a:r>
                      <a:endParaRPr lang="fr-CH" sz="1000">
                        <a:latin typeface="+mn-lt"/>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b="1" dirty="0">
                          <a:latin typeface="Calibri Light" pitchFamily="34" charset="0"/>
                          <a:ea typeface="Calibri"/>
                          <a:cs typeface="Times New Roman"/>
                        </a:rPr>
                        <a:t>Ward occupancy </a:t>
                      </a:r>
                      <a:r>
                        <a:rPr lang="en-GB" sz="900" dirty="0">
                          <a:latin typeface="Calibri Light" pitchFamily="34" charset="0"/>
                          <a:ea typeface="Calibri"/>
                          <a:cs typeface="Times New Roman"/>
                        </a:rPr>
                        <a:t>must not exceed the capacity for which it is designed and staffed; </a:t>
                      </a:r>
                      <a:r>
                        <a:rPr lang="en-GB" sz="900" b="1" dirty="0">
                          <a:latin typeface="Calibri Light" pitchFamily="34" charset="0"/>
                          <a:ea typeface="Calibri"/>
                          <a:cs typeface="Times New Roman"/>
                        </a:rPr>
                        <a:t>staffing</a:t>
                      </a:r>
                      <a:r>
                        <a:rPr lang="en-GB" sz="900" dirty="0">
                          <a:latin typeface="Calibri Light" pitchFamily="34" charset="0"/>
                          <a:ea typeface="Calibri"/>
                          <a:cs typeface="Times New Roman"/>
                        </a:rPr>
                        <a:t> and </a:t>
                      </a:r>
                      <a:r>
                        <a:rPr lang="en-GB" sz="900" b="1" dirty="0">
                          <a:latin typeface="Calibri Light" pitchFamily="34" charset="0"/>
                          <a:ea typeface="Calibri"/>
                          <a:cs typeface="Times New Roman"/>
                        </a:rPr>
                        <a:t>workload</a:t>
                      </a:r>
                      <a:r>
                        <a:rPr lang="en-GB" sz="900" dirty="0">
                          <a:latin typeface="Calibri Light" pitchFamily="34" charset="0"/>
                          <a:ea typeface="Calibri"/>
                          <a:cs typeface="Times New Roman"/>
                        </a:rPr>
                        <a:t> of frontline staff must be adapted to acuity of care, and the number of </a:t>
                      </a:r>
                      <a:r>
                        <a:rPr lang="en-GB" sz="900" b="1" dirty="0">
                          <a:latin typeface="Calibri Light" pitchFamily="34" charset="0"/>
                          <a:ea typeface="Calibri"/>
                          <a:cs typeface="Times New Roman"/>
                        </a:rPr>
                        <a:t>pool</a:t>
                      </a:r>
                      <a:r>
                        <a:rPr lang="en-GB" sz="900" dirty="0">
                          <a:latin typeface="Calibri Light" pitchFamily="34" charset="0"/>
                          <a:ea typeface="Calibri"/>
                          <a:cs typeface="Times New Roman"/>
                        </a:rPr>
                        <a:t> or agency </a:t>
                      </a:r>
                      <a:r>
                        <a:rPr lang="en-GB" sz="900" b="1" dirty="0">
                          <a:latin typeface="Calibri Light" pitchFamily="34" charset="0"/>
                          <a:ea typeface="Calibri"/>
                          <a:cs typeface="Times New Roman"/>
                        </a:rPr>
                        <a:t>nurses</a:t>
                      </a:r>
                      <a:r>
                        <a:rPr lang="en-GB" sz="900" dirty="0">
                          <a:latin typeface="Calibri Light" pitchFamily="34" charset="0"/>
                          <a:ea typeface="Calibri"/>
                          <a:cs typeface="Times New Roman"/>
                        </a:rPr>
                        <a:t> and physicians used kept to a minimum</a:t>
                      </a:r>
                      <a:endParaRPr lang="fr-CH" sz="900" dirty="0">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latin typeface="Calibri Light" pitchFamily="34" charset="0"/>
                          <a:ea typeface="Calibri"/>
                          <a:cs typeface="Times New Roman"/>
                        </a:rPr>
                        <a:t>Average bed occupancy at midnight, average numbers of frontline workers, and the average proportion of pool or agency professionals</a:t>
                      </a:r>
                      <a:endParaRPr lang="fr-CH" sz="900" dirty="0">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3724">
                <a:tc>
                  <a:txBody>
                    <a:bodyPr/>
                    <a:lstStyle/>
                    <a:p>
                      <a:pPr algn="r">
                        <a:spcAft>
                          <a:spcPts val="0"/>
                        </a:spcAft>
                      </a:pPr>
                      <a:r>
                        <a:rPr lang="en-GB" sz="1000">
                          <a:latin typeface="+mn-lt"/>
                          <a:ea typeface="Calibri"/>
                          <a:cs typeface="Times New Roman"/>
                        </a:rPr>
                        <a:t>3</a:t>
                      </a:r>
                      <a:endParaRPr lang="fr-CH" sz="1000">
                        <a:latin typeface="+mn-lt"/>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b="1" dirty="0">
                          <a:latin typeface="Calibri Light" pitchFamily="34" charset="0"/>
                          <a:ea typeface="Calibri"/>
                          <a:cs typeface="Times New Roman"/>
                        </a:rPr>
                        <a:t>Sufficient</a:t>
                      </a:r>
                      <a:r>
                        <a:rPr lang="en-GB" sz="900" dirty="0">
                          <a:latin typeface="Calibri Light" pitchFamily="34" charset="0"/>
                          <a:ea typeface="Calibri"/>
                          <a:cs typeface="Times New Roman"/>
                        </a:rPr>
                        <a:t> availability of and easy access to </a:t>
                      </a:r>
                      <a:r>
                        <a:rPr lang="en-GB" sz="900" b="1" dirty="0">
                          <a:latin typeface="Calibri Light" pitchFamily="34" charset="0"/>
                          <a:ea typeface="Calibri"/>
                          <a:cs typeface="Times New Roman"/>
                        </a:rPr>
                        <a:t>materials</a:t>
                      </a:r>
                      <a:r>
                        <a:rPr lang="en-GB" sz="900" dirty="0">
                          <a:latin typeface="Calibri Light" pitchFamily="34" charset="0"/>
                          <a:ea typeface="Calibri"/>
                          <a:cs typeface="Times New Roman"/>
                        </a:rPr>
                        <a:t> and equipment, and optimisation of </a:t>
                      </a:r>
                      <a:r>
                        <a:rPr lang="en-GB" sz="900" b="1" dirty="0">
                          <a:latin typeface="Calibri Light" pitchFamily="34" charset="0"/>
                          <a:ea typeface="Calibri"/>
                          <a:cs typeface="Times New Roman"/>
                        </a:rPr>
                        <a:t>ergonomics</a:t>
                      </a:r>
                      <a:endParaRPr lang="fr-CH" sz="900" b="1" dirty="0">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latin typeface="Calibri Light" pitchFamily="34" charset="0"/>
                          <a:ea typeface="Calibri"/>
                          <a:cs typeface="Times New Roman"/>
                        </a:rPr>
                        <a:t>Availability of alcohol-based hand rub at the point of care and sinks stocked with soap and single-use towels</a:t>
                      </a:r>
                      <a:endParaRPr lang="fr-CH" sz="900" dirty="0">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0404">
                <a:tc>
                  <a:txBody>
                    <a:bodyPr/>
                    <a:lstStyle/>
                    <a:p>
                      <a:pPr algn="r">
                        <a:spcAft>
                          <a:spcPts val="0"/>
                        </a:spcAft>
                      </a:pPr>
                      <a:r>
                        <a:rPr lang="en-GB" sz="1000" dirty="0">
                          <a:latin typeface="+mn-lt"/>
                          <a:ea typeface="Calibri"/>
                          <a:cs typeface="Times New Roman"/>
                        </a:rPr>
                        <a:t>4</a:t>
                      </a:r>
                      <a:endParaRPr lang="fr-CH" sz="1000" dirty="0">
                        <a:latin typeface="+mn-lt"/>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b="1" dirty="0">
                          <a:latin typeface="Calibri Light" pitchFamily="34" charset="0"/>
                          <a:ea typeface="Calibri"/>
                          <a:cs typeface="Times New Roman"/>
                        </a:rPr>
                        <a:t>Use of guidelines </a:t>
                      </a:r>
                      <a:r>
                        <a:rPr lang="en-GB" sz="900" dirty="0">
                          <a:latin typeface="Calibri Light" pitchFamily="34" charset="0"/>
                          <a:ea typeface="Calibri"/>
                          <a:cs typeface="Times New Roman"/>
                        </a:rPr>
                        <a:t>in combination with practical education and training</a:t>
                      </a:r>
                      <a:endParaRPr lang="fr-CH" sz="900" dirty="0">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latin typeface="Calibri Light" pitchFamily="34" charset="0"/>
                          <a:ea typeface="Calibri"/>
                          <a:cs typeface="Times New Roman"/>
                        </a:rPr>
                        <a:t>Adaptation of guidelines to local situation, number of new staff trained with the local guidelines, teaching programmes are based on local guidelines</a:t>
                      </a:r>
                      <a:endParaRPr lang="fr-CH" sz="900" dirty="0">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3724">
                <a:tc>
                  <a:txBody>
                    <a:bodyPr/>
                    <a:lstStyle/>
                    <a:p>
                      <a:pPr algn="r">
                        <a:spcAft>
                          <a:spcPts val="0"/>
                        </a:spcAft>
                      </a:pPr>
                      <a:r>
                        <a:rPr lang="en-GB" sz="1000">
                          <a:latin typeface="+mn-lt"/>
                          <a:ea typeface="Calibri"/>
                          <a:cs typeface="Times New Roman"/>
                        </a:rPr>
                        <a:t>5</a:t>
                      </a:r>
                      <a:endParaRPr lang="fr-CH" sz="1000">
                        <a:latin typeface="+mn-lt"/>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b="1" dirty="0">
                          <a:latin typeface="Calibri Light" pitchFamily="34" charset="0"/>
                          <a:ea typeface="Calibri"/>
                          <a:cs typeface="Times New Roman"/>
                        </a:rPr>
                        <a:t>Education</a:t>
                      </a:r>
                      <a:r>
                        <a:rPr lang="en-GB" sz="900" dirty="0">
                          <a:latin typeface="Calibri Light" pitchFamily="34" charset="0"/>
                          <a:ea typeface="Calibri"/>
                          <a:cs typeface="Times New Roman"/>
                        </a:rPr>
                        <a:t> and training involves frontline staff and is </a:t>
                      </a:r>
                      <a:r>
                        <a:rPr lang="en-GB" sz="900" b="1" dirty="0">
                          <a:latin typeface="Calibri Light" pitchFamily="34" charset="0"/>
                          <a:ea typeface="Calibri"/>
                          <a:cs typeface="Times New Roman"/>
                        </a:rPr>
                        <a:t>team</a:t>
                      </a:r>
                      <a:r>
                        <a:rPr lang="en-GB" sz="900" dirty="0">
                          <a:latin typeface="Calibri Light" pitchFamily="34" charset="0"/>
                          <a:ea typeface="Calibri"/>
                          <a:cs typeface="Times New Roman"/>
                        </a:rPr>
                        <a:t> and </a:t>
                      </a:r>
                      <a:r>
                        <a:rPr lang="en-GB" sz="900" b="1" dirty="0">
                          <a:latin typeface="Calibri Light" pitchFamily="34" charset="0"/>
                          <a:ea typeface="Calibri"/>
                          <a:cs typeface="Times New Roman"/>
                        </a:rPr>
                        <a:t>task</a:t>
                      </a:r>
                      <a:r>
                        <a:rPr lang="en-GB" sz="900" dirty="0">
                          <a:latin typeface="Calibri Light" pitchFamily="34" charset="0"/>
                          <a:ea typeface="Calibri"/>
                          <a:cs typeface="Times New Roman"/>
                        </a:rPr>
                        <a:t> </a:t>
                      </a:r>
                      <a:r>
                        <a:rPr lang="en-GB" sz="900" b="1" dirty="0">
                          <a:latin typeface="Calibri Light" pitchFamily="34" charset="0"/>
                          <a:ea typeface="Calibri"/>
                          <a:cs typeface="Times New Roman"/>
                        </a:rPr>
                        <a:t>oriented</a:t>
                      </a:r>
                      <a:endParaRPr lang="fr-CH" sz="900" b="1" dirty="0">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latin typeface="Calibri Light" pitchFamily="34" charset="0"/>
                          <a:ea typeface="Calibri"/>
                          <a:cs typeface="Times New Roman"/>
                        </a:rPr>
                        <a:t>Education and training programmes should be audited and combined with knowledge and competency assessments</a:t>
                      </a:r>
                      <a:endParaRPr lang="fr-CH" sz="900" dirty="0">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3724">
                <a:tc>
                  <a:txBody>
                    <a:bodyPr/>
                    <a:lstStyle/>
                    <a:p>
                      <a:pPr algn="r">
                        <a:spcAft>
                          <a:spcPts val="0"/>
                        </a:spcAft>
                      </a:pPr>
                      <a:r>
                        <a:rPr lang="en-GB" sz="1000">
                          <a:latin typeface="+mn-lt"/>
                          <a:ea typeface="Calibri"/>
                          <a:cs typeface="Times New Roman"/>
                        </a:rPr>
                        <a:t>6</a:t>
                      </a:r>
                      <a:endParaRPr lang="fr-CH" sz="1000">
                        <a:latin typeface="+mn-lt"/>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latin typeface="Calibri Light" pitchFamily="34" charset="0"/>
                          <a:ea typeface="Calibri"/>
                          <a:cs typeface="Times New Roman"/>
                        </a:rPr>
                        <a:t>Organising </a:t>
                      </a:r>
                      <a:r>
                        <a:rPr lang="en-GB" sz="900" b="1" dirty="0">
                          <a:latin typeface="Calibri Light" pitchFamily="34" charset="0"/>
                          <a:ea typeface="Calibri"/>
                          <a:cs typeface="Times New Roman"/>
                        </a:rPr>
                        <a:t>audits</a:t>
                      </a:r>
                      <a:r>
                        <a:rPr lang="en-GB" sz="900" dirty="0">
                          <a:latin typeface="Calibri Light" pitchFamily="34" charset="0"/>
                          <a:ea typeface="Calibri"/>
                          <a:cs typeface="Times New Roman"/>
                        </a:rPr>
                        <a:t> as a standardised (scored) and systematic review of practice with timely feedback</a:t>
                      </a:r>
                      <a:endParaRPr lang="fr-CH" sz="900" dirty="0">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latin typeface="Calibri Light" pitchFamily="34" charset="0"/>
                          <a:ea typeface="Calibri"/>
                          <a:cs typeface="Times New Roman"/>
                        </a:rPr>
                        <a:t>Measurement of the number of audits (overall, and stratified by departments,</a:t>
                      </a:r>
                      <a:r>
                        <a:rPr lang="fr-CH" sz="900" baseline="0" dirty="0">
                          <a:latin typeface="Calibri Light" pitchFamily="34" charset="0"/>
                          <a:ea typeface="Calibri"/>
                          <a:cs typeface="Times New Roman"/>
                        </a:rPr>
                        <a:t> </a:t>
                      </a:r>
                      <a:r>
                        <a:rPr lang="en-GB" sz="900" dirty="0">
                          <a:latin typeface="Calibri Light" pitchFamily="34" charset="0"/>
                          <a:ea typeface="Calibri"/>
                          <a:cs typeface="Times New Roman"/>
                        </a:rPr>
                        <a:t>units and topics) for specified time periods</a:t>
                      </a:r>
                      <a:endParaRPr lang="fr-CH" sz="900" dirty="0">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6124">
                <a:tc>
                  <a:txBody>
                    <a:bodyPr/>
                    <a:lstStyle/>
                    <a:p>
                      <a:pPr algn="r">
                        <a:spcAft>
                          <a:spcPts val="0"/>
                        </a:spcAft>
                      </a:pPr>
                      <a:r>
                        <a:rPr lang="en-GB" sz="1000">
                          <a:latin typeface="+mn-lt"/>
                          <a:ea typeface="Calibri"/>
                          <a:cs typeface="Times New Roman"/>
                        </a:rPr>
                        <a:t>7</a:t>
                      </a:r>
                      <a:endParaRPr lang="fr-CH" sz="1000">
                        <a:latin typeface="+mn-lt"/>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latin typeface="Calibri Light" pitchFamily="34" charset="0"/>
                          <a:ea typeface="Calibri"/>
                          <a:cs typeface="Times New Roman"/>
                        </a:rPr>
                        <a:t>Participating in </a:t>
                      </a:r>
                      <a:r>
                        <a:rPr lang="en-GB" sz="900" b="1" dirty="0">
                          <a:latin typeface="Calibri Light" pitchFamily="34" charset="0"/>
                          <a:ea typeface="Calibri"/>
                          <a:cs typeface="Times New Roman"/>
                        </a:rPr>
                        <a:t>prospective surveillance </a:t>
                      </a:r>
                      <a:r>
                        <a:rPr lang="en-GB" sz="900" dirty="0">
                          <a:latin typeface="Calibri Light" pitchFamily="34" charset="0"/>
                          <a:ea typeface="Calibri"/>
                          <a:cs typeface="Times New Roman"/>
                        </a:rPr>
                        <a:t>and offering active feedback, preferably as part of a </a:t>
                      </a:r>
                      <a:r>
                        <a:rPr lang="en-GB" sz="900" b="1" dirty="0">
                          <a:latin typeface="Calibri Light" pitchFamily="34" charset="0"/>
                          <a:ea typeface="Calibri"/>
                          <a:cs typeface="Times New Roman"/>
                        </a:rPr>
                        <a:t>network</a:t>
                      </a:r>
                      <a:endParaRPr lang="fr-CH" sz="900" b="1" dirty="0">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latin typeface="Calibri Light" pitchFamily="34" charset="0"/>
                          <a:ea typeface="Calibri"/>
                          <a:cs typeface="Times New Roman"/>
                        </a:rPr>
                        <a:t>Participation in nationals and international surveillance initiatives, number and type of wards with a surveillance, regular review of the feedback strategy</a:t>
                      </a:r>
                      <a:endParaRPr lang="fr-CH" sz="900" dirty="0">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67564">
                <a:tc>
                  <a:txBody>
                    <a:bodyPr/>
                    <a:lstStyle/>
                    <a:p>
                      <a:pPr algn="r">
                        <a:spcAft>
                          <a:spcPts val="0"/>
                        </a:spcAft>
                      </a:pPr>
                      <a:r>
                        <a:rPr lang="en-GB" sz="1000">
                          <a:latin typeface="+mn-lt"/>
                          <a:ea typeface="Calibri"/>
                          <a:cs typeface="Times New Roman"/>
                        </a:rPr>
                        <a:t>8</a:t>
                      </a:r>
                      <a:endParaRPr lang="fr-CH" sz="1000">
                        <a:latin typeface="+mn-lt"/>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latin typeface="Calibri Light" pitchFamily="34" charset="0"/>
                          <a:ea typeface="Calibri"/>
                          <a:cs typeface="Times New Roman"/>
                        </a:rPr>
                        <a:t>Implementing infection-control programmes</a:t>
                      </a:r>
                      <a:r>
                        <a:rPr lang="fr-CH" sz="900" baseline="0" dirty="0">
                          <a:latin typeface="Calibri Light" pitchFamily="34" charset="0"/>
                          <a:ea typeface="Calibri"/>
                          <a:cs typeface="Times New Roman"/>
                        </a:rPr>
                        <a:t> </a:t>
                      </a:r>
                      <a:r>
                        <a:rPr lang="en-GB" sz="900" dirty="0">
                          <a:latin typeface="Calibri Light" pitchFamily="34" charset="0"/>
                          <a:ea typeface="Calibri"/>
                          <a:cs typeface="Times New Roman"/>
                        </a:rPr>
                        <a:t>following a </a:t>
                      </a:r>
                      <a:r>
                        <a:rPr lang="en-GB" sz="900" b="1" dirty="0">
                          <a:latin typeface="Calibri Light" pitchFamily="34" charset="0"/>
                          <a:ea typeface="Calibri"/>
                          <a:cs typeface="Times New Roman"/>
                        </a:rPr>
                        <a:t>multimodal strategy</a:t>
                      </a:r>
                      <a:r>
                        <a:rPr lang="en-GB" sz="900" b="0" dirty="0">
                          <a:latin typeface="Calibri Light" pitchFamily="34" charset="0"/>
                          <a:ea typeface="Calibri"/>
                          <a:cs typeface="Times New Roman"/>
                        </a:rPr>
                        <a:t>, </a:t>
                      </a:r>
                      <a:r>
                        <a:rPr lang="en-GB" sz="900" dirty="0">
                          <a:latin typeface="Calibri Light" pitchFamily="34" charset="0"/>
                          <a:ea typeface="Calibri"/>
                          <a:cs typeface="Times New Roman"/>
                        </a:rPr>
                        <a:t>including tools such as bundles and checklists developed by multidisciplinary teams, and taking into account local conditions</a:t>
                      </a:r>
                      <a:endParaRPr lang="fr-CH" sz="900" dirty="0">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latin typeface="Calibri Light" pitchFamily="34" charset="0"/>
                          <a:ea typeface="Calibri"/>
                          <a:cs typeface="Times New Roman"/>
                        </a:rPr>
                        <a:t>Verification that programmes are multimodal; measurement of process indicators; measurement of</a:t>
                      </a:r>
                      <a:r>
                        <a:rPr lang="fr-CH" sz="900" baseline="0" dirty="0">
                          <a:latin typeface="Calibri Light" pitchFamily="34" charset="0"/>
                          <a:ea typeface="Calibri"/>
                          <a:cs typeface="Times New Roman"/>
                        </a:rPr>
                        <a:t> </a:t>
                      </a:r>
                      <a:r>
                        <a:rPr lang="en-GB" sz="900" dirty="0">
                          <a:latin typeface="Calibri Light" pitchFamily="34" charset="0"/>
                          <a:ea typeface="Calibri"/>
                          <a:cs typeface="Times New Roman"/>
                        </a:rPr>
                        <a:t>outcome indicators</a:t>
                      </a:r>
                      <a:endParaRPr lang="fr-CH" sz="900" dirty="0">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3724">
                <a:tc>
                  <a:txBody>
                    <a:bodyPr/>
                    <a:lstStyle/>
                    <a:p>
                      <a:pPr algn="r">
                        <a:spcAft>
                          <a:spcPts val="0"/>
                        </a:spcAft>
                      </a:pPr>
                      <a:r>
                        <a:rPr lang="en-GB" sz="1000">
                          <a:latin typeface="+mn-lt"/>
                          <a:ea typeface="Calibri"/>
                          <a:cs typeface="Times New Roman"/>
                        </a:rPr>
                        <a:t>9</a:t>
                      </a:r>
                      <a:endParaRPr lang="fr-CH" sz="1000">
                        <a:latin typeface="+mn-lt"/>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latin typeface="Calibri Light" pitchFamily="34" charset="0"/>
                          <a:ea typeface="Calibri"/>
                          <a:cs typeface="Times New Roman"/>
                        </a:rPr>
                        <a:t>Identifying and engaging </a:t>
                      </a:r>
                      <a:r>
                        <a:rPr lang="en-GB" sz="900" b="1" dirty="0">
                          <a:latin typeface="Calibri Light" pitchFamily="34" charset="0"/>
                          <a:ea typeface="Calibri"/>
                          <a:cs typeface="Times New Roman"/>
                        </a:rPr>
                        <a:t>champions</a:t>
                      </a:r>
                      <a:r>
                        <a:rPr lang="en-GB" sz="900" dirty="0">
                          <a:latin typeface="Calibri Light" pitchFamily="34" charset="0"/>
                          <a:ea typeface="Calibri"/>
                          <a:cs typeface="Times New Roman"/>
                        </a:rPr>
                        <a:t> in the promotion of intervention strategies</a:t>
                      </a:r>
                      <a:endParaRPr lang="fr-CH" sz="900" dirty="0">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latin typeface="Calibri Light" pitchFamily="34" charset="0"/>
                          <a:ea typeface="Calibri"/>
                          <a:cs typeface="Times New Roman"/>
                        </a:rPr>
                        <a:t>Interviews with frontline staff and infection-control professionals</a:t>
                      </a:r>
                      <a:endParaRPr lang="fr-CH" sz="900" dirty="0">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7087">
                <a:tc>
                  <a:txBody>
                    <a:bodyPr/>
                    <a:lstStyle/>
                    <a:p>
                      <a:pPr algn="r">
                        <a:spcAft>
                          <a:spcPts val="0"/>
                        </a:spcAft>
                      </a:pPr>
                      <a:r>
                        <a:rPr lang="en-GB" sz="1000" noProof="0">
                          <a:latin typeface="+mn-lt"/>
                          <a:ea typeface="Calibri"/>
                          <a:cs typeface="Times New Roman"/>
                        </a:rPr>
                        <a:t>10</a:t>
                      </a: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kern="1200" baseline="0" noProof="0" dirty="0">
                          <a:solidFill>
                            <a:schemeClr val="tx1"/>
                          </a:solidFill>
                          <a:latin typeface="Calibri Light" pitchFamily="34" charset="0"/>
                          <a:ea typeface="+mn-ea"/>
                          <a:cs typeface="+mn-cs"/>
                        </a:rPr>
                        <a:t>A </a:t>
                      </a:r>
                      <a:r>
                        <a:rPr lang="en-GB" sz="900" b="1" kern="1200" baseline="0" noProof="0" dirty="0">
                          <a:solidFill>
                            <a:schemeClr val="tx1"/>
                          </a:solidFill>
                          <a:latin typeface="Calibri Light" pitchFamily="34" charset="0"/>
                          <a:ea typeface="+mn-ea"/>
                          <a:cs typeface="+mn-cs"/>
                        </a:rPr>
                        <a:t>positive organisational culture </a:t>
                      </a:r>
                      <a:r>
                        <a:rPr lang="en-GB" sz="900" kern="1200" baseline="0" noProof="0" dirty="0">
                          <a:solidFill>
                            <a:schemeClr val="tx1"/>
                          </a:solidFill>
                          <a:latin typeface="Calibri Light" pitchFamily="34" charset="0"/>
                          <a:ea typeface="+mn-ea"/>
                          <a:cs typeface="+mn-cs"/>
                        </a:rPr>
                        <a:t>by fostering working r</a:t>
                      </a:r>
                      <a:r>
                        <a:rPr lang="en-GB" sz="900" noProof="0" dirty="0">
                          <a:latin typeface="Calibri Light" pitchFamily="34" charset="0"/>
                          <a:ea typeface="Calibri"/>
                          <a:cs typeface="Times New Roman"/>
                        </a:rPr>
                        <a:t>elationships and communication across units and staff groups</a:t>
                      </a: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latin typeface="Calibri Light" pitchFamily="34" charset="0"/>
                          <a:ea typeface="Calibri"/>
                          <a:cs typeface="Times New Roman"/>
                        </a:rPr>
                        <a:t>Questionnaires about work satisfaction, crisis management, and human resource assessments of absenteeism and staff turnover</a:t>
                      </a:r>
                      <a:endParaRPr lang="fr-CH" sz="900" dirty="0">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7" name="Rectangle 6"/>
          <p:cNvSpPr/>
          <p:nvPr/>
        </p:nvSpPr>
        <p:spPr>
          <a:xfrm>
            <a:off x="4463988" y="4804947"/>
            <a:ext cx="3240360" cy="219291"/>
          </a:xfrm>
          <a:prstGeom prst="rect">
            <a:avLst/>
          </a:prstGeom>
        </p:spPr>
        <p:txBody>
          <a:bodyPr wrap="square">
            <a:spAutoFit/>
          </a:bodyPr>
          <a:lstStyle/>
          <a:p>
            <a:pPr algn="r"/>
            <a:r>
              <a:rPr lang="fr-CH" sz="825" dirty="0">
                <a:solidFill>
                  <a:schemeClr val="accent5">
                    <a:lumMod val="50000"/>
                  </a:schemeClr>
                </a:solidFill>
                <a:latin typeface="Calibri Light" pitchFamily="34" charset="0"/>
              </a:rPr>
              <a:t>Zingg W </a:t>
            </a:r>
            <a:r>
              <a:rPr lang="fr-CH" sz="825" i="1" dirty="0">
                <a:solidFill>
                  <a:schemeClr val="accent5">
                    <a:lumMod val="50000"/>
                  </a:schemeClr>
                </a:solidFill>
                <a:latin typeface="Calibri Light" pitchFamily="34" charset="0"/>
              </a:rPr>
              <a:t>Lancet infect Dis </a:t>
            </a:r>
            <a:r>
              <a:rPr lang="fr-CH" sz="825" dirty="0">
                <a:solidFill>
                  <a:schemeClr val="accent5">
                    <a:lumMod val="50000"/>
                  </a:schemeClr>
                </a:solidFill>
                <a:latin typeface="Calibri Light" pitchFamily="34" charset="0"/>
              </a:rPr>
              <a:t>2015;15:212</a:t>
            </a:r>
          </a:p>
        </p:txBody>
      </p:sp>
    </p:spTree>
    <p:extLst>
      <p:ext uri="{BB962C8B-B14F-4D97-AF65-F5344CB8AC3E}">
        <p14:creationId xmlns:p14="http://schemas.microsoft.com/office/powerpoint/2010/main" val="2221895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43013" y="338138"/>
            <a:ext cx="6543675" cy="1905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sz="1050"/>
          </a:p>
        </p:txBody>
      </p:sp>
      <p:sp>
        <p:nvSpPr>
          <p:cNvPr id="9" name="ZoneTexte 8"/>
          <p:cNvSpPr txBox="1"/>
          <p:nvPr/>
        </p:nvSpPr>
        <p:spPr>
          <a:xfrm>
            <a:off x="1521619" y="51471"/>
            <a:ext cx="1220206" cy="323165"/>
          </a:xfrm>
          <a:prstGeom prst="rect">
            <a:avLst/>
          </a:prstGeom>
          <a:noFill/>
        </p:spPr>
        <p:txBody>
          <a:bodyPr wrap="none" rtlCol="0">
            <a:spAutoFit/>
          </a:bodyPr>
          <a:lstStyle/>
          <a:p>
            <a:r>
              <a:rPr lang="en-GB" sz="1500" b="1" dirty="0" err="1">
                <a:solidFill>
                  <a:srgbClr val="5E5E5E"/>
                </a:solidFill>
                <a:latin typeface="Calibri Light" pitchFamily="34" charset="0"/>
              </a:rPr>
              <a:t>Élements</a:t>
            </a:r>
            <a:r>
              <a:rPr lang="en-GB" sz="1500" b="1" dirty="0">
                <a:solidFill>
                  <a:srgbClr val="5E5E5E"/>
                </a:solidFill>
                <a:latin typeface="Calibri Light" pitchFamily="34" charset="0"/>
              </a:rPr>
              <a:t> </a:t>
            </a:r>
            <a:r>
              <a:rPr lang="en-GB" sz="1500" b="1" dirty="0" err="1">
                <a:solidFill>
                  <a:srgbClr val="5E5E5E"/>
                </a:solidFill>
                <a:latin typeface="Calibri Light" pitchFamily="34" charset="0"/>
              </a:rPr>
              <a:t>clés</a:t>
            </a:r>
            <a:endParaRPr lang="en-GB" sz="1500" b="1" dirty="0">
              <a:solidFill>
                <a:srgbClr val="5E5E5E"/>
              </a:solidFill>
              <a:latin typeface="Calibri Light" pitchFamily="34" charset="0"/>
            </a:endParaRPr>
          </a:p>
        </p:txBody>
      </p:sp>
      <p:sp>
        <p:nvSpPr>
          <p:cNvPr id="10" name="ZoneTexte 9"/>
          <p:cNvSpPr txBox="1"/>
          <p:nvPr/>
        </p:nvSpPr>
        <p:spPr>
          <a:xfrm>
            <a:off x="4740763" y="51471"/>
            <a:ext cx="2279766" cy="323165"/>
          </a:xfrm>
          <a:prstGeom prst="rect">
            <a:avLst/>
          </a:prstGeom>
          <a:noFill/>
        </p:spPr>
        <p:txBody>
          <a:bodyPr wrap="square" rtlCol="0">
            <a:spAutoFit/>
          </a:bodyPr>
          <a:lstStyle/>
          <a:p>
            <a:r>
              <a:rPr lang="en-GB" sz="1500" b="1" dirty="0" err="1">
                <a:solidFill>
                  <a:srgbClr val="5E5E5E"/>
                </a:solidFill>
                <a:latin typeface="Calibri Light" pitchFamily="34" charset="0"/>
              </a:rPr>
              <a:t>Indicateurs</a:t>
            </a:r>
            <a:endParaRPr lang="en-GB" sz="1500" b="1" dirty="0">
              <a:solidFill>
                <a:srgbClr val="5E5E5E"/>
              </a:solidFill>
              <a:latin typeface="Calibri Light" pitchFamily="34" charset="0"/>
            </a:endParaRPr>
          </a:p>
        </p:txBody>
      </p:sp>
      <p:graphicFrame>
        <p:nvGraphicFramePr>
          <p:cNvPr id="11" name="Tableau 10"/>
          <p:cNvGraphicFramePr>
            <a:graphicFrameLocks noGrp="1"/>
          </p:cNvGraphicFramePr>
          <p:nvPr/>
        </p:nvGraphicFramePr>
        <p:xfrm>
          <a:off x="1331641" y="357505"/>
          <a:ext cx="6271598" cy="4479323"/>
        </p:xfrm>
        <a:graphic>
          <a:graphicData uri="http://schemas.openxmlformats.org/drawingml/2006/table">
            <a:tbl>
              <a:tblPr/>
              <a:tblGrid>
                <a:gridCol w="197399">
                  <a:extLst>
                    <a:ext uri="{9D8B030D-6E8A-4147-A177-3AD203B41FA5}">
                      <a16:colId xmlns:a16="http://schemas.microsoft.com/office/drawing/2014/main" val="20000"/>
                    </a:ext>
                  </a:extLst>
                </a:gridCol>
                <a:gridCol w="3049863">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704724">
                <a:tc>
                  <a:txBody>
                    <a:bodyPr/>
                    <a:lstStyle/>
                    <a:p>
                      <a:pPr algn="r">
                        <a:spcAft>
                          <a:spcPts val="0"/>
                        </a:spcAft>
                      </a:pPr>
                      <a:r>
                        <a:rPr lang="en-GB" sz="1000" dirty="0">
                          <a:latin typeface="+mn-lt"/>
                          <a:ea typeface="Calibri"/>
                          <a:cs typeface="Times New Roman"/>
                        </a:rPr>
                        <a:t>1</a:t>
                      </a:r>
                      <a:endParaRPr lang="fr-CH" sz="1000" dirty="0">
                        <a:latin typeface="+mn-lt"/>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chemeClr val="bg1">
                              <a:lumMod val="65000"/>
                            </a:schemeClr>
                          </a:solidFill>
                          <a:latin typeface="Calibri Light" pitchFamily="34" charset="0"/>
                          <a:ea typeface="Calibri"/>
                          <a:cs typeface="Times New Roman"/>
                        </a:rPr>
                        <a:t>An effective infection-control programme in an acute care hospital must include as a minimum standard at least </a:t>
                      </a:r>
                      <a:r>
                        <a:rPr lang="en-GB" sz="900" b="1" dirty="0">
                          <a:solidFill>
                            <a:schemeClr val="bg1">
                              <a:lumMod val="65000"/>
                            </a:schemeClr>
                          </a:solidFill>
                          <a:latin typeface="Calibri Light" pitchFamily="34" charset="0"/>
                          <a:ea typeface="Calibri"/>
                          <a:cs typeface="Times New Roman"/>
                        </a:rPr>
                        <a:t>one full-time </a:t>
                      </a:r>
                      <a:r>
                        <a:rPr lang="en-GB" sz="900" dirty="0">
                          <a:solidFill>
                            <a:schemeClr val="bg1">
                              <a:lumMod val="65000"/>
                            </a:schemeClr>
                          </a:solidFill>
                          <a:latin typeface="Calibri Light" pitchFamily="34" charset="0"/>
                          <a:ea typeface="Calibri"/>
                          <a:cs typeface="Times New Roman"/>
                        </a:rPr>
                        <a:t>specifically trained infection-control</a:t>
                      </a:r>
                      <a:r>
                        <a:rPr lang="fr-CH" sz="900" baseline="0" dirty="0">
                          <a:solidFill>
                            <a:schemeClr val="bg1">
                              <a:lumMod val="65000"/>
                            </a:schemeClr>
                          </a:solidFill>
                          <a:latin typeface="Calibri Light" pitchFamily="34" charset="0"/>
                          <a:ea typeface="Calibri"/>
                          <a:cs typeface="Times New Roman"/>
                        </a:rPr>
                        <a:t> </a:t>
                      </a:r>
                      <a:r>
                        <a:rPr lang="en-GB" sz="900" b="1" dirty="0">
                          <a:solidFill>
                            <a:schemeClr val="bg1">
                              <a:lumMod val="65000"/>
                            </a:schemeClr>
                          </a:solidFill>
                          <a:latin typeface="Calibri Light" pitchFamily="34" charset="0"/>
                          <a:ea typeface="Calibri"/>
                          <a:cs typeface="Times New Roman"/>
                        </a:rPr>
                        <a:t>nurse per up to 250 beds</a:t>
                      </a:r>
                      <a:r>
                        <a:rPr lang="en-GB" sz="900" dirty="0">
                          <a:solidFill>
                            <a:schemeClr val="bg1">
                              <a:lumMod val="65000"/>
                            </a:schemeClr>
                          </a:solidFill>
                          <a:latin typeface="Calibri Light" pitchFamily="34" charset="0"/>
                          <a:ea typeface="Calibri"/>
                          <a:cs typeface="Times New Roman"/>
                        </a:rPr>
                        <a:t>, a dedicated physician trained in infection control, microbiological support, and data</a:t>
                      </a:r>
                      <a:r>
                        <a:rPr lang="fr-CH" sz="900" baseline="0" dirty="0">
                          <a:solidFill>
                            <a:schemeClr val="bg1">
                              <a:lumMod val="65000"/>
                            </a:schemeClr>
                          </a:solidFill>
                          <a:latin typeface="Calibri Light" pitchFamily="34" charset="0"/>
                          <a:ea typeface="Calibri"/>
                          <a:cs typeface="Times New Roman"/>
                        </a:rPr>
                        <a:t> </a:t>
                      </a:r>
                      <a:r>
                        <a:rPr lang="en-GB" sz="900" dirty="0">
                          <a:solidFill>
                            <a:schemeClr val="bg1">
                              <a:lumMod val="65000"/>
                            </a:schemeClr>
                          </a:solidFill>
                          <a:latin typeface="Calibri Light" pitchFamily="34" charset="0"/>
                          <a:ea typeface="Calibri"/>
                          <a:cs typeface="Times New Roman"/>
                        </a:rPr>
                        <a:t>management support</a:t>
                      </a:r>
                      <a:endParaRPr lang="fr-CH" sz="900" dirty="0">
                        <a:solidFill>
                          <a:schemeClr val="bg1">
                            <a:lumMod val="65000"/>
                          </a:schemeClr>
                        </a:solidFill>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chemeClr val="bg1">
                              <a:lumMod val="65000"/>
                            </a:schemeClr>
                          </a:solidFill>
                          <a:latin typeface="Calibri Light" pitchFamily="34" charset="0"/>
                          <a:ea typeface="Calibri"/>
                          <a:cs typeface="Times New Roman"/>
                        </a:rPr>
                        <a:t>Continuous review of </a:t>
                      </a:r>
                      <a:r>
                        <a:rPr lang="en-GB" sz="900" b="0" dirty="0">
                          <a:solidFill>
                            <a:schemeClr val="bg1">
                              <a:lumMod val="65000"/>
                            </a:schemeClr>
                          </a:solidFill>
                          <a:latin typeface="Calibri Light" pitchFamily="34" charset="0"/>
                          <a:ea typeface="Calibri"/>
                          <a:cs typeface="Times New Roman"/>
                        </a:rPr>
                        <a:t>surveillance</a:t>
                      </a:r>
                      <a:r>
                        <a:rPr lang="en-GB" sz="900" dirty="0">
                          <a:solidFill>
                            <a:schemeClr val="bg1">
                              <a:lumMod val="65000"/>
                            </a:schemeClr>
                          </a:solidFill>
                          <a:latin typeface="Calibri Light" pitchFamily="34" charset="0"/>
                          <a:ea typeface="Calibri"/>
                          <a:cs typeface="Times New Roman"/>
                        </a:rPr>
                        <a:t> and prevention programmes, outbreaks, and </a:t>
                      </a:r>
                      <a:r>
                        <a:rPr lang="en-GB" sz="900" b="0" dirty="0">
                          <a:solidFill>
                            <a:schemeClr val="bg1">
                              <a:lumMod val="65000"/>
                            </a:schemeClr>
                          </a:solidFill>
                          <a:latin typeface="Calibri Light" pitchFamily="34" charset="0"/>
                          <a:ea typeface="Calibri"/>
                          <a:cs typeface="Times New Roman"/>
                        </a:rPr>
                        <a:t>audits</a:t>
                      </a:r>
                      <a:r>
                        <a:rPr lang="en-GB" sz="900" dirty="0">
                          <a:solidFill>
                            <a:schemeClr val="bg1">
                              <a:lumMod val="65000"/>
                            </a:schemeClr>
                          </a:solidFill>
                          <a:latin typeface="Calibri Light" pitchFamily="34" charset="0"/>
                          <a:ea typeface="Calibri"/>
                          <a:cs typeface="Times New Roman"/>
                        </a:rPr>
                        <a:t>; </a:t>
                      </a:r>
                      <a:r>
                        <a:rPr lang="en-GB" sz="900" b="1" dirty="0">
                          <a:solidFill>
                            <a:schemeClr val="tx1"/>
                          </a:solidFill>
                          <a:latin typeface="Calibri Light" pitchFamily="34" charset="0"/>
                          <a:ea typeface="Calibri"/>
                          <a:cs typeface="Times New Roman"/>
                        </a:rPr>
                        <a:t>infection control committee </a:t>
                      </a:r>
                      <a:r>
                        <a:rPr lang="en-GB" sz="900" dirty="0">
                          <a:solidFill>
                            <a:schemeClr val="bg1">
                              <a:lumMod val="65000"/>
                            </a:schemeClr>
                          </a:solidFill>
                          <a:latin typeface="Calibri Light" pitchFamily="34" charset="0"/>
                          <a:ea typeface="Calibri"/>
                          <a:cs typeface="Times New Roman"/>
                        </a:rPr>
                        <a:t>in place, inclusion of </a:t>
                      </a:r>
                      <a:r>
                        <a:rPr lang="en-GB" sz="900" b="1" dirty="0">
                          <a:solidFill>
                            <a:schemeClr val="tx1"/>
                          </a:solidFill>
                          <a:latin typeface="Calibri Light" pitchFamily="34" charset="0"/>
                          <a:ea typeface="Calibri"/>
                          <a:cs typeface="Times New Roman"/>
                        </a:rPr>
                        <a:t>infection control on the hospital administration agenda</a:t>
                      </a:r>
                      <a:r>
                        <a:rPr lang="en-GB" sz="900" dirty="0">
                          <a:solidFill>
                            <a:schemeClr val="bg1">
                              <a:lumMod val="65000"/>
                            </a:schemeClr>
                          </a:solidFill>
                          <a:latin typeface="Calibri Light" pitchFamily="34" charset="0"/>
                          <a:ea typeface="Calibri"/>
                          <a:cs typeface="Times New Roman"/>
                        </a:rPr>
                        <a:t>, and</a:t>
                      </a:r>
                      <a:r>
                        <a:rPr lang="fr-CH" sz="900" baseline="0" dirty="0">
                          <a:solidFill>
                            <a:schemeClr val="bg1">
                              <a:lumMod val="65000"/>
                            </a:schemeClr>
                          </a:solidFill>
                          <a:latin typeface="Calibri Light" pitchFamily="34" charset="0"/>
                          <a:ea typeface="Calibri"/>
                          <a:cs typeface="Times New Roman"/>
                        </a:rPr>
                        <a:t> </a:t>
                      </a:r>
                      <a:r>
                        <a:rPr lang="en-GB" sz="900" b="1" dirty="0">
                          <a:solidFill>
                            <a:schemeClr val="tx1"/>
                          </a:solidFill>
                          <a:latin typeface="Calibri Light" pitchFamily="34" charset="0"/>
                          <a:ea typeface="Calibri"/>
                          <a:cs typeface="Times New Roman"/>
                        </a:rPr>
                        <a:t>defined goals</a:t>
                      </a:r>
                      <a:r>
                        <a:rPr lang="en-GB" sz="900" dirty="0">
                          <a:solidFill>
                            <a:schemeClr val="bg1">
                              <a:lumMod val="65000"/>
                            </a:schemeClr>
                          </a:solidFill>
                          <a:latin typeface="Calibri Light" pitchFamily="34" charset="0"/>
                          <a:ea typeface="Calibri"/>
                          <a:cs typeface="Times New Roman"/>
                        </a:rPr>
                        <a:t>; appropriate </a:t>
                      </a:r>
                      <a:r>
                        <a:rPr lang="en-GB" sz="900" b="1" dirty="0">
                          <a:solidFill>
                            <a:schemeClr val="tx1"/>
                          </a:solidFill>
                          <a:latin typeface="Calibri Light" pitchFamily="34" charset="0"/>
                          <a:ea typeface="Calibri"/>
                          <a:cs typeface="Times New Roman"/>
                        </a:rPr>
                        <a:t>staffing</a:t>
                      </a:r>
                      <a:r>
                        <a:rPr lang="en-GB" sz="900" dirty="0">
                          <a:solidFill>
                            <a:schemeClr val="bg1">
                              <a:lumMod val="65000"/>
                            </a:schemeClr>
                          </a:solidFill>
                          <a:latin typeface="Calibri Light" pitchFamily="34" charset="0"/>
                          <a:ea typeface="Calibri"/>
                          <a:cs typeface="Times New Roman"/>
                        </a:rPr>
                        <a:t> and budget for infection control</a:t>
                      </a:r>
                      <a:endParaRPr lang="fr-CH" sz="900" dirty="0">
                        <a:solidFill>
                          <a:schemeClr val="bg1">
                            <a:lumMod val="65000"/>
                          </a:schemeClr>
                        </a:solidFill>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8524">
                <a:tc>
                  <a:txBody>
                    <a:bodyPr/>
                    <a:lstStyle/>
                    <a:p>
                      <a:pPr algn="r">
                        <a:spcAft>
                          <a:spcPts val="0"/>
                        </a:spcAft>
                      </a:pPr>
                      <a:r>
                        <a:rPr lang="en-GB" sz="1000">
                          <a:latin typeface="+mn-lt"/>
                          <a:ea typeface="Calibri"/>
                          <a:cs typeface="Times New Roman"/>
                        </a:rPr>
                        <a:t>2</a:t>
                      </a:r>
                      <a:endParaRPr lang="fr-CH" sz="1000">
                        <a:latin typeface="+mn-lt"/>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b="1" dirty="0">
                          <a:solidFill>
                            <a:schemeClr val="bg1">
                              <a:lumMod val="65000"/>
                            </a:schemeClr>
                          </a:solidFill>
                          <a:latin typeface="Calibri Light" pitchFamily="34" charset="0"/>
                          <a:ea typeface="Calibri"/>
                          <a:cs typeface="Times New Roman"/>
                        </a:rPr>
                        <a:t>Ward occupancy </a:t>
                      </a:r>
                      <a:r>
                        <a:rPr lang="en-GB" sz="900" dirty="0">
                          <a:solidFill>
                            <a:schemeClr val="bg1">
                              <a:lumMod val="65000"/>
                            </a:schemeClr>
                          </a:solidFill>
                          <a:latin typeface="Calibri Light" pitchFamily="34" charset="0"/>
                          <a:ea typeface="Calibri"/>
                          <a:cs typeface="Times New Roman"/>
                        </a:rPr>
                        <a:t>must not exceed the capacity for which it is designed and staffed; </a:t>
                      </a:r>
                      <a:r>
                        <a:rPr lang="en-GB" sz="900" b="1" dirty="0">
                          <a:solidFill>
                            <a:schemeClr val="bg1">
                              <a:lumMod val="65000"/>
                            </a:schemeClr>
                          </a:solidFill>
                          <a:latin typeface="Calibri Light" pitchFamily="34" charset="0"/>
                          <a:ea typeface="Calibri"/>
                          <a:cs typeface="Times New Roman"/>
                        </a:rPr>
                        <a:t>staffing</a:t>
                      </a:r>
                      <a:r>
                        <a:rPr lang="en-GB" sz="900" dirty="0">
                          <a:solidFill>
                            <a:schemeClr val="bg1">
                              <a:lumMod val="65000"/>
                            </a:schemeClr>
                          </a:solidFill>
                          <a:latin typeface="Calibri Light" pitchFamily="34" charset="0"/>
                          <a:ea typeface="Calibri"/>
                          <a:cs typeface="Times New Roman"/>
                        </a:rPr>
                        <a:t> and </a:t>
                      </a:r>
                      <a:r>
                        <a:rPr lang="en-GB" sz="900" b="1" dirty="0">
                          <a:solidFill>
                            <a:schemeClr val="bg1">
                              <a:lumMod val="65000"/>
                            </a:schemeClr>
                          </a:solidFill>
                          <a:latin typeface="Calibri Light" pitchFamily="34" charset="0"/>
                          <a:ea typeface="Calibri"/>
                          <a:cs typeface="Times New Roman"/>
                        </a:rPr>
                        <a:t>workload</a:t>
                      </a:r>
                      <a:r>
                        <a:rPr lang="en-GB" sz="900" dirty="0">
                          <a:solidFill>
                            <a:schemeClr val="bg1">
                              <a:lumMod val="65000"/>
                            </a:schemeClr>
                          </a:solidFill>
                          <a:latin typeface="Calibri Light" pitchFamily="34" charset="0"/>
                          <a:ea typeface="Calibri"/>
                          <a:cs typeface="Times New Roman"/>
                        </a:rPr>
                        <a:t> of frontline staff must be adapted to acuity of care, and the number of </a:t>
                      </a:r>
                      <a:r>
                        <a:rPr lang="en-GB" sz="900" b="1" dirty="0">
                          <a:solidFill>
                            <a:schemeClr val="bg1">
                              <a:lumMod val="65000"/>
                            </a:schemeClr>
                          </a:solidFill>
                          <a:latin typeface="Calibri Light" pitchFamily="34" charset="0"/>
                          <a:ea typeface="Calibri"/>
                          <a:cs typeface="Times New Roman"/>
                        </a:rPr>
                        <a:t>pool</a:t>
                      </a:r>
                      <a:r>
                        <a:rPr lang="en-GB" sz="900" dirty="0">
                          <a:solidFill>
                            <a:schemeClr val="bg1">
                              <a:lumMod val="65000"/>
                            </a:schemeClr>
                          </a:solidFill>
                          <a:latin typeface="Calibri Light" pitchFamily="34" charset="0"/>
                          <a:ea typeface="Calibri"/>
                          <a:cs typeface="Times New Roman"/>
                        </a:rPr>
                        <a:t> or agency </a:t>
                      </a:r>
                      <a:r>
                        <a:rPr lang="en-GB" sz="900" b="1" dirty="0">
                          <a:solidFill>
                            <a:schemeClr val="bg1">
                              <a:lumMod val="65000"/>
                            </a:schemeClr>
                          </a:solidFill>
                          <a:latin typeface="Calibri Light" pitchFamily="34" charset="0"/>
                          <a:ea typeface="Calibri"/>
                          <a:cs typeface="Times New Roman"/>
                        </a:rPr>
                        <a:t>nurses</a:t>
                      </a:r>
                      <a:r>
                        <a:rPr lang="en-GB" sz="900" dirty="0">
                          <a:solidFill>
                            <a:schemeClr val="bg1">
                              <a:lumMod val="65000"/>
                            </a:schemeClr>
                          </a:solidFill>
                          <a:latin typeface="Calibri Light" pitchFamily="34" charset="0"/>
                          <a:ea typeface="Calibri"/>
                          <a:cs typeface="Times New Roman"/>
                        </a:rPr>
                        <a:t> and physicians used kept to a minimum</a:t>
                      </a:r>
                      <a:endParaRPr lang="fr-CH" sz="900" dirty="0">
                        <a:solidFill>
                          <a:schemeClr val="bg1">
                            <a:lumMod val="65000"/>
                          </a:schemeClr>
                        </a:solidFill>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chemeClr val="bg1">
                              <a:lumMod val="65000"/>
                            </a:schemeClr>
                          </a:solidFill>
                          <a:latin typeface="Calibri Light" pitchFamily="34" charset="0"/>
                          <a:ea typeface="Calibri"/>
                          <a:cs typeface="Times New Roman"/>
                        </a:rPr>
                        <a:t>Average </a:t>
                      </a:r>
                      <a:r>
                        <a:rPr lang="en-GB" sz="900" b="1" dirty="0">
                          <a:solidFill>
                            <a:schemeClr val="tx1"/>
                          </a:solidFill>
                          <a:latin typeface="Calibri Light" pitchFamily="34" charset="0"/>
                          <a:ea typeface="Calibri"/>
                          <a:cs typeface="Times New Roman"/>
                        </a:rPr>
                        <a:t>bed occupancy </a:t>
                      </a:r>
                      <a:r>
                        <a:rPr lang="en-GB" sz="900" dirty="0">
                          <a:solidFill>
                            <a:schemeClr val="bg1">
                              <a:lumMod val="65000"/>
                            </a:schemeClr>
                          </a:solidFill>
                          <a:latin typeface="Calibri Light" pitchFamily="34" charset="0"/>
                          <a:ea typeface="Calibri"/>
                          <a:cs typeface="Times New Roman"/>
                        </a:rPr>
                        <a:t>at midnight, average </a:t>
                      </a:r>
                      <a:r>
                        <a:rPr lang="en-GB" sz="900" b="1" dirty="0">
                          <a:solidFill>
                            <a:schemeClr val="tx1"/>
                          </a:solidFill>
                          <a:latin typeface="Calibri Light" pitchFamily="34" charset="0"/>
                          <a:ea typeface="Calibri"/>
                          <a:cs typeface="Times New Roman"/>
                        </a:rPr>
                        <a:t>numbers of frontline workers</a:t>
                      </a:r>
                      <a:r>
                        <a:rPr lang="en-GB" sz="900" dirty="0">
                          <a:solidFill>
                            <a:schemeClr val="bg1">
                              <a:lumMod val="65000"/>
                            </a:schemeClr>
                          </a:solidFill>
                          <a:latin typeface="Calibri Light" pitchFamily="34" charset="0"/>
                          <a:ea typeface="Calibri"/>
                          <a:cs typeface="Times New Roman"/>
                        </a:rPr>
                        <a:t>, and the average proportion of pool or agency professionals</a:t>
                      </a:r>
                      <a:endParaRPr lang="fr-CH" sz="900" dirty="0">
                        <a:solidFill>
                          <a:schemeClr val="bg1">
                            <a:lumMod val="65000"/>
                          </a:schemeClr>
                        </a:solidFill>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3724">
                <a:tc>
                  <a:txBody>
                    <a:bodyPr/>
                    <a:lstStyle/>
                    <a:p>
                      <a:pPr algn="r">
                        <a:spcAft>
                          <a:spcPts val="0"/>
                        </a:spcAft>
                      </a:pPr>
                      <a:r>
                        <a:rPr lang="en-GB" sz="1000">
                          <a:latin typeface="+mn-lt"/>
                          <a:ea typeface="Calibri"/>
                          <a:cs typeface="Times New Roman"/>
                        </a:rPr>
                        <a:t>3</a:t>
                      </a:r>
                      <a:endParaRPr lang="fr-CH" sz="1000">
                        <a:latin typeface="+mn-lt"/>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b="1" dirty="0">
                          <a:solidFill>
                            <a:schemeClr val="bg1">
                              <a:lumMod val="65000"/>
                            </a:schemeClr>
                          </a:solidFill>
                          <a:latin typeface="Calibri Light" pitchFamily="34" charset="0"/>
                          <a:ea typeface="Calibri"/>
                          <a:cs typeface="Times New Roman"/>
                        </a:rPr>
                        <a:t>Sufficient</a:t>
                      </a:r>
                      <a:r>
                        <a:rPr lang="en-GB" sz="900" dirty="0">
                          <a:solidFill>
                            <a:schemeClr val="bg1">
                              <a:lumMod val="65000"/>
                            </a:schemeClr>
                          </a:solidFill>
                          <a:latin typeface="Calibri Light" pitchFamily="34" charset="0"/>
                          <a:ea typeface="Calibri"/>
                          <a:cs typeface="Times New Roman"/>
                        </a:rPr>
                        <a:t> availability of and easy access to </a:t>
                      </a:r>
                      <a:r>
                        <a:rPr lang="en-GB" sz="900" b="1" dirty="0">
                          <a:solidFill>
                            <a:schemeClr val="bg1">
                              <a:lumMod val="65000"/>
                            </a:schemeClr>
                          </a:solidFill>
                          <a:latin typeface="Calibri Light" pitchFamily="34" charset="0"/>
                          <a:ea typeface="Calibri"/>
                          <a:cs typeface="Times New Roman"/>
                        </a:rPr>
                        <a:t>materials</a:t>
                      </a:r>
                      <a:r>
                        <a:rPr lang="en-GB" sz="900" dirty="0">
                          <a:solidFill>
                            <a:schemeClr val="bg1">
                              <a:lumMod val="65000"/>
                            </a:schemeClr>
                          </a:solidFill>
                          <a:latin typeface="Calibri Light" pitchFamily="34" charset="0"/>
                          <a:ea typeface="Calibri"/>
                          <a:cs typeface="Times New Roman"/>
                        </a:rPr>
                        <a:t> and equipment, and optimisation of </a:t>
                      </a:r>
                      <a:r>
                        <a:rPr lang="en-GB" sz="900" b="1" dirty="0">
                          <a:solidFill>
                            <a:schemeClr val="bg1">
                              <a:lumMod val="65000"/>
                            </a:schemeClr>
                          </a:solidFill>
                          <a:latin typeface="Calibri Light" pitchFamily="34" charset="0"/>
                          <a:ea typeface="Calibri"/>
                          <a:cs typeface="Times New Roman"/>
                        </a:rPr>
                        <a:t>ergonomics</a:t>
                      </a:r>
                      <a:endParaRPr lang="fr-CH" sz="900" b="1" dirty="0">
                        <a:solidFill>
                          <a:schemeClr val="bg1">
                            <a:lumMod val="65000"/>
                          </a:schemeClr>
                        </a:solidFill>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b="1" dirty="0">
                          <a:solidFill>
                            <a:schemeClr val="tx1"/>
                          </a:solidFill>
                          <a:latin typeface="Calibri Light" pitchFamily="34" charset="0"/>
                          <a:ea typeface="Calibri"/>
                          <a:cs typeface="Times New Roman"/>
                        </a:rPr>
                        <a:t>Availability of alcohol-based hand rub at the point of care </a:t>
                      </a:r>
                      <a:r>
                        <a:rPr lang="en-GB" sz="900" dirty="0">
                          <a:solidFill>
                            <a:schemeClr val="bg1">
                              <a:lumMod val="65000"/>
                            </a:schemeClr>
                          </a:solidFill>
                          <a:latin typeface="Calibri Light" pitchFamily="34" charset="0"/>
                          <a:ea typeface="Calibri"/>
                          <a:cs typeface="Times New Roman"/>
                        </a:rPr>
                        <a:t>and sinks stocked with soap and single-use towels</a:t>
                      </a:r>
                      <a:endParaRPr lang="fr-CH" sz="900" dirty="0">
                        <a:solidFill>
                          <a:schemeClr val="bg1">
                            <a:lumMod val="65000"/>
                          </a:schemeClr>
                        </a:solidFill>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0404">
                <a:tc>
                  <a:txBody>
                    <a:bodyPr/>
                    <a:lstStyle/>
                    <a:p>
                      <a:pPr algn="r">
                        <a:spcAft>
                          <a:spcPts val="0"/>
                        </a:spcAft>
                      </a:pPr>
                      <a:r>
                        <a:rPr lang="en-GB" sz="1000" dirty="0">
                          <a:latin typeface="+mn-lt"/>
                          <a:ea typeface="Calibri"/>
                          <a:cs typeface="Times New Roman"/>
                        </a:rPr>
                        <a:t>4</a:t>
                      </a:r>
                      <a:endParaRPr lang="fr-CH" sz="1000" dirty="0">
                        <a:latin typeface="+mn-lt"/>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b="1" dirty="0">
                          <a:solidFill>
                            <a:schemeClr val="bg1">
                              <a:lumMod val="65000"/>
                            </a:schemeClr>
                          </a:solidFill>
                          <a:latin typeface="Calibri Light" pitchFamily="34" charset="0"/>
                          <a:ea typeface="Calibri"/>
                          <a:cs typeface="Times New Roman"/>
                        </a:rPr>
                        <a:t>Use of guidelines </a:t>
                      </a:r>
                      <a:r>
                        <a:rPr lang="en-GB" sz="900" dirty="0">
                          <a:solidFill>
                            <a:schemeClr val="bg1">
                              <a:lumMod val="65000"/>
                            </a:schemeClr>
                          </a:solidFill>
                          <a:latin typeface="Calibri Light" pitchFamily="34" charset="0"/>
                          <a:ea typeface="Calibri"/>
                          <a:cs typeface="Times New Roman"/>
                        </a:rPr>
                        <a:t>in combination with practical education and training</a:t>
                      </a:r>
                      <a:endParaRPr lang="fr-CH" sz="900" dirty="0">
                        <a:solidFill>
                          <a:schemeClr val="bg1">
                            <a:lumMod val="65000"/>
                          </a:schemeClr>
                        </a:solidFill>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chemeClr val="bg1">
                              <a:lumMod val="65000"/>
                            </a:schemeClr>
                          </a:solidFill>
                          <a:latin typeface="Calibri Light" pitchFamily="34" charset="0"/>
                          <a:ea typeface="Calibri"/>
                          <a:cs typeface="Times New Roman"/>
                        </a:rPr>
                        <a:t>Adaptation of </a:t>
                      </a:r>
                      <a:r>
                        <a:rPr lang="en-GB" sz="900" b="1" dirty="0">
                          <a:solidFill>
                            <a:schemeClr val="tx1"/>
                          </a:solidFill>
                          <a:latin typeface="Calibri Light" pitchFamily="34" charset="0"/>
                          <a:ea typeface="Calibri"/>
                          <a:cs typeface="Times New Roman"/>
                        </a:rPr>
                        <a:t>guidelines</a:t>
                      </a:r>
                      <a:r>
                        <a:rPr lang="en-GB" sz="900" dirty="0">
                          <a:solidFill>
                            <a:schemeClr val="bg1">
                              <a:lumMod val="65000"/>
                            </a:schemeClr>
                          </a:solidFill>
                          <a:latin typeface="Calibri Light" pitchFamily="34" charset="0"/>
                          <a:ea typeface="Calibri"/>
                          <a:cs typeface="Times New Roman"/>
                        </a:rPr>
                        <a:t> to local situation, number of new staff trained with the local guidelines, teaching programmes are based on local guidelines</a:t>
                      </a:r>
                      <a:endParaRPr lang="fr-CH" sz="900" dirty="0">
                        <a:solidFill>
                          <a:schemeClr val="bg1">
                            <a:lumMod val="65000"/>
                          </a:schemeClr>
                        </a:solidFill>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3724">
                <a:tc>
                  <a:txBody>
                    <a:bodyPr/>
                    <a:lstStyle/>
                    <a:p>
                      <a:pPr algn="r">
                        <a:spcAft>
                          <a:spcPts val="0"/>
                        </a:spcAft>
                      </a:pPr>
                      <a:r>
                        <a:rPr lang="en-GB" sz="1000">
                          <a:latin typeface="+mn-lt"/>
                          <a:ea typeface="Calibri"/>
                          <a:cs typeface="Times New Roman"/>
                        </a:rPr>
                        <a:t>5</a:t>
                      </a:r>
                      <a:endParaRPr lang="fr-CH" sz="1000">
                        <a:latin typeface="+mn-lt"/>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b="1" dirty="0">
                          <a:solidFill>
                            <a:schemeClr val="bg1">
                              <a:lumMod val="65000"/>
                            </a:schemeClr>
                          </a:solidFill>
                          <a:latin typeface="Calibri Light" pitchFamily="34" charset="0"/>
                          <a:ea typeface="Calibri"/>
                          <a:cs typeface="Times New Roman"/>
                        </a:rPr>
                        <a:t>Education</a:t>
                      </a:r>
                      <a:r>
                        <a:rPr lang="en-GB" sz="900" dirty="0">
                          <a:solidFill>
                            <a:schemeClr val="bg1">
                              <a:lumMod val="65000"/>
                            </a:schemeClr>
                          </a:solidFill>
                          <a:latin typeface="Calibri Light" pitchFamily="34" charset="0"/>
                          <a:ea typeface="Calibri"/>
                          <a:cs typeface="Times New Roman"/>
                        </a:rPr>
                        <a:t> and training involves frontline staff and is </a:t>
                      </a:r>
                      <a:r>
                        <a:rPr lang="en-GB" sz="900" b="1" dirty="0">
                          <a:solidFill>
                            <a:schemeClr val="bg1">
                              <a:lumMod val="65000"/>
                            </a:schemeClr>
                          </a:solidFill>
                          <a:latin typeface="Calibri Light" pitchFamily="34" charset="0"/>
                          <a:ea typeface="Calibri"/>
                          <a:cs typeface="Times New Roman"/>
                        </a:rPr>
                        <a:t>team</a:t>
                      </a:r>
                      <a:r>
                        <a:rPr lang="en-GB" sz="900" dirty="0">
                          <a:solidFill>
                            <a:schemeClr val="bg1">
                              <a:lumMod val="65000"/>
                            </a:schemeClr>
                          </a:solidFill>
                          <a:latin typeface="Calibri Light" pitchFamily="34" charset="0"/>
                          <a:ea typeface="Calibri"/>
                          <a:cs typeface="Times New Roman"/>
                        </a:rPr>
                        <a:t> and </a:t>
                      </a:r>
                      <a:r>
                        <a:rPr lang="en-GB" sz="900" b="1" dirty="0">
                          <a:solidFill>
                            <a:schemeClr val="bg1">
                              <a:lumMod val="65000"/>
                            </a:schemeClr>
                          </a:solidFill>
                          <a:latin typeface="Calibri Light" pitchFamily="34" charset="0"/>
                          <a:ea typeface="Calibri"/>
                          <a:cs typeface="Times New Roman"/>
                        </a:rPr>
                        <a:t>task</a:t>
                      </a:r>
                      <a:r>
                        <a:rPr lang="en-GB" sz="900" dirty="0">
                          <a:solidFill>
                            <a:schemeClr val="bg1">
                              <a:lumMod val="65000"/>
                            </a:schemeClr>
                          </a:solidFill>
                          <a:latin typeface="Calibri Light" pitchFamily="34" charset="0"/>
                          <a:ea typeface="Calibri"/>
                          <a:cs typeface="Times New Roman"/>
                        </a:rPr>
                        <a:t> </a:t>
                      </a:r>
                      <a:r>
                        <a:rPr lang="en-GB" sz="900" b="1" dirty="0">
                          <a:solidFill>
                            <a:schemeClr val="bg1">
                              <a:lumMod val="65000"/>
                            </a:schemeClr>
                          </a:solidFill>
                          <a:latin typeface="Calibri Light" pitchFamily="34" charset="0"/>
                          <a:ea typeface="Calibri"/>
                          <a:cs typeface="Times New Roman"/>
                        </a:rPr>
                        <a:t>oriented</a:t>
                      </a:r>
                      <a:endParaRPr lang="fr-CH" sz="900" b="1" dirty="0">
                        <a:solidFill>
                          <a:schemeClr val="bg1">
                            <a:lumMod val="65000"/>
                          </a:schemeClr>
                        </a:solidFill>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b="1" dirty="0">
                          <a:solidFill>
                            <a:schemeClr val="tx1"/>
                          </a:solidFill>
                          <a:latin typeface="Calibri Light" pitchFamily="34" charset="0"/>
                          <a:ea typeface="Calibri"/>
                          <a:cs typeface="Times New Roman"/>
                        </a:rPr>
                        <a:t>Education and training programmes </a:t>
                      </a:r>
                      <a:r>
                        <a:rPr lang="en-GB" sz="900" dirty="0">
                          <a:solidFill>
                            <a:schemeClr val="bg1">
                              <a:lumMod val="65000"/>
                            </a:schemeClr>
                          </a:solidFill>
                          <a:latin typeface="Calibri Light" pitchFamily="34" charset="0"/>
                          <a:ea typeface="Calibri"/>
                          <a:cs typeface="Times New Roman"/>
                        </a:rPr>
                        <a:t>should be audited and combined with knowledge and competency assessments</a:t>
                      </a:r>
                      <a:endParaRPr lang="fr-CH" sz="900" dirty="0">
                        <a:solidFill>
                          <a:schemeClr val="bg1">
                            <a:lumMod val="65000"/>
                          </a:schemeClr>
                        </a:solidFill>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3724">
                <a:tc>
                  <a:txBody>
                    <a:bodyPr/>
                    <a:lstStyle/>
                    <a:p>
                      <a:pPr algn="r">
                        <a:spcAft>
                          <a:spcPts val="0"/>
                        </a:spcAft>
                      </a:pPr>
                      <a:r>
                        <a:rPr lang="en-GB" sz="1000">
                          <a:latin typeface="+mn-lt"/>
                          <a:ea typeface="Calibri"/>
                          <a:cs typeface="Times New Roman"/>
                        </a:rPr>
                        <a:t>6</a:t>
                      </a:r>
                      <a:endParaRPr lang="fr-CH" sz="1000">
                        <a:latin typeface="+mn-lt"/>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chemeClr val="bg1">
                              <a:lumMod val="65000"/>
                            </a:schemeClr>
                          </a:solidFill>
                          <a:latin typeface="Calibri Light" pitchFamily="34" charset="0"/>
                          <a:ea typeface="Calibri"/>
                          <a:cs typeface="Times New Roman"/>
                        </a:rPr>
                        <a:t>Organising </a:t>
                      </a:r>
                      <a:r>
                        <a:rPr lang="en-GB" sz="900" b="1" dirty="0">
                          <a:solidFill>
                            <a:schemeClr val="bg1">
                              <a:lumMod val="65000"/>
                            </a:schemeClr>
                          </a:solidFill>
                          <a:latin typeface="Calibri Light" pitchFamily="34" charset="0"/>
                          <a:ea typeface="Calibri"/>
                          <a:cs typeface="Times New Roman"/>
                        </a:rPr>
                        <a:t>audits</a:t>
                      </a:r>
                      <a:r>
                        <a:rPr lang="en-GB" sz="900" dirty="0">
                          <a:solidFill>
                            <a:schemeClr val="bg1">
                              <a:lumMod val="65000"/>
                            </a:schemeClr>
                          </a:solidFill>
                          <a:latin typeface="Calibri Light" pitchFamily="34" charset="0"/>
                          <a:ea typeface="Calibri"/>
                          <a:cs typeface="Times New Roman"/>
                        </a:rPr>
                        <a:t> as a standardised (scored) and systematic review of practice with timely feedback</a:t>
                      </a:r>
                      <a:endParaRPr lang="fr-CH" sz="900" dirty="0">
                        <a:solidFill>
                          <a:schemeClr val="bg1">
                            <a:lumMod val="65000"/>
                          </a:schemeClr>
                        </a:solidFill>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chemeClr val="bg1">
                              <a:lumMod val="65000"/>
                            </a:schemeClr>
                          </a:solidFill>
                          <a:latin typeface="Calibri Light" pitchFamily="34" charset="0"/>
                          <a:ea typeface="Calibri"/>
                          <a:cs typeface="Times New Roman"/>
                        </a:rPr>
                        <a:t>Measurement of the number of </a:t>
                      </a:r>
                      <a:r>
                        <a:rPr lang="en-GB" sz="900" b="1" dirty="0">
                          <a:solidFill>
                            <a:schemeClr val="tx1"/>
                          </a:solidFill>
                          <a:latin typeface="Calibri Light" pitchFamily="34" charset="0"/>
                          <a:ea typeface="Calibri"/>
                          <a:cs typeface="Times New Roman"/>
                        </a:rPr>
                        <a:t>audits</a:t>
                      </a:r>
                      <a:r>
                        <a:rPr lang="en-GB" sz="900" dirty="0">
                          <a:solidFill>
                            <a:schemeClr val="bg1">
                              <a:lumMod val="65000"/>
                            </a:schemeClr>
                          </a:solidFill>
                          <a:latin typeface="Calibri Light" pitchFamily="34" charset="0"/>
                          <a:ea typeface="Calibri"/>
                          <a:cs typeface="Times New Roman"/>
                        </a:rPr>
                        <a:t> (overall, and stratified by departments,</a:t>
                      </a:r>
                      <a:r>
                        <a:rPr lang="fr-CH" sz="900" baseline="0" dirty="0">
                          <a:solidFill>
                            <a:schemeClr val="bg1">
                              <a:lumMod val="65000"/>
                            </a:schemeClr>
                          </a:solidFill>
                          <a:latin typeface="Calibri Light" pitchFamily="34" charset="0"/>
                          <a:ea typeface="Calibri"/>
                          <a:cs typeface="Times New Roman"/>
                        </a:rPr>
                        <a:t> </a:t>
                      </a:r>
                      <a:r>
                        <a:rPr lang="en-GB" sz="900" dirty="0">
                          <a:solidFill>
                            <a:schemeClr val="bg1">
                              <a:lumMod val="65000"/>
                            </a:schemeClr>
                          </a:solidFill>
                          <a:latin typeface="Calibri Light" pitchFamily="34" charset="0"/>
                          <a:ea typeface="Calibri"/>
                          <a:cs typeface="Times New Roman"/>
                        </a:rPr>
                        <a:t>units and topics) for specified time periods</a:t>
                      </a:r>
                      <a:endParaRPr lang="fr-CH" sz="900" dirty="0">
                        <a:solidFill>
                          <a:schemeClr val="bg1">
                            <a:lumMod val="65000"/>
                          </a:schemeClr>
                        </a:solidFill>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6124">
                <a:tc>
                  <a:txBody>
                    <a:bodyPr/>
                    <a:lstStyle/>
                    <a:p>
                      <a:pPr algn="r">
                        <a:spcAft>
                          <a:spcPts val="0"/>
                        </a:spcAft>
                      </a:pPr>
                      <a:r>
                        <a:rPr lang="en-GB" sz="1000">
                          <a:latin typeface="+mn-lt"/>
                          <a:ea typeface="Calibri"/>
                          <a:cs typeface="Times New Roman"/>
                        </a:rPr>
                        <a:t>7</a:t>
                      </a:r>
                      <a:endParaRPr lang="fr-CH" sz="1000">
                        <a:latin typeface="+mn-lt"/>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chemeClr val="bg1">
                              <a:lumMod val="65000"/>
                            </a:schemeClr>
                          </a:solidFill>
                          <a:latin typeface="Calibri Light" pitchFamily="34" charset="0"/>
                          <a:ea typeface="Calibri"/>
                          <a:cs typeface="Times New Roman"/>
                        </a:rPr>
                        <a:t>Participating in </a:t>
                      </a:r>
                      <a:r>
                        <a:rPr lang="en-GB" sz="900" b="1" dirty="0">
                          <a:solidFill>
                            <a:schemeClr val="bg1">
                              <a:lumMod val="65000"/>
                            </a:schemeClr>
                          </a:solidFill>
                          <a:latin typeface="Calibri Light" pitchFamily="34" charset="0"/>
                          <a:ea typeface="Calibri"/>
                          <a:cs typeface="Times New Roman"/>
                        </a:rPr>
                        <a:t>prospective surveillance </a:t>
                      </a:r>
                      <a:r>
                        <a:rPr lang="en-GB" sz="900" dirty="0">
                          <a:solidFill>
                            <a:schemeClr val="bg1">
                              <a:lumMod val="65000"/>
                            </a:schemeClr>
                          </a:solidFill>
                          <a:latin typeface="Calibri Light" pitchFamily="34" charset="0"/>
                          <a:ea typeface="Calibri"/>
                          <a:cs typeface="Times New Roman"/>
                        </a:rPr>
                        <a:t>and offering active feedback, preferably as part of a </a:t>
                      </a:r>
                      <a:r>
                        <a:rPr lang="en-GB" sz="900" b="1" dirty="0">
                          <a:solidFill>
                            <a:schemeClr val="bg1">
                              <a:lumMod val="65000"/>
                            </a:schemeClr>
                          </a:solidFill>
                          <a:latin typeface="Calibri Light" pitchFamily="34" charset="0"/>
                          <a:ea typeface="Calibri"/>
                          <a:cs typeface="Times New Roman"/>
                        </a:rPr>
                        <a:t>network</a:t>
                      </a:r>
                      <a:endParaRPr lang="fr-CH" sz="900" b="1" dirty="0">
                        <a:solidFill>
                          <a:schemeClr val="bg1">
                            <a:lumMod val="65000"/>
                          </a:schemeClr>
                        </a:solidFill>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chemeClr val="bg1">
                              <a:lumMod val="65000"/>
                            </a:schemeClr>
                          </a:solidFill>
                          <a:latin typeface="Calibri Light" pitchFamily="34" charset="0"/>
                          <a:ea typeface="Calibri"/>
                          <a:cs typeface="Times New Roman"/>
                        </a:rPr>
                        <a:t>Participation in nationals and international </a:t>
                      </a:r>
                      <a:r>
                        <a:rPr lang="en-GB" sz="900" b="1" dirty="0">
                          <a:solidFill>
                            <a:schemeClr val="tx1"/>
                          </a:solidFill>
                          <a:latin typeface="Calibri Light" pitchFamily="34" charset="0"/>
                          <a:ea typeface="Calibri"/>
                          <a:cs typeface="Times New Roman"/>
                        </a:rPr>
                        <a:t>surveillance initiatives</a:t>
                      </a:r>
                      <a:r>
                        <a:rPr lang="en-GB" sz="900" dirty="0">
                          <a:solidFill>
                            <a:schemeClr val="bg1">
                              <a:lumMod val="65000"/>
                            </a:schemeClr>
                          </a:solidFill>
                          <a:latin typeface="Calibri Light" pitchFamily="34" charset="0"/>
                          <a:ea typeface="Calibri"/>
                          <a:cs typeface="Times New Roman"/>
                        </a:rPr>
                        <a:t>, number and type of wards with a surveillance, regular review of the feedback strategy</a:t>
                      </a:r>
                      <a:endParaRPr lang="fr-CH" sz="900" dirty="0">
                        <a:solidFill>
                          <a:schemeClr val="bg1">
                            <a:lumMod val="65000"/>
                          </a:schemeClr>
                        </a:solidFill>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67564">
                <a:tc>
                  <a:txBody>
                    <a:bodyPr/>
                    <a:lstStyle/>
                    <a:p>
                      <a:pPr algn="r">
                        <a:spcAft>
                          <a:spcPts val="0"/>
                        </a:spcAft>
                      </a:pPr>
                      <a:r>
                        <a:rPr lang="en-GB" sz="1000">
                          <a:latin typeface="+mn-lt"/>
                          <a:ea typeface="Calibri"/>
                          <a:cs typeface="Times New Roman"/>
                        </a:rPr>
                        <a:t>8</a:t>
                      </a:r>
                      <a:endParaRPr lang="fr-CH" sz="1000">
                        <a:latin typeface="+mn-lt"/>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chemeClr val="bg1">
                              <a:lumMod val="65000"/>
                            </a:schemeClr>
                          </a:solidFill>
                          <a:latin typeface="Calibri Light" pitchFamily="34" charset="0"/>
                          <a:ea typeface="Calibri"/>
                          <a:cs typeface="Times New Roman"/>
                        </a:rPr>
                        <a:t>Implementing infection-control programmes</a:t>
                      </a:r>
                      <a:r>
                        <a:rPr lang="fr-CH" sz="900" baseline="0" dirty="0">
                          <a:solidFill>
                            <a:schemeClr val="bg1">
                              <a:lumMod val="65000"/>
                            </a:schemeClr>
                          </a:solidFill>
                          <a:latin typeface="Calibri Light" pitchFamily="34" charset="0"/>
                          <a:ea typeface="Calibri"/>
                          <a:cs typeface="Times New Roman"/>
                        </a:rPr>
                        <a:t> </a:t>
                      </a:r>
                      <a:r>
                        <a:rPr lang="en-GB" sz="900" dirty="0">
                          <a:solidFill>
                            <a:schemeClr val="bg1">
                              <a:lumMod val="65000"/>
                            </a:schemeClr>
                          </a:solidFill>
                          <a:latin typeface="Calibri Light" pitchFamily="34" charset="0"/>
                          <a:ea typeface="Calibri"/>
                          <a:cs typeface="Times New Roman"/>
                        </a:rPr>
                        <a:t>following a </a:t>
                      </a:r>
                      <a:r>
                        <a:rPr lang="en-GB" sz="900" b="1" dirty="0">
                          <a:solidFill>
                            <a:schemeClr val="bg1">
                              <a:lumMod val="65000"/>
                            </a:schemeClr>
                          </a:solidFill>
                          <a:latin typeface="Calibri Light" pitchFamily="34" charset="0"/>
                          <a:ea typeface="Calibri"/>
                          <a:cs typeface="Times New Roman"/>
                        </a:rPr>
                        <a:t>multimodal strategy</a:t>
                      </a:r>
                      <a:r>
                        <a:rPr lang="en-GB" sz="900" b="0" dirty="0">
                          <a:solidFill>
                            <a:schemeClr val="bg1">
                              <a:lumMod val="65000"/>
                            </a:schemeClr>
                          </a:solidFill>
                          <a:latin typeface="Calibri Light" pitchFamily="34" charset="0"/>
                          <a:ea typeface="Calibri"/>
                          <a:cs typeface="Times New Roman"/>
                        </a:rPr>
                        <a:t>, </a:t>
                      </a:r>
                      <a:r>
                        <a:rPr lang="en-GB" sz="900" dirty="0">
                          <a:solidFill>
                            <a:schemeClr val="bg1">
                              <a:lumMod val="65000"/>
                            </a:schemeClr>
                          </a:solidFill>
                          <a:latin typeface="Calibri Light" pitchFamily="34" charset="0"/>
                          <a:ea typeface="Calibri"/>
                          <a:cs typeface="Times New Roman"/>
                        </a:rPr>
                        <a:t>including tools such as bundles and checklists developed by multidisciplinary teams, and taking into account local conditions</a:t>
                      </a:r>
                      <a:endParaRPr lang="fr-CH" sz="900" dirty="0">
                        <a:solidFill>
                          <a:schemeClr val="bg1">
                            <a:lumMod val="65000"/>
                          </a:schemeClr>
                        </a:solidFill>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chemeClr val="bg1">
                              <a:lumMod val="65000"/>
                            </a:schemeClr>
                          </a:solidFill>
                          <a:latin typeface="Calibri Light" pitchFamily="34" charset="0"/>
                          <a:ea typeface="Calibri"/>
                          <a:cs typeface="Times New Roman"/>
                        </a:rPr>
                        <a:t>Verification that programmes are </a:t>
                      </a:r>
                      <a:r>
                        <a:rPr lang="en-GB" sz="900" b="1" dirty="0">
                          <a:solidFill>
                            <a:schemeClr val="tx1"/>
                          </a:solidFill>
                          <a:latin typeface="Calibri Light" pitchFamily="34" charset="0"/>
                          <a:ea typeface="Calibri"/>
                          <a:cs typeface="Times New Roman"/>
                        </a:rPr>
                        <a:t>multimodal</a:t>
                      </a:r>
                      <a:r>
                        <a:rPr lang="en-GB" sz="900" dirty="0">
                          <a:solidFill>
                            <a:schemeClr val="bg1">
                              <a:lumMod val="65000"/>
                            </a:schemeClr>
                          </a:solidFill>
                          <a:latin typeface="Calibri Light" pitchFamily="34" charset="0"/>
                          <a:ea typeface="Calibri"/>
                          <a:cs typeface="Times New Roman"/>
                        </a:rPr>
                        <a:t>; measurement of </a:t>
                      </a:r>
                      <a:r>
                        <a:rPr lang="en-GB" sz="900" b="1" dirty="0">
                          <a:solidFill>
                            <a:schemeClr val="tx1"/>
                          </a:solidFill>
                          <a:latin typeface="Calibri Light" pitchFamily="34" charset="0"/>
                          <a:ea typeface="Calibri"/>
                          <a:cs typeface="Times New Roman"/>
                        </a:rPr>
                        <a:t>process indicators</a:t>
                      </a:r>
                      <a:r>
                        <a:rPr lang="en-GB" sz="900" dirty="0">
                          <a:solidFill>
                            <a:schemeClr val="bg1">
                              <a:lumMod val="65000"/>
                            </a:schemeClr>
                          </a:solidFill>
                          <a:latin typeface="Calibri Light" pitchFamily="34" charset="0"/>
                          <a:ea typeface="Calibri"/>
                          <a:cs typeface="Times New Roman"/>
                        </a:rPr>
                        <a:t>; measurement of</a:t>
                      </a:r>
                      <a:r>
                        <a:rPr lang="fr-CH" sz="900" baseline="0" dirty="0">
                          <a:solidFill>
                            <a:schemeClr val="bg1">
                              <a:lumMod val="65000"/>
                            </a:schemeClr>
                          </a:solidFill>
                          <a:latin typeface="Calibri Light" pitchFamily="34" charset="0"/>
                          <a:ea typeface="Calibri"/>
                          <a:cs typeface="Times New Roman"/>
                        </a:rPr>
                        <a:t> </a:t>
                      </a:r>
                      <a:r>
                        <a:rPr lang="en-GB" sz="900" b="1" dirty="0">
                          <a:solidFill>
                            <a:schemeClr val="tx1"/>
                          </a:solidFill>
                          <a:latin typeface="Calibri Light" pitchFamily="34" charset="0"/>
                          <a:ea typeface="Calibri"/>
                          <a:cs typeface="Times New Roman"/>
                        </a:rPr>
                        <a:t>outcome indicators</a:t>
                      </a:r>
                      <a:endParaRPr lang="fr-CH" sz="900" b="1" dirty="0">
                        <a:solidFill>
                          <a:schemeClr val="tx1"/>
                        </a:solidFill>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3724">
                <a:tc>
                  <a:txBody>
                    <a:bodyPr/>
                    <a:lstStyle/>
                    <a:p>
                      <a:pPr algn="r">
                        <a:spcAft>
                          <a:spcPts val="0"/>
                        </a:spcAft>
                      </a:pPr>
                      <a:r>
                        <a:rPr lang="en-GB" sz="1000">
                          <a:latin typeface="+mn-lt"/>
                          <a:ea typeface="Calibri"/>
                          <a:cs typeface="Times New Roman"/>
                        </a:rPr>
                        <a:t>9</a:t>
                      </a:r>
                      <a:endParaRPr lang="fr-CH" sz="1000">
                        <a:latin typeface="+mn-lt"/>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chemeClr val="bg1">
                              <a:lumMod val="65000"/>
                            </a:schemeClr>
                          </a:solidFill>
                          <a:latin typeface="Calibri Light" pitchFamily="34" charset="0"/>
                          <a:ea typeface="Calibri"/>
                          <a:cs typeface="Times New Roman"/>
                        </a:rPr>
                        <a:t>Identifying and engaging </a:t>
                      </a:r>
                      <a:r>
                        <a:rPr lang="en-GB" sz="900" b="1" dirty="0">
                          <a:solidFill>
                            <a:schemeClr val="bg1">
                              <a:lumMod val="65000"/>
                            </a:schemeClr>
                          </a:solidFill>
                          <a:latin typeface="Calibri Light" pitchFamily="34" charset="0"/>
                          <a:ea typeface="Calibri"/>
                          <a:cs typeface="Times New Roman"/>
                        </a:rPr>
                        <a:t>champions</a:t>
                      </a:r>
                      <a:r>
                        <a:rPr lang="en-GB" sz="900" dirty="0">
                          <a:solidFill>
                            <a:schemeClr val="bg1">
                              <a:lumMod val="65000"/>
                            </a:schemeClr>
                          </a:solidFill>
                          <a:latin typeface="Calibri Light" pitchFamily="34" charset="0"/>
                          <a:ea typeface="Calibri"/>
                          <a:cs typeface="Times New Roman"/>
                        </a:rPr>
                        <a:t> in the promotion of intervention strategies</a:t>
                      </a:r>
                      <a:endParaRPr lang="fr-CH" sz="900" dirty="0">
                        <a:solidFill>
                          <a:schemeClr val="bg1">
                            <a:lumMod val="65000"/>
                          </a:schemeClr>
                        </a:solidFill>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chemeClr val="bg1">
                              <a:lumMod val="65000"/>
                            </a:schemeClr>
                          </a:solidFill>
                          <a:latin typeface="Calibri Light" pitchFamily="34" charset="0"/>
                          <a:ea typeface="Calibri"/>
                          <a:cs typeface="Times New Roman"/>
                        </a:rPr>
                        <a:t>Interviews with frontline staff and infection-control professionals</a:t>
                      </a:r>
                      <a:endParaRPr lang="fr-CH" sz="900" dirty="0">
                        <a:solidFill>
                          <a:schemeClr val="bg1">
                            <a:lumMod val="65000"/>
                          </a:schemeClr>
                        </a:solidFill>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7087">
                <a:tc>
                  <a:txBody>
                    <a:bodyPr/>
                    <a:lstStyle/>
                    <a:p>
                      <a:pPr algn="r">
                        <a:spcAft>
                          <a:spcPts val="0"/>
                        </a:spcAft>
                      </a:pPr>
                      <a:r>
                        <a:rPr lang="en-GB" sz="1000" noProof="0">
                          <a:latin typeface="+mn-lt"/>
                          <a:ea typeface="Calibri"/>
                          <a:cs typeface="Times New Roman"/>
                        </a:rPr>
                        <a:t>10</a:t>
                      </a: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kern="1200" baseline="0" noProof="0" dirty="0">
                          <a:solidFill>
                            <a:schemeClr val="bg1">
                              <a:lumMod val="65000"/>
                            </a:schemeClr>
                          </a:solidFill>
                          <a:latin typeface="Calibri Light" pitchFamily="34" charset="0"/>
                          <a:ea typeface="+mn-ea"/>
                          <a:cs typeface="+mn-cs"/>
                        </a:rPr>
                        <a:t>A </a:t>
                      </a:r>
                      <a:r>
                        <a:rPr lang="en-GB" sz="900" b="1" kern="1200" baseline="0" noProof="0" dirty="0">
                          <a:solidFill>
                            <a:schemeClr val="bg1">
                              <a:lumMod val="65000"/>
                            </a:schemeClr>
                          </a:solidFill>
                          <a:latin typeface="Calibri Light" pitchFamily="34" charset="0"/>
                          <a:ea typeface="+mn-ea"/>
                          <a:cs typeface="+mn-cs"/>
                        </a:rPr>
                        <a:t>positive organisational culture </a:t>
                      </a:r>
                      <a:r>
                        <a:rPr lang="en-GB" sz="900" kern="1200" baseline="0" noProof="0" dirty="0">
                          <a:solidFill>
                            <a:schemeClr val="bg1">
                              <a:lumMod val="65000"/>
                            </a:schemeClr>
                          </a:solidFill>
                          <a:latin typeface="Calibri Light" pitchFamily="34" charset="0"/>
                          <a:ea typeface="+mn-ea"/>
                          <a:cs typeface="+mn-cs"/>
                        </a:rPr>
                        <a:t>by fostering working r</a:t>
                      </a:r>
                      <a:r>
                        <a:rPr lang="en-GB" sz="900" noProof="0" dirty="0">
                          <a:solidFill>
                            <a:schemeClr val="bg1">
                              <a:lumMod val="65000"/>
                            </a:schemeClr>
                          </a:solidFill>
                          <a:latin typeface="Calibri Light" pitchFamily="34" charset="0"/>
                          <a:ea typeface="Calibri"/>
                          <a:cs typeface="Times New Roman"/>
                        </a:rPr>
                        <a:t>elationships and communication across units and staff groups</a:t>
                      </a: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chemeClr val="bg1">
                              <a:lumMod val="65000"/>
                            </a:schemeClr>
                          </a:solidFill>
                          <a:latin typeface="Calibri Light" pitchFamily="34" charset="0"/>
                          <a:ea typeface="Calibri"/>
                          <a:cs typeface="Times New Roman"/>
                        </a:rPr>
                        <a:t>Questionnaires about work satisfaction, crisis management, and human resource assessments of absenteeism and staff turnover</a:t>
                      </a:r>
                      <a:endParaRPr lang="fr-CH" sz="900" dirty="0">
                        <a:solidFill>
                          <a:schemeClr val="bg1">
                            <a:lumMod val="65000"/>
                          </a:schemeClr>
                        </a:solidFill>
                        <a:latin typeface="Calibri Light" pitchFamily="34" charset="0"/>
                        <a:ea typeface="Calibri"/>
                        <a:cs typeface="Times New Roman"/>
                      </a:endParaRPr>
                    </a:p>
                  </a:txBody>
                  <a:tcPr marL="27373" marR="27373" marT="9462" marB="946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3" name="Rectangle 12"/>
          <p:cNvSpPr/>
          <p:nvPr/>
        </p:nvSpPr>
        <p:spPr>
          <a:xfrm>
            <a:off x="4463988" y="4804947"/>
            <a:ext cx="3240360" cy="219291"/>
          </a:xfrm>
          <a:prstGeom prst="rect">
            <a:avLst/>
          </a:prstGeom>
        </p:spPr>
        <p:txBody>
          <a:bodyPr wrap="square">
            <a:spAutoFit/>
          </a:bodyPr>
          <a:lstStyle/>
          <a:p>
            <a:pPr algn="r"/>
            <a:r>
              <a:rPr lang="fr-CH" sz="825" dirty="0">
                <a:solidFill>
                  <a:schemeClr val="accent5">
                    <a:lumMod val="50000"/>
                  </a:schemeClr>
                </a:solidFill>
                <a:latin typeface="Calibri Light" pitchFamily="34" charset="0"/>
              </a:rPr>
              <a:t>Zingg W </a:t>
            </a:r>
            <a:r>
              <a:rPr lang="fr-CH" sz="825" i="1" dirty="0">
                <a:solidFill>
                  <a:schemeClr val="accent5">
                    <a:lumMod val="50000"/>
                  </a:schemeClr>
                </a:solidFill>
                <a:latin typeface="Calibri Light" pitchFamily="34" charset="0"/>
              </a:rPr>
              <a:t>Lancet infect Dis </a:t>
            </a:r>
            <a:r>
              <a:rPr lang="fr-CH" sz="825" dirty="0">
                <a:solidFill>
                  <a:schemeClr val="accent5">
                    <a:lumMod val="50000"/>
                  </a:schemeClr>
                </a:solidFill>
                <a:latin typeface="Calibri Light" pitchFamily="34" charset="0"/>
              </a:rPr>
              <a:t>2015;15:212</a:t>
            </a:r>
          </a:p>
        </p:txBody>
      </p:sp>
    </p:spTree>
    <p:extLst>
      <p:ext uri="{BB962C8B-B14F-4D97-AF65-F5344CB8AC3E}">
        <p14:creationId xmlns:p14="http://schemas.microsoft.com/office/powerpoint/2010/main" val="3931512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descr="Ein Bild, das Text, ClipArt enthält.&#10;&#10;Automatisch generierte Beschreibung">
            <a:extLst>
              <a:ext uri="{FF2B5EF4-FFF2-40B4-BE49-F238E27FC236}">
                <a16:creationId xmlns:a16="http://schemas.microsoft.com/office/drawing/2014/main" id="{BF9A1665-823F-40B1-B481-9EF7B4B5A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4901" y="26375"/>
            <a:ext cx="1271495" cy="266450"/>
          </a:xfrm>
          <a:prstGeom prst="rect">
            <a:avLst/>
          </a:prstGeom>
        </p:spPr>
      </p:pic>
      <p:sp>
        <p:nvSpPr>
          <p:cNvPr id="25" name="Rectangle 5">
            <a:extLst>
              <a:ext uri="{FF2B5EF4-FFF2-40B4-BE49-F238E27FC236}">
                <a16:creationId xmlns:a16="http://schemas.microsoft.com/office/drawing/2014/main" id="{C01AC85D-D455-8E54-9573-277EBE452E0E}"/>
              </a:ext>
            </a:extLst>
          </p:cNvPr>
          <p:cNvSpPr>
            <a:spLocks noChangeArrowheads="1"/>
          </p:cNvSpPr>
          <p:nvPr/>
        </p:nvSpPr>
        <p:spPr bwMode="auto">
          <a:xfrm>
            <a:off x="25846" y="24036"/>
            <a:ext cx="9118154" cy="338554"/>
          </a:xfrm>
          <a:prstGeom prst="rect">
            <a:avLst/>
          </a:prstGeom>
          <a:solidFill>
            <a:srgbClr val="CCFFCC">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buFontTx/>
              <a:buNone/>
            </a:pPr>
            <a:r>
              <a:rPr lang="fr-FR" altLang="en-US" sz="1600" b="1" kern="1200" dirty="0">
                <a:solidFill>
                  <a:srgbClr val="009900"/>
                </a:solidFill>
                <a:latin typeface="Calibri" panose="020F0502020204030204" pitchFamily="34" charset="0"/>
                <a:ea typeface="+mn-ea"/>
                <a:cs typeface="Calibri" panose="020F0502020204030204" pitchFamily="34" charset="0"/>
              </a:rPr>
              <a:t>Formulaire H1 – Fiche Établissement</a:t>
            </a:r>
          </a:p>
        </p:txBody>
      </p:sp>
      <p:sp>
        <p:nvSpPr>
          <p:cNvPr id="26" name="Rectangle 8">
            <a:extLst>
              <a:ext uri="{FF2B5EF4-FFF2-40B4-BE49-F238E27FC236}">
                <a16:creationId xmlns:a16="http://schemas.microsoft.com/office/drawing/2014/main" id="{AA8D335F-D3A8-90CB-20FA-E31452E8577A}"/>
              </a:ext>
            </a:extLst>
          </p:cNvPr>
          <p:cNvSpPr>
            <a:spLocks noChangeArrowheads="1"/>
          </p:cNvSpPr>
          <p:nvPr/>
        </p:nvSpPr>
        <p:spPr bwMode="auto">
          <a:xfrm>
            <a:off x="114036" y="418651"/>
            <a:ext cx="4176911" cy="2960811"/>
          </a:xfrm>
          <a:prstGeom prst="rect">
            <a:avLst/>
          </a:prstGeom>
          <a:noFill/>
          <a:ln w="28575">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652463" eaLnBrk="0" hangingPunct="0">
              <a:spcBef>
                <a:spcPct val="20000"/>
              </a:spcBef>
              <a:buChar char="•"/>
              <a:tabLst>
                <a:tab pos="1173163" algn="l"/>
                <a:tab pos="2146300" algn="l"/>
                <a:tab pos="3140075" algn="l"/>
              </a:tabLst>
              <a:defRPr sz="3200">
                <a:solidFill>
                  <a:schemeClr val="tx1"/>
                </a:solidFill>
                <a:latin typeface="Arial" panose="020B0604020202020204" pitchFamily="34" charset="0"/>
                <a:cs typeface="Arial" panose="020B0604020202020204" pitchFamily="34" charset="0"/>
              </a:defRPr>
            </a:lvl1pPr>
            <a:lvl2pPr marL="742950" indent="-285750" defTabSz="652463" eaLnBrk="0" hangingPunct="0">
              <a:spcBef>
                <a:spcPct val="20000"/>
              </a:spcBef>
              <a:buChar char="–"/>
              <a:tabLst>
                <a:tab pos="1173163" algn="l"/>
                <a:tab pos="2146300" algn="l"/>
                <a:tab pos="3140075" algn="l"/>
              </a:tabLst>
              <a:defRPr sz="2800">
                <a:solidFill>
                  <a:schemeClr val="tx1"/>
                </a:solidFill>
                <a:latin typeface="Arial" panose="020B0604020202020204" pitchFamily="34" charset="0"/>
                <a:cs typeface="Arial" panose="020B0604020202020204" pitchFamily="34" charset="0"/>
              </a:defRPr>
            </a:lvl2pPr>
            <a:lvl3pPr marL="1143000" indent="-228600" defTabSz="652463" eaLnBrk="0" hangingPunct="0">
              <a:spcBef>
                <a:spcPct val="20000"/>
              </a:spcBef>
              <a:buChar char="•"/>
              <a:tabLst>
                <a:tab pos="1173163" algn="l"/>
                <a:tab pos="2146300" algn="l"/>
                <a:tab pos="3140075" algn="l"/>
              </a:tabLst>
              <a:defRPr sz="2400">
                <a:solidFill>
                  <a:schemeClr val="tx1"/>
                </a:solidFill>
                <a:latin typeface="Arial" panose="020B0604020202020204" pitchFamily="34" charset="0"/>
                <a:cs typeface="Arial" panose="020B0604020202020204" pitchFamily="34" charset="0"/>
              </a:defRPr>
            </a:lvl3pPr>
            <a:lvl4pPr marL="1600200" indent="-228600" defTabSz="652463" eaLnBrk="0" hangingPunct="0">
              <a:spcBef>
                <a:spcPct val="20000"/>
              </a:spcBef>
              <a:buChar char="–"/>
              <a:tabLst>
                <a:tab pos="1173163" algn="l"/>
                <a:tab pos="2146300" algn="l"/>
                <a:tab pos="3140075" algn="l"/>
              </a:tabLst>
              <a:defRPr sz="2000">
                <a:solidFill>
                  <a:schemeClr val="tx1"/>
                </a:solidFill>
                <a:latin typeface="Arial" panose="020B0604020202020204" pitchFamily="34" charset="0"/>
                <a:cs typeface="Arial" panose="020B0604020202020204" pitchFamily="34" charset="0"/>
              </a:defRPr>
            </a:lvl4pPr>
            <a:lvl5pPr marL="2057400" indent="-228600" defTabSz="652463" eaLnBrk="0" hangingPunct="0">
              <a:spcBef>
                <a:spcPct val="20000"/>
              </a:spcBef>
              <a:buChar char="»"/>
              <a:tabLst>
                <a:tab pos="1173163" algn="l"/>
                <a:tab pos="2146300" algn="l"/>
                <a:tab pos="3140075" algn="l"/>
              </a:tabLst>
              <a:defRPr sz="2000">
                <a:solidFill>
                  <a:schemeClr val="tx1"/>
                </a:solidFill>
                <a:latin typeface="Arial" panose="020B0604020202020204" pitchFamily="34" charset="0"/>
                <a:cs typeface="Arial" panose="020B0604020202020204" pitchFamily="34" charset="0"/>
              </a:defRPr>
            </a:lvl5pPr>
            <a:lvl6pPr marL="2514600" indent="-228600" defTabSz="652463" eaLnBrk="0" fontAlgn="base" hangingPunct="0">
              <a:spcBef>
                <a:spcPct val="20000"/>
              </a:spcBef>
              <a:spcAft>
                <a:spcPct val="0"/>
              </a:spcAft>
              <a:buChar char="»"/>
              <a:tabLst>
                <a:tab pos="1173163" algn="l"/>
                <a:tab pos="2146300" algn="l"/>
                <a:tab pos="3140075" algn="l"/>
              </a:tabLst>
              <a:defRPr sz="2000">
                <a:solidFill>
                  <a:schemeClr val="tx1"/>
                </a:solidFill>
                <a:latin typeface="Arial" panose="020B0604020202020204" pitchFamily="34" charset="0"/>
                <a:cs typeface="Arial" panose="020B0604020202020204" pitchFamily="34" charset="0"/>
              </a:defRPr>
            </a:lvl6pPr>
            <a:lvl7pPr marL="2971800" indent="-228600" defTabSz="652463" eaLnBrk="0" fontAlgn="base" hangingPunct="0">
              <a:spcBef>
                <a:spcPct val="20000"/>
              </a:spcBef>
              <a:spcAft>
                <a:spcPct val="0"/>
              </a:spcAft>
              <a:buChar char="»"/>
              <a:tabLst>
                <a:tab pos="1173163" algn="l"/>
                <a:tab pos="2146300" algn="l"/>
                <a:tab pos="3140075" algn="l"/>
              </a:tabLst>
              <a:defRPr sz="2000">
                <a:solidFill>
                  <a:schemeClr val="tx1"/>
                </a:solidFill>
                <a:latin typeface="Arial" panose="020B0604020202020204" pitchFamily="34" charset="0"/>
                <a:cs typeface="Arial" panose="020B0604020202020204" pitchFamily="34" charset="0"/>
              </a:defRPr>
            </a:lvl7pPr>
            <a:lvl8pPr marL="3429000" indent="-228600" defTabSz="652463" eaLnBrk="0" fontAlgn="base" hangingPunct="0">
              <a:spcBef>
                <a:spcPct val="20000"/>
              </a:spcBef>
              <a:spcAft>
                <a:spcPct val="0"/>
              </a:spcAft>
              <a:buChar char="»"/>
              <a:tabLst>
                <a:tab pos="1173163" algn="l"/>
                <a:tab pos="2146300" algn="l"/>
                <a:tab pos="3140075" algn="l"/>
              </a:tabLst>
              <a:defRPr sz="2000">
                <a:solidFill>
                  <a:schemeClr val="tx1"/>
                </a:solidFill>
                <a:latin typeface="Arial" panose="020B0604020202020204" pitchFamily="34" charset="0"/>
                <a:cs typeface="Arial" panose="020B0604020202020204" pitchFamily="34" charset="0"/>
              </a:defRPr>
            </a:lvl8pPr>
            <a:lvl9pPr marL="3886200" indent="-228600" defTabSz="652463" eaLnBrk="0" fontAlgn="base" hangingPunct="0">
              <a:spcBef>
                <a:spcPct val="20000"/>
              </a:spcBef>
              <a:spcAft>
                <a:spcPct val="0"/>
              </a:spcAft>
              <a:buChar char="»"/>
              <a:tabLst>
                <a:tab pos="1173163" algn="l"/>
                <a:tab pos="2146300" algn="l"/>
                <a:tab pos="3140075" algn="l"/>
              </a:tabLst>
              <a:defRPr sz="2000">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buFontTx/>
              <a:buNone/>
            </a:pPr>
            <a:r>
              <a:rPr lang="fr-FR" altLang="en-US" sz="800" b="1" kern="1200" dirty="0">
                <a:solidFill>
                  <a:srgbClr val="000000"/>
                </a:solidFill>
                <a:latin typeface="Calibri" panose="020F0502020204030204" pitchFamily="34" charset="0"/>
                <a:ea typeface="+mn-ea"/>
                <a:cs typeface="Calibri" panose="020F0502020204030204" pitchFamily="34" charset="0"/>
              </a:rPr>
              <a:t>Code de l’établissement </a:t>
            </a:r>
            <a:r>
              <a:rPr lang="fr-FR" altLang="en-US" sz="800" kern="1200" dirty="0">
                <a:solidFill>
                  <a:srgbClr val="000000"/>
                </a:solidFill>
                <a:latin typeface="Calibri" panose="020F0502020204030204" pitchFamily="34" charset="0"/>
                <a:ea typeface="+mn-ea"/>
                <a:cs typeface="Calibri" panose="020F0502020204030204" pitchFamily="34" charset="0"/>
              </a:rPr>
              <a:t>[__________] 	</a:t>
            </a:r>
          </a:p>
          <a:p>
            <a:pPr eaLnBrk="1" fontAlgn="base" hangingPunct="1">
              <a:spcBef>
                <a:spcPct val="0"/>
              </a:spcBef>
              <a:spcAft>
                <a:spcPct val="0"/>
              </a:spcAft>
              <a:buFontTx/>
              <a:buNone/>
            </a:pPr>
            <a:endParaRPr lang="fr-FR" altLang="en-US" sz="800" b="1" kern="1200" dirty="0">
              <a:solidFill>
                <a:srgbClr val="000000"/>
              </a:solidFill>
              <a:latin typeface="Calibri" panose="020F0502020204030204" pitchFamily="34" charset="0"/>
              <a:ea typeface="+mn-ea"/>
              <a:cs typeface="Calibri" panose="020F0502020204030204" pitchFamily="34" charset="0"/>
            </a:endParaRPr>
          </a:p>
          <a:p>
            <a:pPr eaLnBrk="1" fontAlgn="base" hangingPunct="1">
              <a:spcBef>
                <a:spcPct val="0"/>
              </a:spcBef>
              <a:spcAft>
                <a:spcPct val="0"/>
              </a:spcAft>
              <a:buFontTx/>
              <a:buNone/>
            </a:pPr>
            <a:r>
              <a:rPr lang="fr-FR" altLang="en-US" sz="800" b="1" kern="1200" dirty="0">
                <a:solidFill>
                  <a:srgbClr val="000000"/>
                </a:solidFill>
                <a:latin typeface="Calibri" panose="020F0502020204030204" pitchFamily="34" charset="0"/>
                <a:ea typeface="+mn-ea"/>
                <a:cs typeface="Calibri" panose="020F0502020204030204" pitchFamily="34" charset="0"/>
              </a:rPr>
              <a:t>Période d’enquête:  du :__ / __ /____ au: </a:t>
            </a:r>
            <a:r>
              <a:rPr lang="fr-FR" altLang="en-US" sz="800" kern="1200" dirty="0">
                <a:solidFill>
                  <a:srgbClr val="000000"/>
                </a:solidFill>
                <a:latin typeface="Calibri" panose="020F0502020204030204" pitchFamily="34" charset="0"/>
                <a:ea typeface="+mn-ea"/>
                <a:cs typeface="Calibri" panose="020F0502020204030204" pitchFamily="34" charset="0"/>
              </a:rPr>
              <a:t> </a:t>
            </a:r>
            <a:r>
              <a:rPr lang="fr-FR" altLang="en-US" sz="800" b="1" kern="1200" dirty="0">
                <a:solidFill>
                  <a:srgbClr val="000000"/>
                </a:solidFill>
                <a:latin typeface="Calibri" panose="020F0502020204030204" pitchFamily="34" charset="0"/>
                <a:ea typeface="+mn-ea"/>
                <a:cs typeface="Calibri" panose="020F0502020204030204" pitchFamily="34" charset="0"/>
              </a:rPr>
              <a:t>__ / __ /</a:t>
            </a:r>
            <a:r>
              <a:rPr lang="fr-FR" altLang="en-US" sz="800" kern="1200" dirty="0">
                <a:solidFill>
                  <a:srgbClr val="000000"/>
                </a:solidFill>
                <a:latin typeface="Calibri" panose="020F0502020204030204" pitchFamily="34" charset="0"/>
                <a:ea typeface="+mn-ea"/>
                <a:cs typeface="Calibri" panose="020F0502020204030204" pitchFamily="34" charset="0"/>
              </a:rPr>
              <a:t> </a:t>
            </a:r>
            <a:r>
              <a:rPr lang="fr-FR" altLang="en-US" sz="800" b="1" kern="1200" dirty="0">
                <a:solidFill>
                  <a:srgbClr val="000000"/>
                </a:solidFill>
                <a:latin typeface="Calibri" panose="020F0502020204030204" pitchFamily="34" charset="0"/>
                <a:ea typeface="+mn-ea"/>
                <a:cs typeface="Calibri" panose="020F0502020204030204" pitchFamily="34" charset="0"/>
              </a:rPr>
              <a:t>____</a:t>
            </a:r>
            <a:endParaRPr lang="fr-FR" altLang="en-US" sz="800" kern="1200" dirty="0">
              <a:solidFill>
                <a:srgbClr val="000000"/>
              </a:solidFill>
              <a:latin typeface="Calibri" panose="020F0502020204030204" pitchFamily="34" charset="0"/>
              <a:ea typeface="+mn-ea"/>
              <a:cs typeface="Calibri" panose="020F0502020204030204" pitchFamily="34" charset="0"/>
            </a:endParaRPr>
          </a:p>
          <a:p>
            <a:pPr eaLnBrk="1" fontAlgn="base" hangingPunct="1">
              <a:spcBef>
                <a:spcPct val="0"/>
              </a:spcBef>
              <a:spcAft>
                <a:spcPct val="0"/>
              </a:spcAft>
              <a:buFontTx/>
              <a:buNone/>
            </a:pPr>
            <a:r>
              <a:rPr lang="fr-FR" altLang="en-US" sz="800" kern="1200" dirty="0">
                <a:solidFill>
                  <a:srgbClr val="000000"/>
                </a:solidFill>
                <a:latin typeface="Calibri" panose="020F0502020204030204" pitchFamily="34" charset="0"/>
                <a:ea typeface="+mn-ea"/>
                <a:cs typeface="Calibri" panose="020F0502020204030204" pitchFamily="34" charset="0"/>
              </a:rPr>
              <a:t>	              </a:t>
            </a:r>
            <a:r>
              <a:rPr lang="fr-FR" altLang="en-US" sz="800" i="1" kern="1200" dirty="0" err="1">
                <a:solidFill>
                  <a:srgbClr val="000000"/>
                </a:solidFill>
                <a:latin typeface="Calibri" panose="020F0502020204030204" pitchFamily="34" charset="0"/>
                <a:ea typeface="+mn-ea"/>
                <a:cs typeface="Calibri" panose="020F0502020204030204" pitchFamily="34" charset="0"/>
              </a:rPr>
              <a:t>jj</a:t>
            </a:r>
            <a:r>
              <a:rPr lang="fr-FR" altLang="en-US" sz="800" i="1" kern="1200" dirty="0">
                <a:solidFill>
                  <a:srgbClr val="000000"/>
                </a:solidFill>
                <a:latin typeface="Calibri" panose="020F0502020204030204" pitchFamily="34" charset="0"/>
                <a:ea typeface="+mn-ea"/>
                <a:cs typeface="Calibri" panose="020F0502020204030204" pitchFamily="34" charset="0"/>
              </a:rPr>
              <a:t>/ mm / </a:t>
            </a:r>
            <a:r>
              <a:rPr lang="fr-FR" altLang="en-US" sz="800" i="1" kern="1200" dirty="0" err="1">
                <a:solidFill>
                  <a:srgbClr val="000000"/>
                </a:solidFill>
                <a:latin typeface="Calibri" panose="020F0502020204030204" pitchFamily="34" charset="0"/>
                <a:ea typeface="+mn-ea"/>
                <a:cs typeface="Calibri" panose="020F0502020204030204" pitchFamily="34" charset="0"/>
              </a:rPr>
              <a:t>aaaa</a:t>
            </a:r>
            <a:r>
              <a:rPr lang="fr-FR" altLang="en-US" sz="800" i="1" kern="1200" dirty="0">
                <a:solidFill>
                  <a:srgbClr val="000000"/>
                </a:solidFill>
                <a:latin typeface="Calibri" panose="020F0502020204030204" pitchFamily="34" charset="0"/>
                <a:ea typeface="+mn-ea"/>
                <a:cs typeface="Calibri" panose="020F0502020204030204" pitchFamily="34" charset="0"/>
              </a:rPr>
              <a:t>         </a:t>
            </a:r>
            <a:r>
              <a:rPr lang="fr-FR" altLang="en-US" sz="800" i="1" kern="1200" dirty="0" err="1">
                <a:solidFill>
                  <a:srgbClr val="000000"/>
                </a:solidFill>
                <a:latin typeface="Calibri" panose="020F0502020204030204" pitchFamily="34" charset="0"/>
                <a:ea typeface="+mn-ea"/>
                <a:cs typeface="Calibri" panose="020F0502020204030204" pitchFamily="34" charset="0"/>
              </a:rPr>
              <a:t>jj</a:t>
            </a:r>
            <a:r>
              <a:rPr lang="fr-FR" altLang="en-US" sz="800" i="1" kern="1200" dirty="0">
                <a:solidFill>
                  <a:srgbClr val="000000"/>
                </a:solidFill>
                <a:latin typeface="Calibri" panose="020F0502020204030204" pitchFamily="34" charset="0"/>
                <a:ea typeface="+mn-ea"/>
                <a:cs typeface="Calibri" panose="020F0502020204030204" pitchFamily="34" charset="0"/>
              </a:rPr>
              <a:t>/ mm / </a:t>
            </a:r>
            <a:r>
              <a:rPr lang="fr-FR" altLang="en-US" sz="800" i="1" kern="1200" dirty="0" err="1">
                <a:solidFill>
                  <a:srgbClr val="000000"/>
                </a:solidFill>
                <a:latin typeface="Calibri" panose="020F0502020204030204" pitchFamily="34" charset="0"/>
                <a:ea typeface="+mn-ea"/>
                <a:cs typeface="Calibri" panose="020F0502020204030204" pitchFamily="34" charset="0"/>
              </a:rPr>
              <a:t>aaaa</a:t>
            </a:r>
            <a:r>
              <a:rPr lang="fr-FR" altLang="en-US" sz="800" i="1" kern="1200" dirty="0">
                <a:solidFill>
                  <a:srgbClr val="000000"/>
                </a:solidFill>
                <a:latin typeface="Calibri" panose="020F0502020204030204" pitchFamily="34" charset="0"/>
                <a:ea typeface="+mn-ea"/>
                <a:cs typeface="Calibri" panose="020F0502020204030204" pitchFamily="34" charset="0"/>
              </a:rPr>
              <a:t> </a:t>
            </a:r>
          </a:p>
          <a:p>
            <a:pPr eaLnBrk="1" fontAlgn="base" hangingPunct="1">
              <a:spcBef>
                <a:spcPct val="0"/>
              </a:spcBef>
              <a:spcAft>
                <a:spcPct val="0"/>
              </a:spcAft>
              <a:buFontTx/>
              <a:buNone/>
            </a:pPr>
            <a:endParaRPr lang="fr-FR" altLang="en-US" sz="800" kern="1200" dirty="0">
              <a:solidFill>
                <a:srgbClr val="000000"/>
              </a:solidFill>
              <a:latin typeface="Calibri" panose="020F0502020204030204" pitchFamily="34" charset="0"/>
              <a:ea typeface="+mn-ea"/>
              <a:cs typeface="Calibri" panose="020F0502020204030204" pitchFamily="34" charset="0"/>
            </a:endParaRPr>
          </a:p>
          <a:p>
            <a:pPr eaLnBrk="1" fontAlgn="base" hangingPunct="1">
              <a:spcBef>
                <a:spcPct val="5000"/>
              </a:spcBef>
              <a:spcAft>
                <a:spcPct val="0"/>
              </a:spcAft>
              <a:buFontTx/>
              <a:buNone/>
            </a:pPr>
            <a:r>
              <a:rPr lang="fr-FR" altLang="en-US" sz="800" kern="1200" dirty="0">
                <a:solidFill>
                  <a:srgbClr val="000000"/>
                </a:solidFill>
                <a:latin typeface="Calibri" panose="020F0502020204030204" pitchFamily="34" charset="0"/>
                <a:ea typeface="+mn-ea"/>
                <a:cs typeface="Calibri" panose="020F0502020204030204" pitchFamily="34" charset="0"/>
              </a:rPr>
              <a:t>Nombre total de lits</a:t>
            </a:r>
          </a:p>
          <a:p>
            <a:pPr eaLnBrk="1" fontAlgn="base" hangingPunct="1">
              <a:spcBef>
                <a:spcPct val="5000"/>
              </a:spcBef>
              <a:spcAft>
                <a:spcPct val="0"/>
              </a:spcAft>
              <a:buFontTx/>
              <a:buNone/>
            </a:pPr>
            <a:r>
              <a:rPr lang="fr-FR" altLang="en-US" sz="800" kern="1200" dirty="0">
                <a:solidFill>
                  <a:srgbClr val="000000"/>
                </a:solidFill>
                <a:latin typeface="Calibri" panose="020F0502020204030204" pitchFamily="34" charset="0"/>
                <a:ea typeface="+mn-ea"/>
                <a:cs typeface="Calibri" panose="020F0502020204030204" pitchFamily="34" charset="0"/>
              </a:rPr>
              <a:t>Nombre de lits en soins aigus</a:t>
            </a:r>
          </a:p>
          <a:p>
            <a:pPr eaLnBrk="1" fontAlgn="base" hangingPunct="1">
              <a:spcBef>
                <a:spcPct val="5000"/>
              </a:spcBef>
              <a:spcAft>
                <a:spcPct val="0"/>
              </a:spcAft>
              <a:buFontTx/>
              <a:buNone/>
            </a:pPr>
            <a:r>
              <a:rPr lang="fr-FR" altLang="en-US" sz="800" kern="1200" dirty="0">
                <a:solidFill>
                  <a:srgbClr val="000000"/>
                </a:solidFill>
                <a:latin typeface="Calibri" panose="020F0502020204030204" pitchFamily="34" charset="0"/>
                <a:ea typeface="+mn-ea"/>
                <a:cs typeface="Calibri" panose="020F0502020204030204" pitchFamily="34" charset="0"/>
              </a:rPr>
              <a:t>Nombre de lits en soins intensifs</a:t>
            </a:r>
          </a:p>
          <a:p>
            <a:pPr eaLnBrk="1" fontAlgn="base" hangingPunct="1">
              <a:spcBef>
                <a:spcPct val="0"/>
              </a:spcBef>
              <a:spcAft>
                <a:spcPct val="0"/>
              </a:spcAft>
              <a:buFontTx/>
              <a:buNone/>
            </a:pPr>
            <a:endParaRPr lang="fr-FR" altLang="en-US" sz="800" kern="1200" dirty="0">
              <a:solidFill>
                <a:srgbClr val="000000"/>
              </a:solidFill>
              <a:latin typeface="Calibri" panose="020F0502020204030204" pitchFamily="34" charset="0"/>
              <a:ea typeface="+mn-ea"/>
              <a:cs typeface="Calibri" panose="020F0502020204030204" pitchFamily="34" charset="0"/>
            </a:endParaRPr>
          </a:p>
          <a:p>
            <a:pPr eaLnBrk="1" fontAlgn="base" hangingPunct="1">
              <a:spcBef>
                <a:spcPct val="0"/>
              </a:spcBef>
              <a:spcAft>
                <a:spcPct val="0"/>
              </a:spcAft>
              <a:buFontTx/>
              <a:buNone/>
            </a:pPr>
            <a:r>
              <a:rPr lang="fr-FR" altLang="en-US" sz="800" kern="1200" dirty="0">
                <a:solidFill>
                  <a:srgbClr val="000000"/>
                </a:solidFill>
                <a:latin typeface="Calibri" panose="020F0502020204030204" pitchFamily="34" charset="0"/>
                <a:ea typeface="+mn-ea"/>
                <a:cs typeface="Calibri" panose="020F0502020204030204" pitchFamily="34" charset="0"/>
              </a:rPr>
              <a:t>Y-a-t’il de services exclus de l’enquête? 	</a:t>
            </a:r>
          </a:p>
          <a:p>
            <a:pPr eaLnBrk="1" fontAlgn="base" hangingPunct="1">
              <a:spcBef>
                <a:spcPct val="0"/>
              </a:spcBef>
              <a:spcAft>
                <a:spcPct val="0"/>
              </a:spcAft>
              <a:buFontTx/>
              <a:buNone/>
            </a:pPr>
            <a:r>
              <a:rPr lang="fr-FR" altLang="en-US" sz="800" kern="1200" dirty="0">
                <a:solidFill>
                  <a:srgbClr val="000000"/>
                </a:solidFill>
                <a:latin typeface="Calibri" panose="020F0502020204030204" pitchFamily="34" charset="0"/>
                <a:ea typeface="+mn-ea"/>
                <a:cs typeface="Calibri" panose="020F0502020204030204" pitchFamily="34" charset="0"/>
                <a:sym typeface="Wingdings" panose="05000000000000000000" pitchFamily="2" charset="2"/>
              </a:rPr>
              <a:t> </a:t>
            </a:r>
            <a:r>
              <a:rPr lang="fr-FR" altLang="en-US" sz="800" kern="1200" dirty="0">
                <a:solidFill>
                  <a:srgbClr val="000000"/>
                </a:solidFill>
                <a:latin typeface="Calibri" panose="020F0502020204030204" pitchFamily="34" charset="0"/>
                <a:ea typeface="+mn-ea"/>
                <a:cs typeface="Calibri" panose="020F0502020204030204" pitchFamily="34" charset="0"/>
              </a:rPr>
              <a:t>Non </a:t>
            </a:r>
            <a:r>
              <a:rPr lang="fr-FR" altLang="en-US" sz="800" kern="1200" dirty="0">
                <a:solidFill>
                  <a:srgbClr val="000000"/>
                </a:solidFill>
                <a:latin typeface="Calibri" panose="020F0502020204030204" pitchFamily="34" charset="0"/>
                <a:ea typeface="+mn-ea"/>
                <a:cs typeface="Calibri" panose="020F0502020204030204" pitchFamily="34" charset="0"/>
                <a:sym typeface="Wingdings" panose="05000000000000000000" pitchFamily="2" charset="2"/>
              </a:rPr>
              <a:t> </a:t>
            </a:r>
            <a:r>
              <a:rPr lang="fr-FR" altLang="en-US" sz="800" kern="1200" dirty="0">
                <a:solidFill>
                  <a:srgbClr val="000000"/>
                </a:solidFill>
                <a:latin typeface="Calibri" panose="020F0502020204030204" pitchFamily="34" charset="0"/>
                <a:ea typeface="+mn-ea"/>
                <a:cs typeface="Calibri" panose="020F0502020204030204" pitchFamily="34" charset="0"/>
              </a:rPr>
              <a:t>Oui, les services suivants ont été exclus:</a:t>
            </a:r>
          </a:p>
          <a:p>
            <a:pPr eaLnBrk="1" fontAlgn="base" hangingPunct="1">
              <a:spcBef>
                <a:spcPct val="0"/>
              </a:spcBef>
              <a:spcAft>
                <a:spcPct val="0"/>
              </a:spcAft>
              <a:buFontTx/>
              <a:buNone/>
            </a:pPr>
            <a:r>
              <a:rPr lang="fr-FR" altLang="en-US" sz="800" kern="1200" dirty="0">
                <a:solidFill>
                  <a:srgbClr val="000000"/>
                </a:solidFill>
                <a:latin typeface="Calibri" panose="020F0502020204030204" pitchFamily="34" charset="0"/>
                <a:ea typeface="+mn-ea"/>
                <a:cs typeface="Calibri" panose="020F0502020204030204" pitchFamily="34" charset="0"/>
              </a:rPr>
              <a:t>_______________________________________________</a:t>
            </a:r>
          </a:p>
          <a:p>
            <a:pPr eaLnBrk="1" fontAlgn="base" hangingPunct="1">
              <a:spcBef>
                <a:spcPct val="5000"/>
              </a:spcBef>
              <a:spcAft>
                <a:spcPct val="0"/>
              </a:spcAft>
              <a:buFontTx/>
              <a:buNone/>
            </a:pPr>
            <a:r>
              <a:rPr lang="fr-FR" altLang="en-US" sz="800" kern="1200" dirty="0">
                <a:solidFill>
                  <a:srgbClr val="000000"/>
                </a:solidFill>
                <a:latin typeface="Calibri" panose="020F0502020204030204" pitchFamily="34" charset="0"/>
                <a:ea typeface="+mn-ea"/>
                <a:cs typeface="Calibri" panose="020F0502020204030204" pitchFamily="34" charset="0"/>
              </a:rPr>
              <a:t>Nombre des lits dans les services participants: </a:t>
            </a:r>
          </a:p>
          <a:p>
            <a:pPr eaLnBrk="1" fontAlgn="base" hangingPunct="1">
              <a:spcBef>
                <a:spcPct val="5000"/>
              </a:spcBef>
              <a:spcAft>
                <a:spcPct val="0"/>
              </a:spcAft>
              <a:buFontTx/>
              <a:buNone/>
            </a:pPr>
            <a:r>
              <a:rPr lang="fr-FR" altLang="en-US" sz="800" kern="1200" dirty="0">
                <a:solidFill>
                  <a:srgbClr val="000000"/>
                </a:solidFill>
                <a:latin typeface="Calibri" panose="020F0502020204030204" pitchFamily="34" charset="0"/>
                <a:ea typeface="+mn-ea"/>
                <a:cs typeface="Calibri" panose="020F0502020204030204" pitchFamily="34" charset="0"/>
              </a:rPr>
              <a:t>Nombre total des patients dans l’enquête:</a:t>
            </a:r>
          </a:p>
          <a:p>
            <a:pPr eaLnBrk="1" fontAlgn="base" hangingPunct="1">
              <a:spcBef>
                <a:spcPct val="5000"/>
              </a:spcBef>
              <a:spcAft>
                <a:spcPct val="0"/>
              </a:spcAft>
              <a:buFontTx/>
              <a:buNone/>
            </a:pPr>
            <a:endParaRPr lang="fr-FR" altLang="en-US" sz="800" kern="1200" dirty="0">
              <a:solidFill>
                <a:srgbClr val="000000"/>
              </a:solidFill>
              <a:latin typeface="Calibri" panose="020F0502020204030204" pitchFamily="34" charset="0"/>
              <a:ea typeface="+mn-ea"/>
              <a:cs typeface="Calibri" panose="020F0502020204030204" pitchFamily="34" charset="0"/>
            </a:endParaRPr>
          </a:p>
          <a:p>
            <a:pPr eaLnBrk="1" fontAlgn="base" hangingPunct="1">
              <a:spcBef>
                <a:spcPct val="0"/>
              </a:spcBef>
              <a:spcAft>
                <a:spcPct val="0"/>
              </a:spcAft>
              <a:buFontTx/>
              <a:buNone/>
            </a:pPr>
            <a:r>
              <a:rPr lang="fr-FR" altLang="en-US" sz="800" kern="1200" dirty="0">
                <a:solidFill>
                  <a:srgbClr val="000000"/>
                </a:solidFill>
                <a:latin typeface="Calibri" panose="020F0502020204030204" pitchFamily="34" charset="0"/>
                <a:ea typeface="+mn-ea"/>
                <a:cs typeface="Calibri" panose="020F0502020204030204" pitchFamily="34" charset="0"/>
              </a:rPr>
              <a:t>Secteur d’activité</a:t>
            </a:r>
          </a:p>
          <a:p>
            <a:pPr marL="285750" indent="-285750" eaLnBrk="1" fontAlgn="base" hangingPunct="1">
              <a:spcBef>
                <a:spcPct val="0"/>
              </a:spcBef>
              <a:spcAft>
                <a:spcPct val="0"/>
              </a:spcAft>
              <a:buFont typeface="Wingdings" panose="05000000000000000000" pitchFamily="2" charset="2"/>
              <a:buChar char="¨"/>
            </a:pPr>
            <a:r>
              <a:rPr lang="fr-FR" altLang="en-US" sz="800" kern="1200" dirty="0">
                <a:solidFill>
                  <a:srgbClr val="000000"/>
                </a:solidFill>
                <a:latin typeface="Calibri" panose="020F0502020204030204" pitchFamily="34" charset="0"/>
                <a:ea typeface="+mn-ea"/>
                <a:cs typeface="Calibri" panose="020F0502020204030204" pitchFamily="34" charset="0"/>
              </a:rPr>
              <a:t>Primaire (1°) </a:t>
            </a:r>
            <a:r>
              <a:rPr lang="fr-FR" altLang="en-US" sz="800" kern="1200" dirty="0">
                <a:solidFill>
                  <a:srgbClr val="000000"/>
                </a:solidFill>
                <a:latin typeface="Calibri" panose="020F0502020204030204" pitchFamily="34" charset="0"/>
                <a:ea typeface="+mn-ea"/>
                <a:cs typeface="Calibri" panose="020F0502020204030204" pitchFamily="34" charset="0"/>
                <a:sym typeface="Wingdings" panose="05000000000000000000" pitchFamily="2" charset="2"/>
              </a:rPr>
              <a:t> </a:t>
            </a:r>
            <a:r>
              <a:rPr lang="fr-FR" altLang="en-US" sz="800" kern="1200" dirty="0">
                <a:solidFill>
                  <a:srgbClr val="000000"/>
                </a:solidFill>
                <a:latin typeface="Calibri" panose="020F0502020204030204" pitchFamily="34" charset="0"/>
                <a:ea typeface="+mn-ea"/>
                <a:cs typeface="Calibri" panose="020F0502020204030204" pitchFamily="34" charset="0"/>
              </a:rPr>
              <a:t>Secondaire (2°) </a:t>
            </a:r>
            <a:r>
              <a:rPr lang="fr-FR" altLang="en-US" sz="800" kern="1200" dirty="0">
                <a:solidFill>
                  <a:srgbClr val="000000"/>
                </a:solidFill>
                <a:latin typeface="Calibri" panose="020F0502020204030204" pitchFamily="34" charset="0"/>
                <a:ea typeface="+mn-ea"/>
                <a:cs typeface="Calibri" panose="020F0502020204030204" pitchFamily="34" charset="0"/>
                <a:sym typeface="Wingdings" panose="05000000000000000000" pitchFamily="2" charset="2"/>
              </a:rPr>
              <a:t> </a:t>
            </a:r>
            <a:r>
              <a:rPr lang="fr-FR" altLang="en-US" sz="800" kern="1200" dirty="0">
                <a:solidFill>
                  <a:srgbClr val="000000"/>
                </a:solidFill>
                <a:latin typeface="Calibri" panose="020F0502020204030204" pitchFamily="34" charset="0"/>
                <a:ea typeface="+mn-ea"/>
                <a:cs typeface="Calibri" panose="020F0502020204030204" pitchFamily="34" charset="0"/>
              </a:rPr>
              <a:t>Tertiaire (3°) </a:t>
            </a:r>
          </a:p>
          <a:p>
            <a:pPr eaLnBrk="1" fontAlgn="base" hangingPunct="1">
              <a:spcBef>
                <a:spcPct val="0"/>
              </a:spcBef>
              <a:spcAft>
                <a:spcPct val="0"/>
              </a:spcAft>
              <a:buFontTx/>
              <a:buNone/>
            </a:pPr>
            <a:r>
              <a:rPr lang="fr-FR" altLang="en-US" sz="800" kern="1200" dirty="0">
                <a:solidFill>
                  <a:srgbClr val="FF0000"/>
                </a:solidFill>
                <a:latin typeface="Calibri" panose="020F0502020204030204" pitchFamily="34" charset="0"/>
                <a:ea typeface="+mn-ea"/>
                <a:cs typeface="Calibri" panose="020F0502020204030204" pitchFamily="34" charset="0"/>
                <a:sym typeface="Wingdings" panose="05000000000000000000" pitchFamily="2" charset="2"/>
              </a:rPr>
              <a:t> Hôpital pédiatrique</a:t>
            </a:r>
            <a:endParaRPr lang="fr-FR" altLang="en-US" sz="800" kern="1200" dirty="0">
              <a:solidFill>
                <a:srgbClr val="FF0000"/>
              </a:solidFill>
              <a:latin typeface="Calibri" panose="020F0502020204030204" pitchFamily="34" charset="0"/>
              <a:ea typeface="+mn-ea"/>
              <a:cs typeface="Calibri" panose="020F0502020204030204" pitchFamily="34" charset="0"/>
            </a:endParaRPr>
          </a:p>
          <a:p>
            <a:pPr eaLnBrk="1" fontAlgn="base" hangingPunct="1">
              <a:spcBef>
                <a:spcPct val="0"/>
              </a:spcBef>
              <a:spcAft>
                <a:spcPct val="0"/>
              </a:spcAft>
              <a:buFontTx/>
              <a:buNone/>
            </a:pPr>
            <a:r>
              <a:rPr lang="fr-FR" altLang="en-US" sz="800" kern="1200" dirty="0">
                <a:solidFill>
                  <a:srgbClr val="000000"/>
                </a:solidFill>
                <a:latin typeface="Calibri" panose="020F0502020204030204" pitchFamily="34" charset="0"/>
                <a:ea typeface="+mn-ea"/>
                <a:cs typeface="Calibri" panose="020F0502020204030204" pitchFamily="34" charset="0"/>
                <a:sym typeface="Wingdings" panose="05000000000000000000" pitchFamily="2" charset="2"/>
              </a:rPr>
              <a:t> </a:t>
            </a:r>
            <a:r>
              <a:rPr lang="fr-FR" altLang="en-US" sz="800" kern="1200" dirty="0">
                <a:solidFill>
                  <a:srgbClr val="000000"/>
                </a:solidFill>
                <a:latin typeface="Calibri" panose="020F0502020204030204" pitchFamily="34" charset="0"/>
                <a:ea typeface="+mn-ea"/>
                <a:cs typeface="Calibri" panose="020F0502020204030204" pitchFamily="34" charset="0"/>
              </a:rPr>
              <a:t>Spécialisé: ______________________</a:t>
            </a:r>
          </a:p>
          <a:p>
            <a:pPr eaLnBrk="1" fontAlgn="base" hangingPunct="1">
              <a:spcBef>
                <a:spcPct val="0"/>
              </a:spcBef>
              <a:spcAft>
                <a:spcPct val="0"/>
              </a:spcAft>
              <a:buFontTx/>
              <a:buNone/>
            </a:pPr>
            <a:endParaRPr lang="fr-FR" altLang="en-US" sz="800" kern="1200" dirty="0">
              <a:solidFill>
                <a:srgbClr val="000000"/>
              </a:solidFill>
              <a:latin typeface="Calibri" panose="020F0502020204030204" pitchFamily="34" charset="0"/>
              <a:ea typeface="+mn-ea"/>
              <a:cs typeface="Calibri" panose="020F0502020204030204" pitchFamily="34" charset="0"/>
            </a:endParaRPr>
          </a:p>
          <a:p>
            <a:pPr eaLnBrk="1" fontAlgn="base" hangingPunct="1">
              <a:spcBef>
                <a:spcPct val="0"/>
              </a:spcBef>
              <a:spcAft>
                <a:spcPct val="0"/>
              </a:spcAft>
              <a:buFontTx/>
              <a:buNone/>
            </a:pPr>
            <a:r>
              <a:rPr lang="fr-FR" altLang="en-US" sz="800" kern="1200" dirty="0">
                <a:solidFill>
                  <a:srgbClr val="000000"/>
                </a:solidFill>
                <a:latin typeface="Calibri" panose="020F0502020204030204" pitchFamily="34" charset="0"/>
                <a:ea typeface="+mn-ea"/>
                <a:cs typeface="Calibri" panose="020F0502020204030204" pitchFamily="34" charset="0"/>
              </a:rPr>
              <a:t>   </a:t>
            </a:r>
          </a:p>
          <a:p>
            <a:pPr eaLnBrk="1" fontAlgn="base" hangingPunct="1">
              <a:spcBef>
                <a:spcPct val="0"/>
              </a:spcBef>
              <a:spcAft>
                <a:spcPct val="0"/>
              </a:spcAft>
              <a:buFontTx/>
              <a:buNone/>
            </a:pPr>
            <a:r>
              <a:rPr lang="fr-FR" altLang="en-US" sz="800" kern="1200" dirty="0">
                <a:solidFill>
                  <a:srgbClr val="000000"/>
                </a:solidFill>
                <a:latin typeface="Calibri" panose="020F0502020204030204" pitchFamily="34" charset="0"/>
                <a:ea typeface="+mn-ea"/>
                <a:cs typeface="Calibri" panose="020F0502020204030204" pitchFamily="34" charset="0"/>
                <a:sym typeface="Wingdings" panose="05000000000000000000" pitchFamily="2" charset="2"/>
              </a:rPr>
              <a:t> </a:t>
            </a:r>
            <a:r>
              <a:rPr lang="fr-FR" altLang="en-US" sz="800" kern="1200" dirty="0">
                <a:solidFill>
                  <a:srgbClr val="000000"/>
                </a:solidFill>
                <a:latin typeface="Calibri" panose="020F0502020204030204" pitchFamily="34" charset="0"/>
                <a:ea typeface="+mn-ea"/>
                <a:cs typeface="Calibri" panose="020F0502020204030204" pitchFamily="34" charset="0"/>
              </a:rPr>
              <a:t>Publique </a:t>
            </a:r>
            <a:r>
              <a:rPr lang="fr-FR" altLang="en-US" sz="800" kern="1200" dirty="0">
                <a:solidFill>
                  <a:srgbClr val="000000"/>
                </a:solidFill>
                <a:latin typeface="Calibri" panose="020F0502020204030204" pitchFamily="34" charset="0"/>
                <a:ea typeface="+mn-ea"/>
                <a:cs typeface="Calibri" panose="020F0502020204030204" pitchFamily="34" charset="0"/>
                <a:sym typeface="Wingdings" panose="05000000000000000000" pitchFamily="2" charset="2"/>
              </a:rPr>
              <a:t> Privé</a:t>
            </a:r>
            <a:r>
              <a:rPr lang="fr-FR" altLang="en-US" sz="800" kern="1200" dirty="0">
                <a:solidFill>
                  <a:srgbClr val="000000"/>
                </a:solidFill>
                <a:latin typeface="Calibri" panose="020F0502020204030204" pitchFamily="34" charset="0"/>
                <a:ea typeface="+mn-ea"/>
                <a:cs typeface="Calibri" panose="020F0502020204030204" pitchFamily="34" charset="0"/>
              </a:rPr>
              <a:t>, à but non lucratif</a:t>
            </a:r>
          </a:p>
          <a:p>
            <a:pPr eaLnBrk="1" fontAlgn="base" hangingPunct="1">
              <a:spcBef>
                <a:spcPct val="0"/>
              </a:spcBef>
              <a:spcAft>
                <a:spcPct val="0"/>
              </a:spcAft>
              <a:buFontTx/>
              <a:buNone/>
            </a:pPr>
            <a:r>
              <a:rPr lang="fr-FR" altLang="en-US" sz="800" kern="1200" dirty="0">
                <a:solidFill>
                  <a:srgbClr val="000000"/>
                </a:solidFill>
                <a:latin typeface="Calibri" panose="020F0502020204030204" pitchFamily="34" charset="0"/>
                <a:ea typeface="+mn-ea"/>
                <a:cs typeface="Calibri" panose="020F0502020204030204" pitchFamily="34" charset="0"/>
                <a:sym typeface="Wingdings" panose="05000000000000000000" pitchFamily="2" charset="2"/>
              </a:rPr>
              <a:t> </a:t>
            </a:r>
            <a:r>
              <a:rPr lang="fr-FR" altLang="en-US" sz="800" kern="1200" dirty="0">
                <a:solidFill>
                  <a:srgbClr val="000000"/>
                </a:solidFill>
                <a:latin typeface="Calibri" panose="020F0502020204030204" pitchFamily="34" charset="0"/>
                <a:ea typeface="+mn-ea"/>
                <a:cs typeface="Calibri" panose="020F0502020204030204" pitchFamily="34" charset="0"/>
              </a:rPr>
              <a:t>Privé, à but lucratif </a:t>
            </a:r>
            <a:r>
              <a:rPr lang="fr-FR" altLang="en-US" sz="800" kern="1200" dirty="0">
                <a:solidFill>
                  <a:srgbClr val="000000"/>
                </a:solidFill>
                <a:latin typeface="Calibri" panose="020F0502020204030204" pitchFamily="34" charset="0"/>
                <a:ea typeface="+mn-ea"/>
                <a:cs typeface="Calibri" panose="020F0502020204030204" pitchFamily="34" charset="0"/>
                <a:sym typeface="Wingdings" panose="05000000000000000000" pitchFamily="2" charset="2"/>
              </a:rPr>
              <a:t> Autre/inconnu</a:t>
            </a:r>
            <a:endParaRPr lang="fr-FR" altLang="en-US" sz="800" kern="1200" dirty="0">
              <a:solidFill>
                <a:srgbClr val="000000"/>
              </a:solidFill>
              <a:latin typeface="Calibri" panose="020F0502020204030204" pitchFamily="34" charset="0"/>
              <a:ea typeface="+mn-ea"/>
              <a:cs typeface="Calibri" panose="020F0502020204030204" pitchFamily="34" charset="0"/>
            </a:endParaRPr>
          </a:p>
        </p:txBody>
      </p:sp>
      <p:grpSp>
        <p:nvGrpSpPr>
          <p:cNvPr id="27" name="Group 390">
            <a:extLst>
              <a:ext uri="{FF2B5EF4-FFF2-40B4-BE49-F238E27FC236}">
                <a16:creationId xmlns:a16="http://schemas.microsoft.com/office/drawing/2014/main" id="{EF0633C1-04CB-665C-27B2-49EAC7BFA8B0}"/>
              </a:ext>
            </a:extLst>
          </p:cNvPr>
          <p:cNvGrpSpPr>
            <a:grpSpLocks/>
          </p:cNvGrpSpPr>
          <p:nvPr/>
        </p:nvGrpSpPr>
        <p:grpSpPr bwMode="auto">
          <a:xfrm>
            <a:off x="3080147" y="1410121"/>
            <a:ext cx="720725" cy="612775"/>
            <a:chOff x="1714" y="1116"/>
            <a:chExt cx="454" cy="386"/>
          </a:xfrm>
        </p:grpSpPr>
        <p:sp>
          <p:nvSpPr>
            <p:cNvPr id="28" name="Rectangle 12">
              <a:extLst>
                <a:ext uri="{FF2B5EF4-FFF2-40B4-BE49-F238E27FC236}">
                  <a16:creationId xmlns:a16="http://schemas.microsoft.com/office/drawing/2014/main" id="{79ADFB5D-F6FC-58C9-E619-75E6D7E566E6}"/>
                </a:ext>
              </a:extLst>
            </p:cNvPr>
            <p:cNvSpPr>
              <a:spLocks noChangeArrowheads="1"/>
            </p:cNvSpPr>
            <p:nvPr/>
          </p:nvSpPr>
          <p:spPr bwMode="auto">
            <a:xfrm>
              <a:off x="1714" y="1116"/>
              <a:ext cx="454" cy="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Rectangle 13">
              <a:extLst>
                <a:ext uri="{FF2B5EF4-FFF2-40B4-BE49-F238E27FC236}">
                  <a16:creationId xmlns:a16="http://schemas.microsoft.com/office/drawing/2014/main" id="{44CEAA95-6A6C-BAE8-030A-E85C9B8C5CEF}"/>
                </a:ext>
              </a:extLst>
            </p:cNvPr>
            <p:cNvSpPr>
              <a:spLocks noChangeArrowheads="1"/>
            </p:cNvSpPr>
            <p:nvPr/>
          </p:nvSpPr>
          <p:spPr bwMode="auto">
            <a:xfrm>
              <a:off x="1714" y="1252"/>
              <a:ext cx="454" cy="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Rectangle 14">
              <a:extLst>
                <a:ext uri="{FF2B5EF4-FFF2-40B4-BE49-F238E27FC236}">
                  <a16:creationId xmlns:a16="http://schemas.microsoft.com/office/drawing/2014/main" id="{58F9E627-0EAE-F2CA-9367-62DC8151B6D1}"/>
                </a:ext>
              </a:extLst>
            </p:cNvPr>
            <p:cNvSpPr>
              <a:spLocks noChangeArrowheads="1"/>
            </p:cNvSpPr>
            <p:nvPr/>
          </p:nvSpPr>
          <p:spPr bwMode="auto">
            <a:xfrm>
              <a:off x="1714" y="1389"/>
              <a:ext cx="454" cy="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31" name="Rectangle 80">
            <a:extLst>
              <a:ext uri="{FF2B5EF4-FFF2-40B4-BE49-F238E27FC236}">
                <a16:creationId xmlns:a16="http://schemas.microsoft.com/office/drawing/2014/main" id="{E2861EC0-21FA-48D4-108C-568E68DC9010}"/>
              </a:ext>
            </a:extLst>
          </p:cNvPr>
          <p:cNvSpPr>
            <a:spLocks noChangeArrowheads="1"/>
          </p:cNvSpPr>
          <p:nvPr/>
        </p:nvSpPr>
        <p:spPr bwMode="auto">
          <a:xfrm>
            <a:off x="3484431" y="2896368"/>
            <a:ext cx="720725" cy="179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36" name="Rectangle 81">
            <a:extLst>
              <a:ext uri="{FF2B5EF4-FFF2-40B4-BE49-F238E27FC236}">
                <a16:creationId xmlns:a16="http://schemas.microsoft.com/office/drawing/2014/main" id="{BB7FEF34-733F-9372-0267-6DC3C9565E9E}"/>
              </a:ext>
            </a:extLst>
          </p:cNvPr>
          <p:cNvSpPr>
            <a:spLocks noChangeArrowheads="1"/>
          </p:cNvSpPr>
          <p:nvPr/>
        </p:nvSpPr>
        <p:spPr bwMode="auto">
          <a:xfrm>
            <a:off x="3484431" y="3112392"/>
            <a:ext cx="720725" cy="179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137" name="Group 59">
            <a:extLst>
              <a:ext uri="{FF2B5EF4-FFF2-40B4-BE49-F238E27FC236}">
                <a16:creationId xmlns:a16="http://schemas.microsoft.com/office/drawing/2014/main" id="{5CB247AD-3C36-14E4-A4BD-BF57C5CC0E69}"/>
              </a:ext>
            </a:extLst>
          </p:cNvPr>
          <p:cNvGraphicFramePr>
            <a:graphicFrameLocks/>
          </p:cNvGraphicFramePr>
          <p:nvPr>
            <p:extLst>
              <p:ext uri="{D42A27DB-BD31-4B8C-83A1-F6EECF244321}">
                <p14:modId xmlns:p14="http://schemas.microsoft.com/office/powerpoint/2010/main" val="4025690430"/>
              </p:ext>
            </p:extLst>
          </p:nvPr>
        </p:nvGraphicFramePr>
        <p:xfrm>
          <a:off x="4359759" y="414178"/>
          <a:ext cx="4784241" cy="4694153"/>
        </p:xfrm>
        <a:graphic>
          <a:graphicData uri="http://schemas.openxmlformats.org/drawingml/2006/table">
            <a:tbl>
              <a:tblPr/>
              <a:tblGrid>
                <a:gridCol w="3114038">
                  <a:extLst>
                    <a:ext uri="{9D8B030D-6E8A-4147-A177-3AD203B41FA5}">
                      <a16:colId xmlns:a16="http://schemas.microsoft.com/office/drawing/2014/main" val="20000"/>
                    </a:ext>
                  </a:extLst>
                </a:gridCol>
                <a:gridCol w="609831">
                  <a:extLst>
                    <a:ext uri="{9D8B030D-6E8A-4147-A177-3AD203B41FA5}">
                      <a16:colId xmlns:a16="http://schemas.microsoft.com/office/drawing/2014/main" val="20001"/>
                    </a:ext>
                  </a:extLst>
                </a:gridCol>
                <a:gridCol w="450878">
                  <a:extLst>
                    <a:ext uri="{9D8B030D-6E8A-4147-A177-3AD203B41FA5}">
                      <a16:colId xmlns:a16="http://schemas.microsoft.com/office/drawing/2014/main" val="20002"/>
                    </a:ext>
                  </a:extLst>
                </a:gridCol>
                <a:gridCol w="609494">
                  <a:extLst>
                    <a:ext uri="{9D8B030D-6E8A-4147-A177-3AD203B41FA5}">
                      <a16:colId xmlns:a16="http://schemas.microsoft.com/office/drawing/2014/main" val="20003"/>
                    </a:ext>
                  </a:extLst>
                </a:gridCol>
              </a:tblGrid>
              <a:tr h="333165">
                <a:tc>
                  <a:txBody>
                    <a:bodyPr/>
                    <a:lstStyle>
                      <a:lvl1pPr marL="342900" indent="-34290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Nombre</a:t>
                      </a: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An</a:t>
                      </a: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Inc./ Total (1)</a:t>
                      </a:r>
                    </a:p>
                  </a:txBody>
                  <a:tcPr marL="36000" marR="36000" marT="35999" marB="35999"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3570">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Nombre d’admissions/sorties par an</a:t>
                      </a:r>
                    </a:p>
                  </a:txBody>
                  <a:tcPr marL="36000" marR="36000" marT="35999" marB="35999"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r>
                        <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342900" indent="-34290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fr-FR" altLang="en-US" sz="8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Inc</a:t>
                      </a:r>
                      <a:r>
                        <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r>
                        <a:rPr kumimoji="0" lang="fr-FR" altLang="en-US" sz="8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Tot</a:t>
                      </a:r>
                      <a:r>
                        <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36000" marR="36000" marT="35999" marB="35999"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3824">
                <a:tc>
                  <a:txBody>
                    <a:bodyPr/>
                    <a:lstStyle>
                      <a:lvl1pPr marL="342900" indent="-34290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Nombre de jours-patients par an</a:t>
                      </a:r>
                    </a:p>
                  </a:txBody>
                  <a:tcPr marL="36000" marR="36000" marT="35999" marB="35999"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r>
                        <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2"/>
                  </a:ext>
                </a:extLst>
              </a:tr>
              <a:tr h="326804">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Consommation de produit hydro-alcoolique (Litres/an)</a:t>
                      </a:r>
                    </a:p>
                  </a:txBody>
                  <a:tcPr marL="36000" marR="36000" marT="35999" marB="35999"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r>
                        <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Inc  Tot</a:t>
                      </a:r>
                    </a:p>
                  </a:txBody>
                  <a:tcPr marL="36000" marR="36000" marT="35999" marB="35999"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680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Nombre d’observations de l‘hygiène des mains par an</a:t>
                      </a:r>
                    </a:p>
                  </a:txBody>
                  <a:tcPr marL="36000" marR="36000" marT="35999" marB="35999"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r>
                        <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Inc  Tot</a:t>
                      </a:r>
                    </a:p>
                  </a:txBody>
                  <a:tcPr marL="36000" marR="36000" marT="35999" marB="35999"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382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Nombre d’hémocultures (paires) par an</a:t>
                      </a:r>
                    </a:p>
                  </a:txBody>
                  <a:tcPr marL="36000" marR="36000" marT="35999" marB="35999"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defRPr/>
                      </a:pPr>
                      <a:r>
                        <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Inc  Tot</a:t>
                      </a:r>
                    </a:p>
                  </a:txBody>
                  <a:tcPr marL="36000" marR="36000" marT="35999" marB="35999"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382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Nombre d’analyses pour </a:t>
                      </a:r>
                      <a:r>
                        <a:rPr kumimoji="0" lang="fr-FR" altLang="en-US" sz="800" b="0" i="1"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 difficile</a:t>
                      </a:r>
                    </a:p>
                  </a:txBody>
                  <a:tcPr marL="36000" marR="36000" marT="35999" marB="35999"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defRPr/>
                      </a:pPr>
                      <a:r>
                        <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Inc  Tot</a:t>
                      </a:r>
                    </a:p>
                  </a:txBody>
                  <a:tcPr marL="36000" marR="36000" marT="35999" marB="35999"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6804">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Nombre d’infirmiers en équivalents plein temps (EPT) en  PCI</a:t>
                      </a:r>
                    </a:p>
                  </a:txBody>
                  <a:tcPr marL="36000" marR="36000" marT="35999" marB="35999"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marL="342900" indent="-34290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marL="342900" indent="-34290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r>
                        <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Inc  Tot</a:t>
                      </a:r>
                    </a:p>
                  </a:txBody>
                  <a:tcPr marL="36000" marR="36000" marT="35999" marB="35999"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3824">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Nombre de médecins en EPT en PCI</a:t>
                      </a:r>
                    </a:p>
                  </a:txBody>
                  <a:tcPr marL="36000" marR="36000" marT="35999" marB="35999"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8"/>
                  </a:ext>
                </a:extLst>
              </a:tr>
              <a:tr h="32680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Nombre de soignants en EPT responsables de l'</a:t>
                      </a:r>
                      <a:r>
                        <a:rPr kumimoji="0" lang="fr-CH" altLang="en-US" sz="800" b="0" i="1"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antibiotic</a:t>
                      </a:r>
                      <a:r>
                        <a:rPr kumimoji="0" lang="fr-CH" altLang="en-US" sz="800" b="0" i="1"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r>
                        <a:rPr kumimoji="0" lang="fr-CH" altLang="en-US" sz="800" b="0" i="1"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stewardship</a:t>
                      </a:r>
                      <a:endParaRPr kumimoji="0" lang="fr-FR" altLang="en-US" sz="800" b="0" i="1"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nl-NL" altLang="en-US" sz="1200" b="0" i="0" u="none" strike="noStrike" cap="none" normalizeH="0" baseline="0" dirty="0">
                        <a:ln>
                          <a:noFill/>
                        </a:ln>
                        <a:solidFill>
                          <a:schemeClr val="tx1"/>
                        </a:solidFill>
                        <a:effectLst/>
                        <a:latin typeface="Arial" charset="0"/>
                        <a:cs typeface="Arial" charset="0"/>
                      </a:endParaRPr>
                    </a:p>
                  </a:txBody>
                  <a:tcPr marL="36000" marR="36000" marT="36001" marB="3600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charset="0"/>
                        <a:cs typeface="Arial" charset="0"/>
                      </a:endParaRPr>
                    </a:p>
                  </a:txBody>
                  <a:tcPr marL="36000" marR="36000" marT="36001" marB="36001" anchor="ctr" horzOverflow="overflow">
                    <a:lnL w="12700" cap="flat" cmpd="sng" algn="ctr">
                      <a:solidFill>
                        <a:srgbClr val="000000"/>
                      </a:solidFill>
                      <a:prstDash val="solid"/>
                      <a:round/>
                      <a:headEnd type="none" w="med" len="med"/>
                      <a:tailEnd type="none" w="med" len="med"/>
                    </a:lnL>
                    <a:lnR w="28575" cap="flat" cmpd="sng" algn="ctr">
                      <a:solidFill>
                        <a:srgbClr val="6699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382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Nombre de cas COVID à l'hôpital l'an dernier</a:t>
                      </a:r>
                    </a:p>
                  </a:txBody>
                  <a:tcPr marL="36000" marR="36000" marT="35999" marB="35999"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defRPr/>
                      </a:pPr>
                      <a:endPar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lumMod val="40000"/>
                        <a:lumOff val="60000"/>
                      </a:srgbClr>
                    </a:solidFill>
                  </a:tcPr>
                </a:tc>
                <a:extLst>
                  <a:ext uri="{0D108BD9-81ED-4DB2-BD59-A6C34878D82A}">
                    <a16:rowId xmlns:a16="http://schemas.microsoft.com/office/drawing/2014/main" val="10010"/>
                  </a:ext>
                </a:extLst>
              </a:tr>
              <a:tr h="31419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Nombre de clusters COVID nosocomiaux l'an dernier</a:t>
                      </a:r>
                    </a:p>
                  </a:txBody>
                  <a:tcPr marL="36000" marR="36000" marT="35999" marB="35999"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nl-NL" altLang="en-US" sz="1200" b="0" i="0" u="none" strike="noStrike" cap="none" normalizeH="0" baseline="0" dirty="0">
                        <a:ln>
                          <a:noFill/>
                        </a:ln>
                        <a:solidFill>
                          <a:schemeClr val="tx1"/>
                        </a:solidFill>
                        <a:effectLst/>
                        <a:latin typeface="Arial" charset="0"/>
                        <a:cs typeface="Arial" charset="0"/>
                      </a:endParaRPr>
                    </a:p>
                  </a:txBody>
                  <a:tcPr marL="36000" marR="36000" marT="36001" marB="3600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charset="0"/>
                        <a:cs typeface="Arial" charset="0"/>
                      </a:endParaRPr>
                    </a:p>
                  </a:txBody>
                  <a:tcPr marL="36000" marR="36000" marT="36001" marB="36001" anchor="ctr" horzOverflow="overflow">
                    <a:lnL w="12700" cap="flat" cmpd="sng" algn="ctr">
                      <a:solidFill>
                        <a:srgbClr val="000000"/>
                      </a:solidFill>
                      <a:prstDash val="solid"/>
                      <a:round/>
                      <a:headEnd type="none" w="med" len="med"/>
                      <a:tailEnd type="none" w="med" len="med"/>
                    </a:lnL>
                    <a:lnR w="28575" cap="flat" cmpd="sng" algn="ctr">
                      <a:solidFill>
                        <a:srgbClr val="6699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382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CH"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Nombre de cas actuels COVID à l'hôpital</a:t>
                      </a:r>
                    </a:p>
                  </a:txBody>
                  <a:tcPr marL="36000" marR="36000" marT="35999" marB="35999"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nl-NL" altLang="en-US" sz="1200" b="0" i="0" u="none" strike="noStrike" cap="none" normalizeH="0" baseline="0" dirty="0">
                        <a:ln>
                          <a:noFill/>
                        </a:ln>
                        <a:solidFill>
                          <a:schemeClr val="tx1"/>
                        </a:solidFill>
                        <a:effectLst/>
                        <a:latin typeface="Arial" charset="0"/>
                        <a:cs typeface="Arial" charset="0"/>
                      </a:endParaRPr>
                    </a:p>
                  </a:txBody>
                  <a:tcPr marL="36000" marR="36000" marT="36001" marB="3600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charset="0"/>
                        <a:cs typeface="Arial" charset="0"/>
                      </a:endParaRPr>
                    </a:p>
                  </a:txBody>
                  <a:tcPr marL="36000" marR="36000" marT="36001" marB="36001" anchor="ctr" horzOverflow="overflow">
                    <a:lnL w="12700" cap="flat" cmpd="sng" algn="ctr">
                      <a:solidFill>
                        <a:srgbClr val="000000"/>
                      </a:solidFill>
                      <a:prstDash val="solid"/>
                      <a:round/>
                      <a:headEnd type="none" w="med" len="med"/>
                      <a:tailEnd type="none" w="med" len="med"/>
                    </a:lnL>
                    <a:lnR w="28575" cap="flat" cmpd="sng" algn="ctr">
                      <a:solidFill>
                        <a:srgbClr val="6699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4382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CH"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Nombre de cas actuels COVID aux SI</a:t>
                      </a:r>
                    </a:p>
                  </a:txBody>
                  <a:tcPr marL="36000" marR="36000" marT="35999" marB="35999"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nl-NL" altLang="en-US" sz="1200" b="0" i="0" u="none" strike="noStrike" cap="none" normalizeH="0" baseline="0" dirty="0">
                        <a:ln>
                          <a:noFill/>
                        </a:ln>
                        <a:solidFill>
                          <a:schemeClr val="tx1"/>
                        </a:solidFill>
                        <a:effectLst/>
                        <a:latin typeface="Arial" charset="0"/>
                        <a:cs typeface="Arial" charset="0"/>
                      </a:endParaRPr>
                    </a:p>
                  </a:txBody>
                  <a:tcPr marL="36000" marR="36000" marT="36001" marB="3600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669900"/>
                      </a:solidFill>
                      <a:prstDash val="solid"/>
                      <a:round/>
                      <a:headEnd type="none" w="med" len="med"/>
                      <a:tailEnd type="none" w="med" len="med"/>
                    </a:lnB>
                    <a:lnTlToBr>
                      <a:noFill/>
                    </a:lnTlToBr>
                    <a:lnBlToTr>
                      <a:noFill/>
                    </a:lnBlToTr>
                    <a:noFill/>
                  </a:tcPr>
                </a:tc>
                <a:tc vMerge="1">
                  <a:txBody>
                    <a:body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charset="0"/>
                        <a:cs typeface="Arial" charset="0"/>
                      </a:endParaRPr>
                    </a:p>
                  </a:txBody>
                  <a:tcPr marL="36000" marR="36000" marT="36001" marB="36001" anchor="ctr" horzOverflow="overflow">
                    <a:lnL w="12700" cap="flat" cmpd="sng" algn="ctr">
                      <a:solidFill>
                        <a:srgbClr val="000000"/>
                      </a:solidFill>
                      <a:prstDash val="solid"/>
                      <a:round/>
                      <a:headEnd type="none" w="med" len="med"/>
                      <a:tailEnd type="none" w="med" len="med"/>
                    </a:lnL>
                    <a:lnR w="28575" cap="flat" cmpd="sng" algn="ctr">
                      <a:solidFill>
                        <a:srgbClr val="6699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66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2680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CH"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Couverture vaccinale COVID des soignants en % (au </a:t>
                      </a:r>
                      <a:r>
                        <a:rPr kumimoji="0" lang="fr-CH" altLang="en-US" sz="800" b="0" i="0" u="none" strike="noStrike" cap="none" normalizeH="0" baseline="0" noProof="0" dirty="0">
                          <a:ln>
                            <a:noFill/>
                          </a:ln>
                          <a:solidFill>
                            <a:srgbClr val="FF0000"/>
                          </a:solidFill>
                          <a:effectLst/>
                          <a:latin typeface="Calibri" panose="020F0502020204030204" pitchFamily="34" charset="0"/>
                          <a:cs typeface="Calibri" panose="020F0502020204030204" pitchFamily="34" charset="0"/>
                        </a:rPr>
                        <a:t>31.3.2023)</a:t>
                      </a:r>
                    </a:p>
                  </a:txBody>
                  <a:tcPr marL="36000" marR="36000" marT="35999" marB="35999"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lumMod val="40000"/>
                        <a:lumOff val="60000"/>
                      </a:srgbClr>
                    </a:solidFill>
                  </a:tcPr>
                </a:tc>
                <a:extLst>
                  <a:ext uri="{0D108BD9-81ED-4DB2-BD59-A6C34878D82A}">
                    <a16:rowId xmlns:a16="http://schemas.microsoft.com/office/drawing/2014/main" val="2071550497"/>
                  </a:ext>
                </a:extLst>
              </a:tr>
              <a:tr h="24382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CH"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Couverture vaccinale grippe des soignants en %</a:t>
                      </a:r>
                    </a:p>
                  </a:txBody>
                  <a:tcPr marL="36000" marR="36000" marT="35999" marB="35999"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7537386"/>
                  </a:ext>
                </a:extLst>
              </a:tr>
              <a:tr h="22861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Nombre de chambres d'isolement aérosol</a:t>
                      </a:r>
                      <a:endPar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solidFill>
                      <a:srgbClr val="FFFFFF">
                        <a:lumMod val="7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fr-FR" altLang="en-US"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35999" marB="35999"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solidFill>
                      <a:srgbClr val="FFFFFF">
                        <a:lumMod val="75000"/>
                      </a:srgbClr>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8"/>
          <p:cNvSpPr>
            <a:spLocks noChangeArrowheads="1"/>
          </p:cNvSpPr>
          <p:nvPr/>
        </p:nvSpPr>
        <p:spPr bwMode="auto">
          <a:xfrm>
            <a:off x="1007269" y="411510"/>
            <a:ext cx="3402713" cy="4260269"/>
          </a:xfrm>
          <a:prstGeom prst="rect">
            <a:avLst/>
          </a:prstGeom>
          <a:noFill/>
          <a:ln w="28575">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652463" eaLnBrk="0" hangingPunct="0">
              <a:spcBef>
                <a:spcPct val="20000"/>
              </a:spcBef>
              <a:buChar char="•"/>
              <a:tabLst>
                <a:tab pos="1173163" algn="l"/>
                <a:tab pos="2146300" algn="l"/>
                <a:tab pos="3140075" algn="l"/>
              </a:tabLst>
              <a:defRPr sz="3200">
                <a:solidFill>
                  <a:schemeClr val="tx1"/>
                </a:solidFill>
                <a:latin typeface="Arial" charset="0"/>
                <a:cs typeface="Arial" charset="0"/>
              </a:defRPr>
            </a:lvl1pPr>
            <a:lvl2pPr marL="742950" indent="-285750" defTabSz="652463" eaLnBrk="0" hangingPunct="0">
              <a:spcBef>
                <a:spcPct val="20000"/>
              </a:spcBef>
              <a:buChar char="–"/>
              <a:tabLst>
                <a:tab pos="1173163" algn="l"/>
                <a:tab pos="2146300" algn="l"/>
                <a:tab pos="3140075" algn="l"/>
              </a:tabLst>
              <a:defRPr sz="2800">
                <a:solidFill>
                  <a:schemeClr val="tx1"/>
                </a:solidFill>
                <a:latin typeface="Arial" charset="0"/>
                <a:cs typeface="Arial" charset="0"/>
              </a:defRPr>
            </a:lvl2pPr>
            <a:lvl3pPr marL="1143000" indent="-228600" defTabSz="652463" eaLnBrk="0" hangingPunct="0">
              <a:spcBef>
                <a:spcPct val="20000"/>
              </a:spcBef>
              <a:buChar char="•"/>
              <a:tabLst>
                <a:tab pos="1173163" algn="l"/>
                <a:tab pos="2146300" algn="l"/>
                <a:tab pos="3140075" algn="l"/>
              </a:tabLst>
              <a:defRPr sz="2400">
                <a:solidFill>
                  <a:schemeClr val="tx1"/>
                </a:solidFill>
                <a:latin typeface="Arial" charset="0"/>
                <a:cs typeface="Arial" charset="0"/>
              </a:defRPr>
            </a:lvl3pPr>
            <a:lvl4pPr marL="1600200" indent="-228600" defTabSz="652463" eaLnBrk="0" hangingPunct="0">
              <a:spcBef>
                <a:spcPct val="20000"/>
              </a:spcBef>
              <a:buChar char="–"/>
              <a:tabLst>
                <a:tab pos="1173163" algn="l"/>
                <a:tab pos="2146300" algn="l"/>
                <a:tab pos="3140075" algn="l"/>
              </a:tabLst>
              <a:defRPr sz="2000">
                <a:solidFill>
                  <a:schemeClr val="tx1"/>
                </a:solidFill>
                <a:latin typeface="Arial" charset="0"/>
                <a:cs typeface="Arial" charset="0"/>
              </a:defRPr>
            </a:lvl4pPr>
            <a:lvl5pPr marL="2057400" indent="-228600" defTabSz="652463" eaLnBrk="0" hangingPunct="0">
              <a:spcBef>
                <a:spcPct val="20000"/>
              </a:spcBef>
              <a:buChar char="»"/>
              <a:tabLst>
                <a:tab pos="1173163" algn="l"/>
                <a:tab pos="2146300" algn="l"/>
                <a:tab pos="3140075" algn="l"/>
              </a:tabLst>
              <a:defRPr sz="2000">
                <a:solidFill>
                  <a:schemeClr val="tx1"/>
                </a:solidFill>
                <a:latin typeface="Arial" charset="0"/>
                <a:cs typeface="Arial" charset="0"/>
              </a:defRPr>
            </a:lvl5pPr>
            <a:lvl6pPr marL="2514600" indent="-228600" defTabSz="652463" eaLnBrk="0" fontAlgn="base" hangingPunct="0">
              <a:spcBef>
                <a:spcPct val="20000"/>
              </a:spcBef>
              <a:spcAft>
                <a:spcPct val="0"/>
              </a:spcAft>
              <a:buChar char="»"/>
              <a:tabLst>
                <a:tab pos="1173163" algn="l"/>
                <a:tab pos="2146300" algn="l"/>
                <a:tab pos="3140075" algn="l"/>
              </a:tabLst>
              <a:defRPr sz="2000">
                <a:solidFill>
                  <a:schemeClr val="tx1"/>
                </a:solidFill>
                <a:latin typeface="Arial" charset="0"/>
                <a:cs typeface="Arial" charset="0"/>
              </a:defRPr>
            </a:lvl6pPr>
            <a:lvl7pPr marL="2971800" indent="-228600" defTabSz="652463" eaLnBrk="0" fontAlgn="base" hangingPunct="0">
              <a:spcBef>
                <a:spcPct val="20000"/>
              </a:spcBef>
              <a:spcAft>
                <a:spcPct val="0"/>
              </a:spcAft>
              <a:buChar char="»"/>
              <a:tabLst>
                <a:tab pos="1173163" algn="l"/>
                <a:tab pos="2146300" algn="l"/>
                <a:tab pos="3140075" algn="l"/>
              </a:tabLst>
              <a:defRPr sz="2000">
                <a:solidFill>
                  <a:schemeClr val="tx1"/>
                </a:solidFill>
                <a:latin typeface="Arial" charset="0"/>
                <a:cs typeface="Arial" charset="0"/>
              </a:defRPr>
            </a:lvl7pPr>
            <a:lvl8pPr marL="3429000" indent="-228600" defTabSz="652463" eaLnBrk="0" fontAlgn="base" hangingPunct="0">
              <a:spcBef>
                <a:spcPct val="20000"/>
              </a:spcBef>
              <a:spcAft>
                <a:spcPct val="0"/>
              </a:spcAft>
              <a:buChar char="»"/>
              <a:tabLst>
                <a:tab pos="1173163" algn="l"/>
                <a:tab pos="2146300" algn="l"/>
                <a:tab pos="3140075" algn="l"/>
              </a:tabLst>
              <a:defRPr sz="2000">
                <a:solidFill>
                  <a:schemeClr val="tx1"/>
                </a:solidFill>
                <a:latin typeface="Arial" charset="0"/>
                <a:cs typeface="Arial" charset="0"/>
              </a:defRPr>
            </a:lvl8pPr>
            <a:lvl9pPr marL="3886200" indent="-228600" defTabSz="652463" eaLnBrk="0" fontAlgn="base" hangingPunct="0">
              <a:spcBef>
                <a:spcPct val="20000"/>
              </a:spcBef>
              <a:spcAft>
                <a:spcPct val="0"/>
              </a:spcAft>
              <a:buChar char="»"/>
              <a:tabLst>
                <a:tab pos="1173163" algn="l"/>
                <a:tab pos="2146300" algn="l"/>
                <a:tab pos="3140075" algn="l"/>
              </a:tabLst>
              <a:defRPr sz="2000">
                <a:solidFill>
                  <a:schemeClr val="tx1"/>
                </a:solidFill>
                <a:latin typeface="Arial" charset="0"/>
                <a:cs typeface="Arial" charset="0"/>
              </a:defRPr>
            </a:lvl9pPr>
          </a:lstStyle>
          <a:p>
            <a:pPr defTabSz="489347" eaLnBrk="1" fontAlgn="base" hangingPunct="1">
              <a:spcBef>
                <a:spcPct val="50000"/>
              </a:spcBef>
              <a:spcAft>
                <a:spcPct val="0"/>
              </a:spcAft>
              <a:buNone/>
              <a:tabLst>
                <a:tab pos="879872" algn="l"/>
                <a:tab pos="1609725" algn="l"/>
                <a:tab pos="2355056" algn="l"/>
              </a:tabLst>
            </a:pPr>
            <a:r>
              <a:rPr lang="fr-FR" altLang="en-US" sz="900" b="1" kern="1200" dirty="0">
                <a:solidFill>
                  <a:srgbClr val="000000"/>
                </a:solidFill>
                <a:latin typeface="Calibri" panose="020F0502020204030204" pitchFamily="34" charset="0"/>
                <a:ea typeface="+mn-ea"/>
                <a:cs typeface="Calibri" panose="020F0502020204030204" pitchFamily="34" charset="0"/>
              </a:rPr>
              <a:t>Code de l’établissement </a:t>
            </a:r>
            <a:r>
              <a:rPr lang="fr-FR" altLang="en-US" sz="900" kern="1200" dirty="0">
                <a:solidFill>
                  <a:srgbClr val="000000"/>
                </a:solidFill>
                <a:latin typeface="Calibri" panose="020F0502020204030204" pitchFamily="34" charset="0"/>
                <a:ea typeface="+mn-ea"/>
                <a:cs typeface="Calibri" panose="020F0502020204030204" pitchFamily="34" charset="0"/>
              </a:rPr>
              <a:t>[__________]</a:t>
            </a:r>
            <a:endParaRPr lang="fr-FR" altLang="en-US" sz="900" b="1" kern="1200" dirty="0">
              <a:solidFill>
                <a:srgbClr val="000000"/>
              </a:solidFill>
              <a:latin typeface="Calibri" panose="020F0502020204030204" pitchFamily="34" charset="0"/>
              <a:ea typeface="+mn-ea"/>
              <a:cs typeface="Calibri" panose="020F0502020204030204" pitchFamily="34" charset="0"/>
            </a:endParaRPr>
          </a:p>
          <a:p>
            <a:pPr defTabSz="489347" eaLnBrk="1" fontAlgn="base" hangingPunct="1">
              <a:spcBef>
                <a:spcPct val="0"/>
              </a:spcBef>
              <a:spcAft>
                <a:spcPct val="0"/>
              </a:spcAft>
              <a:buNone/>
              <a:tabLst>
                <a:tab pos="879872" algn="l"/>
                <a:tab pos="1609725" algn="l"/>
                <a:tab pos="2355056" algn="l"/>
              </a:tabLst>
            </a:pPr>
            <a:r>
              <a:rPr lang="fr-FR" altLang="en-US" sz="900" b="1" kern="1200" dirty="0">
                <a:solidFill>
                  <a:srgbClr val="000000"/>
                </a:solidFill>
                <a:latin typeface="Calibri" panose="020F0502020204030204" pitchFamily="34" charset="0"/>
                <a:ea typeface="+mn-ea"/>
                <a:cs typeface="Calibri" panose="020F0502020204030204" pitchFamily="34" charset="0"/>
              </a:rPr>
              <a:t>Période d’enquête:  du :__ / __ /____ au: </a:t>
            </a:r>
            <a:r>
              <a:rPr lang="fr-FR" altLang="en-US" sz="900" kern="1200" dirty="0">
                <a:solidFill>
                  <a:srgbClr val="000000"/>
                </a:solidFill>
                <a:latin typeface="Calibri" panose="020F0502020204030204" pitchFamily="34" charset="0"/>
                <a:ea typeface="+mn-ea"/>
                <a:cs typeface="Calibri" panose="020F0502020204030204" pitchFamily="34" charset="0"/>
              </a:rPr>
              <a:t> </a:t>
            </a:r>
            <a:r>
              <a:rPr lang="fr-FR" altLang="en-US" sz="900" b="1" kern="1200" dirty="0">
                <a:solidFill>
                  <a:srgbClr val="000000"/>
                </a:solidFill>
                <a:latin typeface="Calibri" panose="020F0502020204030204" pitchFamily="34" charset="0"/>
                <a:ea typeface="+mn-ea"/>
                <a:cs typeface="Calibri" panose="020F0502020204030204" pitchFamily="34" charset="0"/>
              </a:rPr>
              <a:t>__ / __ /</a:t>
            </a:r>
            <a:r>
              <a:rPr lang="fr-FR" altLang="en-US" sz="900" kern="1200" dirty="0">
                <a:solidFill>
                  <a:srgbClr val="000000"/>
                </a:solidFill>
                <a:latin typeface="Calibri" panose="020F0502020204030204" pitchFamily="34" charset="0"/>
                <a:ea typeface="+mn-ea"/>
                <a:cs typeface="Calibri" panose="020F0502020204030204" pitchFamily="34" charset="0"/>
              </a:rPr>
              <a:t> </a:t>
            </a:r>
            <a:r>
              <a:rPr lang="fr-FR" altLang="en-US" sz="900" b="1" kern="1200" dirty="0">
                <a:solidFill>
                  <a:srgbClr val="000000"/>
                </a:solidFill>
                <a:latin typeface="Calibri" panose="020F0502020204030204" pitchFamily="34" charset="0"/>
                <a:ea typeface="+mn-ea"/>
                <a:cs typeface="Calibri" panose="020F0502020204030204" pitchFamily="34" charset="0"/>
              </a:rPr>
              <a:t>____</a:t>
            </a:r>
            <a:endParaRPr lang="fr-FR" altLang="en-US" sz="900" kern="1200" dirty="0">
              <a:solidFill>
                <a:srgbClr val="000000"/>
              </a:solidFill>
              <a:latin typeface="Calibri" panose="020F0502020204030204" pitchFamily="34" charset="0"/>
              <a:ea typeface="+mn-ea"/>
              <a:cs typeface="Calibri" panose="020F0502020204030204" pitchFamily="34" charset="0"/>
            </a:endParaRPr>
          </a:p>
          <a:p>
            <a:pPr defTabSz="489347" eaLnBrk="1" fontAlgn="base" hangingPunct="1">
              <a:spcBef>
                <a:spcPct val="0"/>
              </a:spcBef>
              <a:spcAft>
                <a:spcPct val="0"/>
              </a:spcAft>
              <a:buNone/>
              <a:tabLst>
                <a:tab pos="879872" algn="l"/>
                <a:tab pos="1609725" algn="l"/>
                <a:tab pos="2355056" algn="l"/>
              </a:tabLst>
            </a:pPr>
            <a:r>
              <a:rPr lang="fr-FR" altLang="en-US" sz="900" kern="1200" dirty="0">
                <a:solidFill>
                  <a:srgbClr val="000000"/>
                </a:solidFill>
                <a:latin typeface="Calibri" panose="020F0502020204030204" pitchFamily="34" charset="0"/>
                <a:ea typeface="+mn-ea"/>
                <a:cs typeface="Calibri" panose="020F0502020204030204" pitchFamily="34" charset="0"/>
              </a:rPr>
              <a:t>	              </a:t>
            </a:r>
            <a:r>
              <a:rPr lang="fr-FR" altLang="en-US" sz="900" i="1" kern="1200" dirty="0" err="1">
                <a:solidFill>
                  <a:srgbClr val="000000"/>
                </a:solidFill>
                <a:latin typeface="Calibri" panose="020F0502020204030204" pitchFamily="34" charset="0"/>
                <a:ea typeface="+mn-ea"/>
                <a:cs typeface="Calibri" panose="020F0502020204030204" pitchFamily="34" charset="0"/>
              </a:rPr>
              <a:t>jj</a:t>
            </a:r>
            <a:r>
              <a:rPr lang="fr-FR" altLang="en-US" sz="900" i="1" kern="1200" dirty="0">
                <a:solidFill>
                  <a:srgbClr val="000000"/>
                </a:solidFill>
                <a:latin typeface="Calibri" panose="020F0502020204030204" pitchFamily="34" charset="0"/>
                <a:ea typeface="+mn-ea"/>
                <a:cs typeface="Calibri" panose="020F0502020204030204" pitchFamily="34" charset="0"/>
              </a:rPr>
              <a:t>/ mm / </a:t>
            </a:r>
            <a:r>
              <a:rPr lang="fr-FR" altLang="en-US" sz="900" i="1" kern="1200" dirty="0" err="1">
                <a:solidFill>
                  <a:srgbClr val="000000"/>
                </a:solidFill>
                <a:latin typeface="Calibri" panose="020F0502020204030204" pitchFamily="34" charset="0"/>
                <a:ea typeface="+mn-ea"/>
                <a:cs typeface="Calibri" panose="020F0502020204030204" pitchFamily="34" charset="0"/>
              </a:rPr>
              <a:t>aaaa</a:t>
            </a:r>
            <a:r>
              <a:rPr lang="fr-FR" altLang="en-US" sz="900" i="1" kern="1200" dirty="0">
                <a:solidFill>
                  <a:srgbClr val="000000"/>
                </a:solidFill>
                <a:latin typeface="Calibri" panose="020F0502020204030204" pitchFamily="34" charset="0"/>
                <a:ea typeface="+mn-ea"/>
                <a:cs typeface="Calibri" panose="020F0502020204030204" pitchFamily="34" charset="0"/>
              </a:rPr>
              <a:t>         </a:t>
            </a:r>
            <a:r>
              <a:rPr lang="fr-FR" altLang="en-US" sz="900" i="1" kern="1200" dirty="0" err="1">
                <a:solidFill>
                  <a:srgbClr val="000000"/>
                </a:solidFill>
                <a:latin typeface="Calibri" panose="020F0502020204030204" pitchFamily="34" charset="0"/>
                <a:ea typeface="+mn-ea"/>
                <a:cs typeface="Calibri" panose="020F0502020204030204" pitchFamily="34" charset="0"/>
              </a:rPr>
              <a:t>jj</a:t>
            </a:r>
            <a:r>
              <a:rPr lang="fr-FR" altLang="en-US" sz="900" i="1" kern="1200" dirty="0">
                <a:solidFill>
                  <a:srgbClr val="000000"/>
                </a:solidFill>
                <a:latin typeface="Calibri" panose="020F0502020204030204" pitchFamily="34" charset="0"/>
                <a:ea typeface="+mn-ea"/>
                <a:cs typeface="Calibri" panose="020F0502020204030204" pitchFamily="34" charset="0"/>
              </a:rPr>
              <a:t>/ mm / </a:t>
            </a:r>
            <a:r>
              <a:rPr lang="fr-FR" altLang="en-US" sz="900" i="1" kern="1200" dirty="0" err="1">
                <a:solidFill>
                  <a:srgbClr val="000000"/>
                </a:solidFill>
                <a:latin typeface="Calibri" panose="020F0502020204030204" pitchFamily="34" charset="0"/>
                <a:ea typeface="+mn-ea"/>
                <a:cs typeface="Calibri" panose="020F0502020204030204" pitchFamily="34" charset="0"/>
              </a:rPr>
              <a:t>aaaa</a:t>
            </a:r>
            <a:r>
              <a:rPr lang="fr-FR" altLang="en-US" sz="900" i="1" kern="1200" dirty="0">
                <a:solidFill>
                  <a:srgbClr val="000000"/>
                </a:solidFill>
                <a:latin typeface="Calibri" panose="020F0502020204030204" pitchFamily="34" charset="0"/>
                <a:ea typeface="+mn-ea"/>
                <a:cs typeface="Calibri" panose="020F0502020204030204" pitchFamily="34" charset="0"/>
              </a:rPr>
              <a:t> </a:t>
            </a:r>
            <a:endParaRPr lang="fr-FR" altLang="en-US" sz="900" kern="1200" spc="8" dirty="0">
              <a:solidFill>
                <a:srgbClr val="000000"/>
              </a:solidFill>
              <a:latin typeface="Calibri" panose="020F0502020204030204" pitchFamily="34" charset="0"/>
              <a:ea typeface="+mn-ea"/>
              <a:cs typeface="Calibri" panose="020F0502020204030204" pitchFamily="34" charset="0"/>
            </a:endParaRPr>
          </a:p>
          <a:p>
            <a:pPr defTabSz="489347" eaLnBrk="1" fontAlgn="base" hangingPunct="1">
              <a:spcBef>
                <a:spcPts val="0"/>
              </a:spcBef>
              <a:spcAft>
                <a:spcPct val="0"/>
              </a:spcAft>
              <a:buNone/>
              <a:tabLst>
                <a:tab pos="335756" algn="l"/>
                <a:tab pos="1143000" algn="l"/>
              </a:tabLst>
              <a:defRPr/>
            </a:pPr>
            <a:r>
              <a:rPr lang="fr-FR" altLang="en-US" sz="900" b="1" u="sng" kern="1200" spc="8" dirty="0">
                <a:solidFill>
                  <a:srgbClr val="000000"/>
                </a:solidFill>
                <a:latin typeface="Calibri" panose="020F0502020204030204" pitchFamily="34" charset="0"/>
                <a:ea typeface="+mn-ea"/>
                <a:cs typeface="Calibri" panose="020F0502020204030204" pitchFamily="34" charset="0"/>
              </a:rPr>
              <a:t>Prévention et contrôle de l‘infection (PCI) :</a:t>
            </a:r>
            <a:endParaRPr lang="fr-FR" altLang="en-US" sz="900" b="1" kern="1200" spc="8" dirty="0">
              <a:solidFill>
                <a:srgbClr val="000000"/>
              </a:solidFill>
              <a:latin typeface="Calibri" panose="020F0502020204030204" pitchFamily="34" charset="0"/>
              <a:ea typeface="+mn-ea"/>
              <a:cs typeface="Calibri" panose="020F0502020204030204" pitchFamily="34" charset="0"/>
            </a:endParaRPr>
          </a:p>
          <a:p>
            <a:pPr defTabSz="489347" eaLnBrk="1" fontAlgn="base" hangingPunct="1">
              <a:spcBef>
                <a:spcPts val="225"/>
              </a:spcBef>
              <a:spcAft>
                <a:spcPct val="0"/>
              </a:spcAft>
              <a:buNone/>
              <a:tabLst>
                <a:tab pos="335756" algn="l"/>
                <a:tab pos="1143000" algn="l"/>
              </a:tabLst>
              <a:defRPr/>
            </a:pPr>
            <a:r>
              <a:rPr lang="fr-FR" sz="900" kern="1200" dirty="0">
                <a:solidFill>
                  <a:srgbClr val="000000"/>
                </a:solidFill>
                <a:latin typeface="Calibri" panose="020F0502020204030204" pitchFamily="34" charset="0"/>
                <a:ea typeface="+mn-ea"/>
                <a:cs typeface="Calibri" panose="020F0502020204030204" pitchFamily="34" charset="0"/>
              </a:rPr>
              <a:t>L’établissement dispose d’un plan sur les objectives PCI, accordé par la direction générale:    	</a:t>
            </a:r>
            <a:r>
              <a:rPr lang="fr-FR" altLang="en-US" sz="1050" kern="1200" dirty="0">
                <a:solidFill>
                  <a:srgbClr val="000000"/>
                </a:solidFill>
                <a:latin typeface="Calibri" panose="020F0502020204030204" pitchFamily="34" charset="0"/>
                <a:ea typeface="+mn-ea"/>
                <a:cs typeface="Calibri" panose="020F0502020204030204" pitchFamily="34" charset="0"/>
                <a:sym typeface="Wingdings" pitchFamily="2" charset="2"/>
              </a:rPr>
              <a:t></a:t>
            </a:r>
            <a:r>
              <a:rPr lang="fr-FR" altLang="en-US" sz="900" kern="1200" dirty="0">
                <a:solidFill>
                  <a:srgbClr val="000000"/>
                </a:solidFill>
                <a:latin typeface="Calibri" panose="020F0502020204030204" pitchFamily="34" charset="0"/>
                <a:ea typeface="+mn-ea"/>
                <a:cs typeface="Calibri" panose="020F0502020204030204" pitchFamily="34" charset="0"/>
                <a:sym typeface="Wingdings" pitchFamily="2" charset="2"/>
              </a:rPr>
              <a:t> Oui </a:t>
            </a:r>
            <a:r>
              <a:rPr lang="fr-FR" altLang="en-US" sz="1050" kern="1200" dirty="0">
                <a:solidFill>
                  <a:srgbClr val="000000"/>
                </a:solidFill>
                <a:latin typeface="Calibri" panose="020F0502020204030204" pitchFamily="34" charset="0"/>
                <a:ea typeface="+mn-ea"/>
                <a:cs typeface="Calibri" panose="020F0502020204030204" pitchFamily="34" charset="0"/>
                <a:sym typeface="Wingdings" pitchFamily="2" charset="2"/>
              </a:rPr>
              <a:t></a:t>
            </a:r>
            <a:r>
              <a:rPr lang="fr-FR" altLang="en-US" sz="900" kern="1200" dirty="0">
                <a:solidFill>
                  <a:srgbClr val="000000"/>
                </a:solidFill>
                <a:latin typeface="Calibri" panose="020F0502020204030204" pitchFamily="34" charset="0"/>
                <a:ea typeface="+mn-ea"/>
                <a:cs typeface="Calibri" panose="020F0502020204030204" pitchFamily="34" charset="0"/>
                <a:sym typeface="Wingdings" pitchFamily="2" charset="2"/>
              </a:rPr>
              <a:t>  Non</a:t>
            </a:r>
          </a:p>
          <a:p>
            <a:pPr defTabSz="489347" eaLnBrk="1" fontAlgn="base" hangingPunct="1">
              <a:spcBef>
                <a:spcPts val="0"/>
              </a:spcBef>
              <a:spcAft>
                <a:spcPct val="0"/>
              </a:spcAft>
              <a:buNone/>
              <a:tabLst>
                <a:tab pos="335756" algn="l"/>
                <a:tab pos="1143000" algn="l"/>
              </a:tabLst>
              <a:defRPr/>
            </a:pPr>
            <a:endParaRPr lang="fr-FR" sz="600" kern="1200" dirty="0">
              <a:solidFill>
                <a:srgbClr val="000000"/>
              </a:solidFill>
              <a:latin typeface="Calibri" panose="020F0502020204030204" pitchFamily="34" charset="0"/>
              <a:ea typeface="+mn-ea"/>
              <a:cs typeface="Calibri" panose="020F0502020204030204" pitchFamily="34" charset="0"/>
            </a:endParaRPr>
          </a:p>
          <a:p>
            <a:pPr defTabSz="489347" eaLnBrk="1" fontAlgn="base" hangingPunct="1">
              <a:spcBef>
                <a:spcPts val="0"/>
              </a:spcBef>
              <a:spcAft>
                <a:spcPct val="0"/>
              </a:spcAft>
              <a:buNone/>
              <a:tabLst>
                <a:tab pos="335756" algn="l"/>
                <a:tab pos="1143000" algn="l"/>
              </a:tabLst>
              <a:defRPr/>
            </a:pPr>
            <a:r>
              <a:rPr lang="fr-FR" sz="900" kern="1200" dirty="0">
                <a:solidFill>
                  <a:srgbClr val="000000"/>
                </a:solidFill>
                <a:latin typeface="Calibri" panose="020F0502020204030204" pitchFamily="34" charset="0"/>
                <a:ea typeface="+mn-ea"/>
                <a:cs typeface="Calibri" panose="020F0502020204030204" pitchFamily="34" charset="0"/>
              </a:rPr>
              <a:t>L’établissement dispose d’un rapport PCI, approuvé par la direction générale: </a:t>
            </a:r>
            <a:r>
              <a:rPr lang="fr-FR" altLang="en-US" sz="1050" kern="1200" dirty="0">
                <a:solidFill>
                  <a:srgbClr val="000000"/>
                </a:solidFill>
                <a:latin typeface="Calibri" panose="020F0502020204030204" pitchFamily="34" charset="0"/>
                <a:ea typeface="+mn-ea"/>
                <a:cs typeface="Calibri" panose="020F0502020204030204" pitchFamily="34" charset="0"/>
                <a:sym typeface="Wingdings" pitchFamily="2" charset="2"/>
              </a:rPr>
              <a:t> 			</a:t>
            </a:r>
            <a:r>
              <a:rPr lang="fr-FR" altLang="en-US" sz="900" kern="1200" dirty="0">
                <a:solidFill>
                  <a:srgbClr val="000000"/>
                </a:solidFill>
                <a:latin typeface="Calibri" panose="020F0502020204030204" pitchFamily="34" charset="0"/>
                <a:ea typeface="+mn-ea"/>
                <a:cs typeface="Calibri" panose="020F0502020204030204" pitchFamily="34" charset="0"/>
                <a:sym typeface="Wingdings" pitchFamily="2" charset="2"/>
              </a:rPr>
              <a:t> Oui </a:t>
            </a:r>
            <a:r>
              <a:rPr lang="fr-FR" altLang="en-US" sz="1050" kern="1200" dirty="0">
                <a:solidFill>
                  <a:srgbClr val="000000"/>
                </a:solidFill>
                <a:latin typeface="Calibri" panose="020F0502020204030204" pitchFamily="34" charset="0"/>
                <a:ea typeface="+mn-ea"/>
                <a:cs typeface="Calibri" panose="020F0502020204030204" pitchFamily="34" charset="0"/>
                <a:sym typeface="Wingdings" pitchFamily="2" charset="2"/>
              </a:rPr>
              <a:t></a:t>
            </a:r>
            <a:r>
              <a:rPr lang="fr-FR" altLang="en-US" sz="900" kern="1200" dirty="0">
                <a:solidFill>
                  <a:srgbClr val="000000"/>
                </a:solidFill>
                <a:latin typeface="Calibri" panose="020F0502020204030204" pitchFamily="34" charset="0"/>
                <a:ea typeface="+mn-ea"/>
                <a:cs typeface="Calibri" panose="020F0502020204030204" pitchFamily="34" charset="0"/>
                <a:sym typeface="Wingdings" pitchFamily="2" charset="2"/>
              </a:rPr>
              <a:t>  Non</a:t>
            </a:r>
            <a:endParaRPr lang="fr-FR" altLang="en-US" sz="900" kern="1200" spc="8" dirty="0">
              <a:solidFill>
                <a:srgbClr val="000000"/>
              </a:solidFill>
              <a:latin typeface="Calibri" panose="020F0502020204030204" pitchFamily="34" charset="0"/>
              <a:ea typeface="+mn-ea"/>
              <a:cs typeface="Calibri" panose="020F0502020204030204" pitchFamily="34" charset="0"/>
            </a:endParaRPr>
          </a:p>
          <a:p>
            <a:pPr defTabSz="489347" eaLnBrk="1" fontAlgn="base" hangingPunct="1">
              <a:spcBef>
                <a:spcPct val="5000"/>
              </a:spcBef>
              <a:spcAft>
                <a:spcPct val="0"/>
              </a:spcAft>
              <a:buNone/>
              <a:tabLst>
                <a:tab pos="879872" algn="l"/>
                <a:tab pos="1609725" algn="l"/>
                <a:tab pos="2355056" algn="l"/>
              </a:tabLst>
              <a:defRPr/>
            </a:pPr>
            <a:r>
              <a:rPr lang="fr-FR" sz="900" b="1" u="sng" kern="1200" dirty="0">
                <a:solidFill>
                  <a:srgbClr val="000000"/>
                </a:solidFill>
                <a:latin typeface="Calibri" panose="020F0502020204030204" pitchFamily="34" charset="0"/>
                <a:ea typeface="+mn-ea"/>
                <a:cs typeface="Calibri" panose="020F0502020204030204" pitchFamily="34" charset="0"/>
              </a:rPr>
              <a:t>Participation à un réseau de surveillance :</a:t>
            </a:r>
            <a:endParaRPr lang="fr-FR" sz="900" b="1" kern="1200" dirty="0">
              <a:solidFill>
                <a:srgbClr val="000000"/>
              </a:solidFill>
              <a:latin typeface="Calibri" panose="020F0502020204030204" pitchFamily="34" charset="0"/>
              <a:ea typeface="+mn-ea"/>
              <a:cs typeface="Calibri" panose="020F0502020204030204" pitchFamily="34" charset="0"/>
            </a:endParaRPr>
          </a:p>
          <a:p>
            <a:pPr defTabSz="489347" eaLnBrk="1" fontAlgn="base" hangingPunct="1">
              <a:spcBef>
                <a:spcPts val="225"/>
              </a:spcBef>
              <a:spcAft>
                <a:spcPct val="0"/>
              </a:spcAft>
              <a:buNone/>
              <a:tabLst>
                <a:tab pos="879872" algn="l"/>
                <a:tab pos="1609725" algn="l"/>
                <a:tab pos="2355056" algn="l"/>
              </a:tabLst>
              <a:defRPr/>
            </a:pPr>
            <a:r>
              <a:rPr lang="fr-FR" sz="900" kern="1200" dirty="0">
                <a:solidFill>
                  <a:srgbClr val="000000"/>
                </a:solidFill>
                <a:latin typeface="Calibri" panose="020F0502020204030204" pitchFamily="34" charset="0"/>
                <a:ea typeface="+mn-ea"/>
                <a:cs typeface="Calibri" panose="020F0502020204030204" pitchFamily="34" charset="0"/>
              </a:rPr>
              <a:t>Pendant l’année précédente, à quel programme de surveillance dans le domaine de PCI votre établissement a-t-il participé ? </a:t>
            </a:r>
          </a:p>
          <a:p>
            <a:pPr marL="128588" indent="-128588" defTabSz="489347" eaLnBrk="1" fontAlgn="base" hangingPunct="1">
              <a:spcBef>
                <a:spcPts val="0"/>
              </a:spcBef>
              <a:spcAft>
                <a:spcPct val="0"/>
              </a:spcAft>
              <a:buNone/>
              <a:tabLst>
                <a:tab pos="335756" algn="l"/>
                <a:tab pos="1143000" algn="l"/>
              </a:tabLst>
              <a:defRPr/>
            </a:pPr>
            <a:r>
              <a:rPr lang="fr-FR" altLang="en-US" sz="1050" kern="1200" dirty="0">
                <a:solidFill>
                  <a:srgbClr val="000000"/>
                </a:solidFill>
                <a:latin typeface="Calibri" panose="020F0502020204030204" pitchFamily="34" charset="0"/>
                <a:ea typeface="+mn-ea"/>
                <a:cs typeface="Calibri" panose="020F0502020204030204" pitchFamily="34" charset="0"/>
                <a:sym typeface="Wingdings" pitchFamily="2" charset="2"/>
              </a:rPr>
              <a:t></a:t>
            </a:r>
            <a:r>
              <a:rPr lang="fr-FR" altLang="en-US" sz="900" kern="1200" dirty="0">
                <a:solidFill>
                  <a:srgbClr val="000000"/>
                </a:solidFill>
                <a:latin typeface="Calibri" panose="020F0502020204030204" pitchFamily="34" charset="0"/>
                <a:ea typeface="+mn-ea"/>
                <a:cs typeface="Calibri" panose="020F0502020204030204" pitchFamily="34" charset="0"/>
                <a:sym typeface="Wingdings" pitchFamily="2" charset="2"/>
              </a:rPr>
              <a:t> </a:t>
            </a:r>
            <a:r>
              <a:rPr lang="fr-FR" altLang="en-US" sz="900" kern="1200" spc="8" dirty="0">
                <a:solidFill>
                  <a:srgbClr val="000000"/>
                </a:solidFill>
                <a:latin typeface="Calibri" panose="020F0502020204030204" pitchFamily="34" charset="0"/>
                <a:ea typeface="+mn-ea"/>
                <a:cs typeface="Calibri" panose="020F0502020204030204" pitchFamily="34" charset="0"/>
              </a:rPr>
              <a:t>SSI</a:t>
            </a:r>
            <a:r>
              <a:rPr lang="fr-FR" altLang="en-US" sz="1050" kern="1200" spc="8" dirty="0">
                <a:solidFill>
                  <a:srgbClr val="000000"/>
                </a:solidFill>
                <a:latin typeface="Calibri" panose="020F0502020204030204" pitchFamily="34" charset="0"/>
                <a:ea typeface="+mn-ea"/>
                <a:cs typeface="Calibri" panose="020F0502020204030204" pitchFamily="34" charset="0"/>
              </a:rPr>
              <a:t> </a:t>
            </a:r>
            <a:r>
              <a:rPr lang="fr-FR" altLang="en-US" sz="1050" kern="1200" dirty="0">
                <a:solidFill>
                  <a:srgbClr val="000000"/>
                </a:solidFill>
                <a:latin typeface="Calibri" panose="020F0502020204030204" pitchFamily="34" charset="0"/>
                <a:ea typeface="+mn-ea"/>
                <a:cs typeface="Calibri" panose="020F0502020204030204" pitchFamily="34" charset="0"/>
                <a:sym typeface="Wingdings" pitchFamily="2" charset="2"/>
              </a:rPr>
              <a:t></a:t>
            </a:r>
            <a:r>
              <a:rPr lang="fr-FR" altLang="en-US" sz="900" kern="1200" spc="8" dirty="0">
                <a:solidFill>
                  <a:srgbClr val="000000"/>
                </a:solidFill>
                <a:latin typeface="Calibri" panose="020F0502020204030204" pitchFamily="34" charset="0"/>
                <a:ea typeface="+mn-ea"/>
                <a:cs typeface="Calibri" panose="020F0502020204030204" pitchFamily="34" charset="0"/>
                <a:sym typeface="Wingdings" pitchFamily="2" charset="2"/>
              </a:rPr>
              <a:t> </a:t>
            </a:r>
            <a:r>
              <a:rPr lang="fr-FR" altLang="en-US" sz="900" kern="1200" spc="8" dirty="0">
                <a:solidFill>
                  <a:srgbClr val="000000"/>
                </a:solidFill>
                <a:latin typeface="Calibri" panose="020F0502020204030204" pitchFamily="34" charset="0"/>
                <a:ea typeface="+mn-ea"/>
                <a:cs typeface="Calibri" panose="020F0502020204030204" pitchFamily="34" charset="0"/>
              </a:rPr>
              <a:t>SI </a:t>
            </a:r>
            <a:r>
              <a:rPr lang="fr-FR" altLang="en-US" sz="1050" kern="1200" spc="8" dirty="0">
                <a:solidFill>
                  <a:srgbClr val="000000"/>
                </a:solidFill>
                <a:latin typeface="Calibri" panose="020F0502020204030204" pitchFamily="34" charset="0"/>
                <a:ea typeface="+mn-ea"/>
                <a:cs typeface="Calibri" panose="020F0502020204030204" pitchFamily="34" charset="0"/>
                <a:sym typeface="Wingdings" pitchFamily="2" charset="2"/>
              </a:rPr>
              <a:t></a:t>
            </a:r>
            <a:r>
              <a:rPr lang="fr-FR" altLang="en-US" sz="900" kern="1200" spc="8" dirty="0">
                <a:solidFill>
                  <a:srgbClr val="000000"/>
                </a:solidFill>
                <a:latin typeface="Calibri" panose="020F0502020204030204" pitchFamily="34" charset="0"/>
                <a:ea typeface="+mn-ea"/>
                <a:cs typeface="Calibri" panose="020F0502020204030204" pitchFamily="34" charset="0"/>
                <a:sym typeface="Wingdings" pitchFamily="2" charset="2"/>
              </a:rPr>
              <a:t> </a:t>
            </a:r>
            <a:r>
              <a:rPr lang="fr-FR" altLang="en-US" sz="900" kern="1200" spc="8" dirty="0">
                <a:solidFill>
                  <a:srgbClr val="000000"/>
                </a:solidFill>
                <a:latin typeface="Calibri" panose="020F0502020204030204" pitchFamily="34" charset="0"/>
                <a:ea typeface="+mn-ea"/>
                <a:cs typeface="Calibri" panose="020F0502020204030204" pitchFamily="34" charset="0"/>
              </a:rPr>
              <a:t>CDI   </a:t>
            </a:r>
            <a:r>
              <a:rPr lang="fr-FR" altLang="en-US" sz="1050" kern="1200" spc="8" dirty="0">
                <a:solidFill>
                  <a:srgbClr val="000000"/>
                </a:solidFill>
                <a:latin typeface="Calibri" panose="020F0502020204030204" pitchFamily="34" charset="0"/>
                <a:ea typeface="+mn-ea"/>
                <a:cs typeface="Calibri" panose="020F0502020204030204" pitchFamily="34" charset="0"/>
                <a:sym typeface="Wingdings" pitchFamily="2" charset="2"/>
              </a:rPr>
              <a:t></a:t>
            </a:r>
            <a:r>
              <a:rPr lang="fr-FR" altLang="en-US" sz="900" kern="1200" spc="8" dirty="0">
                <a:solidFill>
                  <a:srgbClr val="000000"/>
                </a:solidFill>
                <a:latin typeface="Calibri" panose="020F0502020204030204" pitchFamily="34" charset="0"/>
                <a:ea typeface="+mn-ea"/>
                <a:cs typeface="Calibri" panose="020F0502020204030204" pitchFamily="34" charset="0"/>
                <a:sym typeface="Wingdings" pitchFamily="2" charset="2"/>
              </a:rPr>
              <a:t> </a:t>
            </a:r>
            <a:r>
              <a:rPr lang="fr-FR" altLang="en-US" sz="900" kern="1200" spc="8" dirty="0">
                <a:solidFill>
                  <a:srgbClr val="000000"/>
                </a:solidFill>
                <a:latin typeface="Calibri" panose="020F0502020204030204" pitchFamily="34" charset="0"/>
                <a:ea typeface="+mn-ea"/>
                <a:cs typeface="Calibri" panose="020F0502020204030204" pitchFamily="34" charset="0"/>
              </a:rPr>
              <a:t>Résistance aux antibiotiques</a:t>
            </a:r>
          </a:p>
          <a:p>
            <a:pPr marL="128588" indent="-128588" defTabSz="489347" eaLnBrk="1" fontAlgn="base" hangingPunct="1">
              <a:spcBef>
                <a:spcPts val="0"/>
              </a:spcBef>
              <a:spcAft>
                <a:spcPct val="0"/>
              </a:spcAft>
              <a:buFont typeface="Wingdings"/>
              <a:buChar char="¨"/>
              <a:tabLst>
                <a:tab pos="335756" algn="l"/>
                <a:tab pos="1143000" algn="l"/>
              </a:tabLst>
              <a:defRPr/>
            </a:pPr>
            <a:r>
              <a:rPr lang="fr-FR" altLang="en-US" sz="900" kern="1200" spc="8" dirty="0">
                <a:solidFill>
                  <a:srgbClr val="000000"/>
                </a:solidFill>
                <a:latin typeface="Calibri" panose="020F0502020204030204" pitchFamily="34" charset="0"/>
                <a:ea typeface="+mn-ea"/>
                <a:cs typeface="Calibri" panose="020F0502020204030204" pitchFamily="34" charset="0"/>
              </a:rPr>
              <a:t>Utilisation d‘antimicrobiens  </a:t>
            </a:r>
            <a:r>
              <a:rPr lang="fr-FR" altLang="en-US" sz="1050" kern="1200" spc="8" dirty="0">
                <a:solidFill>
                  <a:srgbClr val="000000"/>
                </a:solidFill>
                <a:latin typeface="Calibri" panose="020F0502020204030204" pitchFamily="34" charset="0"/>
                <a:ea typeface="+mn-ea"/>
                <a:cs typeface="Calibri" panose="020F0502020204030204" pitchFamily="34" charset="0"/>
              </a:rPr>
              <a:t> </a:t>
            </a:r>
            <a:r>
              <a:rPr lang="fr-FR" altLang="en-US" sz="900" kern="1200" spc="8" dirty="0">
                <a:solidFill>
                  <a:srgbClr val="000000"/>
                </a:solidFill>
                <a:latin typeface="Calibri" panose="020F0502020204030204" pitchFamily="34" charset="0"/>
                <a:ea typeface="+mn-ea"/>
                <a:cs typeface="Calibri" panose="020F0502020204030204" pitchFamily="34" charset="0"/>
                <a:sym typeface="Wingdings" pitchFamily="2" charset="2"/>
              </a:rPr>
              <a:t> Aucun </a:t>
            </a:r>
          </a:p>
          <a:p>
            <a:pPr marL="128588" indent="-128588" defTabSz="489347" eaLnBrk="1" fontAlgn="base" hangingPunct="1">
              <a:spcBef>
                <a:spcPts val="0"/>
              </a:spcBef>
              <a:spcAft>
                <a:spcPct val="0"/>
              </a:spcAft>
              <a:buFont typeface="Wingdings"/>
              <a:buChar char="¨"/>
              <a:tabLst>
                <a:tab pos="335756" algn="l"/>
                <a:tab pos="1143000" algn="l"/>
              </a:tabLst>
              <a:defRPr/>
            </a:pPr>
            <a:r>
              <a:rPr lang="fr-FR" altLang="en-US" sz="900" kern="1200" spc="8" dirty="0">
                <a:solidFill>
                  <a:srgbClr val="000000"/>
                </a:solidFill>
                <a:latin typeface="Calibri" panose="020F0502020204030204" pitchFamily="34" charset="0"/>
                <a:ea typeface="+mn-ea"/>
                <a:cs typeface="Calibri" panose="020F0502020204030204" pitchFamily="34" charset="0"/>
                <a:sym typeface="Wingdings" pitchFamily="2" charset="2"/>
              </a:rPr>
              <a:t>Autres :__________________________________________</a:t>
            </a:r>
            <a:endParaRPr lang="fr-FR" altLang="en-US" sz="600" b="1" u="sng" kern="1200" dirty="0">
              <a:solidFill>
                <a:srgbClr val="000000"/>
              </a:solidFill>
              <a:latin typeface="Calibri" panose="020F0502020204030204" pitchFamily="34" charset="0"/>
              <a:ea typeface="+mn-ea"/>
              <a:cs typeface="Calibri" panose="020F0502020204030204" pitchFamily="34" charset="0"/>
            </a:endParaRPr>
          </a:p>
          <a:p>
            <a:pPr defTabSz="489347" eaLnBrk="1" fontAlgn="base" hangingPunct="1">
              <a:spcBef>
                <a:spcPts val="300"/>
              </a:spcBef>
              <a:spcAft>
                <a:spcPct val="0"/>
              </a:spcAft>
              <a:buNone/>
              <a:tabLst>
                <a:tab pos="879872" algn="l"/>
                <a:tab pos="1609725" algn="l"/>
                <a:tab pos="2355056" algn="l"/>
              </a:tabLst>
              <a:defRPr/>
            </a:pPr>
            <a:r>
              <a:rPr lang="fr-FR" altLang="en-US" sz="900" b="1" u="sng" kern="1200" dirty="0">
                <a:solidFill>
                  <a:srgbClr val="000000"/>
                </a:solidFill>
                <a:latin typeface="Calibri" panose="020F0502020204030204" pitchFamily="34" charset="0"/>
                <a:ea typeface="+mn-ea"/>
                <a:cs typeface="Calibri" panose="020F0502020204030204" pitchFamily="34" charset="0"/>
              </a:rPr>
              <a:t>Microbiologie/performance diagnostique</a:t>
            </a:r>
            <a:endParaRPr lang="fr-FR" altLang="en-US" sz="900" b="1" kern="1200" dirty="0">
              <a:solidFill>
                <a:srgbClr val="000000"/>
              </a:solidFill>
              <a:latin typeface="Calibri" panose="020F0502020204030204" pitchFamily="34" charset="0"/>
              <a:ea typeface="+mn-ea"/>
              <a:cs typeface="Calibri" panose="020F0502020204030204" pitchFamily="34" charset="0"/>
            </a:endParaRPr>
          </a:p>
          <a:p>
            <a:pPr defTabSz="489347" eaLnBrk="1" fontAlgn="base" hangingPunct="1">
              <a:spcBef>
                <a:spcPts val="225"/>
              </a:spcBef>
              <a:spcAft>
                <a:spcPct val="0"/>
              </a:spcAft>
              <a:buNone/>
              <a:tabLst>
                <a:tab pos="879872" algn="l"/>
                <a:tab pos="1609725" algn="l"/>
                <a:tab pos="2355056" algn="l"/>
              </a:tabLst>
              <a:defRPr/>
            </a:pPr>
            <a:r>
              <a:rPr lang="fr-CH" altLang="en-US" sz="900" kern="1200" dirty="0">
                <a:solidFill>
                  <a:srgbClr val="000000"/>
                </a:solidFill>
                <a:latin typeface="Calibri" panose="020F0502020204030204" pitchFamily="34" charset="0"/>
                <a:ea typeface="+mn-ea"/>
                <a:cs typeface="Calibri" panose="020F0502020204030204" pitchFamily="34" charset="0"/>
              </a:rPr>
              <a:t>Peut-on commander de tests microbiologiques de routine et recevoir des résultats pendant les week-ends? </a:t>
            </a:r>
          </a:p>
          <a:p>
            <a:pPr defTabSz="489347" eaLnBrk="1" fontAlgn="base" hangingPunct="1">
              <a:spcBef>
                <a:spcPts val="225"/>
              </a:spcBef>
              <a:spcAft>
                <a:spcPct val="0"/>
              </a:spcAft>
              <a:buNone/>
              <a:tabLst>
                <a:tab pos="879872" algn="l"/>
                <a:tab pos="1609725" algn="l"/>
                <a:tab pos="2355056" algn="l"/>
              </a:tabLst>
              <a:defRPr/>
            </a:pPr>
            <a:r>
              <a:rPr lang="fr-FR" altLang="en-US" sz="900" kern="1200" dirty="0">
                <a:solidFill>
                  <a:srgbClr val="000000"/>
                </a:solidFill>
                <a:latin typeface="Calibri" panose="020F0502020204030204" pitchFamily="34" charset="0"/>
                <a:ea typeface="+mn-ea"/>
                <a:cs typeface="Calibri" panose="020F0502020204030204" pitchFamily="34" charset="0"/>
                <a:sym typeface="Wingdings" pitchFamily="2" charset="2"/>
              </a:rPr>
              <a:t>Examens cliniques : 	</a:t>
            </a:r>
            <a:r>
              <a:rPr lang="fr-FR" altLang="en-US" sz="1050" kern="1200" dirty="0">
                <a:solidFill>
                  <a:srgbClr val="000000"/>
                </a:solidFill>
                <a:latin typeface="Calibri" panose="020F0502020204030204" pitchFamily="34" charset="0"/>
                <a:ea typeface="+mn-ea"/>
                <a:cs typeface="Calibri" panose="020F0502020204030204" pitchFamily="34" charset="0"/>
                <a:sym typeface="Wingdings" pitchFamily="2" charset="2"/>
              </a:rPr>
              <a:t></a:t>
            </a:r>
            <a:r>
              <a:rPr lang="fr-FR" altLang="en-US" sz="900" kern="1200" dirty="0">
                <a:solidFill>
                  <a:srgbClr val="000000"/>
                </a:solidFill>
                <a:latin typeface="Calibri" panose="020F0502020204030204" pitchFamily="34" charset="0"/>
                <a:ea typeface="+mn-ea"/>
                <a:cs typeface="Calibri" panose="020F0502020204030204" pitchFamily="34" charset="0"/>
                <a:sym typeface="Wingdings" pitchFamily="2" charset="2"/>
              </a:rPr>
              <a:t> Samedi	</a:t>
            </a:r>
            <a:r>
              <a:rPr lang="fr-FR" altLang="en-US" sz="1050" kern="1200" dirty="0">
                <a:solidFill>
                  <a:srgbClr val="000000"/>
                </a:solidFill>
                <a:latin typeface="Calibri" panose="020F0502020204030204" pitchFamily="34" charset="0"/>
                <a:ea typeface="+mn-ea"/>
                <a:cs typeface="Calibri" panose="020F0502020204030204" pitchFamily="34" charset="0"/>
                <a:sym typeface="Wingdings" pitchFamily="2" charset="2"/>
              </a:rPr>
              <a:t></a:t>
            </a:r>
            <a:r>
              <a:rPr lang="fr-FR" altLang="en-US" sz="900" kern="1200" dirty="0">
                <a:solidFill>
                  <a:srgbClr val="000000"/>
                </a:solidFill>
                <a:latin typeface="Calibri" panose="020F0502020204030204" pitchFamily="34" charset="0"/>
                <a:ea typeface="+mn-ea"/>
                <a:cs typeface="Calibri" panose="020F0502020204030204" pitchFamily="34" charset="0"/>
                <a:sym typeface="Wingdings" pitchFamily="2" charset="2"/>
              </a:rPr>
              <a:t> Dimanche</a:t>
            </a:r>
            <a:endParaRPr lang="fr-FR" altLang="en-US" sz="900" kern="1200" dirty="0">
              <a:solidFill>
                <a:srgbClr val="000000"/>
              </a:solidFill>
              <a:latin typeface="Calibri" panose="020F0502020204030204" pitchFamily="34" charset="0"/>
              <a:ea typeface="+mn-ea"/>
              <a:cs typeface="Calibri" panose="020F0502020204030204" pitchFamily="34" charset="0"/>
            </a:endParaRPr>
          </a:p>
          <a:p>
            <a:pPr defTabSz="489347" eaLnBrk="1" fontAlgn="base" hangingPunct="1">
              <a:spcBef>
                <a:spcPct val="5000"/>
              </a:spcBef>
              <a:spcAft>
                <a:spcPct val="0"/>
              </a:spcAft>
              <a:buNone/>
              <a:tabLst>
                <a:tab pos="879872" algn="l"/>
                <a:tab pos="1609725" algn="l"/>
                <a:tab pos="2355056" algn="l"/>
              </a:tabLst>
              <a:defRPr/>
            </a:pPr>
            <a:r>
              <a:rPr lang="fr-FR" altLang="en-US" sz="900" kern="1200" dirty="0" err="1">
                <a:solidFill>
                  <a:srgbClr val="000000"/>
                </a:solidFill>
                <a:latin typeface="Calibri" panose="020F0502020204030204" pitchFamily="34" charset="0"/>
                <a:ea typeface="+mn-ea"/>
                <a:cs typeface="Calibri" panose="020F0502020204030204" pitchFamily="34" charset="0"/>
                <a:sym typeface="Wingdings" pitchFamily="2" charset="2"/>
              </a:rPr>
              <a:t>Screenings</a:t>
            </a:r>
            <a:r>
              <a:rPr lang="fr-FR" altLang="en-US" sz="900" kern="1200" dirty="0">
                <a:solidFill>
                  <a:srgbClr val="000000"/>
                </a:solidFill>
                <a:latin typeface="Calibri" panose="020F0502020204030204" pitchFamily="34" charset="0"/>
                <a:ea typeface="+mn-ea"/>
                <a:cs typeface="Calibri" panose="020F0502020204030204" pitchFamily="34" charset="0"/>
                <a:sym typeface="Wingdings" pitchFamily="2" charset="2"/>
              </a:rPr>
              <a:t> (ex. MRSA): 	</a:t>
            </a:r>
            <a:r>
              <a:rPr lang="fr-FR" altLang="en-US" sz="1050" kern="1200" dirty="0">
                <a:solidFill>
                  <a:srgbClr val="000000"/>
                </a:solidFill>
                <a:latin typeface="Calibri" panose="020F0502020204030204" pitchFamily="34" charset="0"/>
                <a:ea typeface="+mn-ea"/>
                <a:cs typeface="Calibri" panose="020F0502020204030204" pitchFamily="34" charset="0"/>
                <a:sym typeface="Wingdings" pitchFamily="2" charset="2"/>
              </a:rPr>
              <a:t></a:t>
            </a:r>
            <a:r>
              <a:rPr lang="fr-FR" altLang="en-US" sz="900" kern="1200" dirty="0">
                <a:solidFill>
                  <a:srgbClr val="000000"/>
                </a:solidFill>
                <a:latin typeface="Calibri" panose="020F0502020204030204" pitchFamily="34" charset="0"/>
                <a:ea typeface="+mn-ea"/>
                <a:cs typeface="Calibri" panose="020F0502020204030204" pitchFamily="34" charset="0"/>
                <a:sym typeface="Wingdings" pitchFamily="2" charset="2"/>
              </a:rPr>
              <a:t> Samedi 	</a:t>
            </a:r>
            <a:r>
              <a:rPr lang="fr-FR" altLang="en-US" sz="1050" kern="1200" dirty="0">
                <a:solidFill>
                  <a:srgbClr val="000000"/>
                </a:solidFill>
                <a:latin typeface="Calibri" panose="020F0502020204030204" pitchFamily="34" charset="0"/>
                <a:ea typeface="+mn-ea"/>
                <a:cs typeface="Calibri" panose="020F0502020204030204" pitchFamily="34" charset="0"/>
                <a:sym typeface="Wingdings" pitchFamily="2" charset="2"/>
              </a:rPr>
              <a:t></a:t>
            </a:r>
            <a:r>
              <a:rPr lang="fr-FR" altLang="en-US" sz="900" kern="1200" dirty="0">
                <a:solidFill>
                  <a:srgbClr val="000000"/>
                </a:solidFill>
                <a:latin typeface="Calibri" panose="020F0502020204030204" pitchFamily="34" charset="0"/>
                <a:ea typeface="+mn-ea"/>
                <a:cs typeface="Calibri" panose="020F0502020204030204" pitchFamily="34" charset="0"/>
                <a:sym typeface="Wingdings" pitchFamily="2" charset="2"/>
              </a:rPr>
              <a:t> Dimanche</a:t>
            </a:r>
          </a:p>
          <a:p>
            <a:pPr defTabSz="489347" eaLnBrk="1" fontAlgn="base" hangingPunct="1">
              <a:spcBef>
                <a:spcPct val="5000"/>
              </a:spcBef>
              <a:spcAft>
                <a:spcPct val="0"/>
              </a:spcAft>
              <a:buNone/>
              <a:tabLst>
                <a:tab pos="879872" algn="l"/>
                <a:tab pos="1609725" algn="l"/>
                <a:tab pos="2355056" algn="l"/>
              </a:tabLst>
              <a:defRPr/>
            </a:pPr>
            <a:endParaRPr lang="fr-FR" altLang="en-US" sz="900" kern="1200" dirty="0">
              <a:solidFill>
                <a:srgbClr val="000000"/>
              </a:solidFill>
              <a:latin typeface="Calibri" panose="020F0502020204030204" pitchFamily="34" charset="0"/>
              <a:ea typeface="+mn-ea"/>
              <a:cs typeface="Calibri" panose="020F0502020204030204" pitchFamily="34" charset="0"/>
              <a:sym typeface="Wingdings" pitchFamily="2" charset="2"/>
            </a:endParaRPr>
          </a:p>
          <a:p>
            <a:pPr defTabSz="489347" eaLnBrk="1" fontAlgn="base" hangingPunct="1">
              <a:spcBef>
                <a:spcPct val="5000"/>
              </a:spcBef>
              <a:spcAft>
                <a:spcPct val="0"/>
              </a:spcAft>
              <a:buNone/>
              <a:tabLst>
                <a:tab pos="879872" algn="l"/>
                <a:tab pos="1609725" algn="l"/>
                <a:tab pos="2355056" algn="l"/>
              </a:tabLst>
              <a:defRPr/>
            </a:pPr>
            <a:r>
              <a:rPr lang="fr-CH" altLang="en-US" sz="900" b="1" u="sng" kern="1200" dirty="0">
                <a:solidFill>
                  <a:srgbClr val="000000"/>
                </a:solidFill>
                <a:latin typeface="Calibri" panose="020F0502020204030204" pitchFamily="34" charset="0"/>
                <a:ea typeface="+mn-ea"/>
                <a:cs typeface="Calibri" panose="020F0502020204030204" pitchFamily="34" charset="0"/>
                <a:sym typeface="Wingdings" pitchFamily="2" charset="2"/>
              </a:rPr>
              <a:t>Prévention COVID-19 </a:t>
            </a:r>
            <a:r>
              <a:rPr lang="fr-CH" altLang="en-US" sz="900" kern="1200" dirty="0">
                <a:solidFill>
                  <a:srgbClr val="000000"/>
                </a:solidFill>
                <a:latin typeface="Calibri" panose="020F0502020204030204" pitchFamily="34" charset="0"/>
                <a:ea typeface="+mn-ea"/>
                <a:cs typeface="Calibri" panose="020F0502020204030204" pitchFamily="34" charset="0"/>
                <a:sym typeface="Wingdings" pitchFamily="2" charset="2"/>
              </a:rPr>
              <a:t>:</a:t>
            </a:r>
          </a:p>
          <a:p>
            <a:pPr defTabSz="489347" eaLnBrk="1" fontAlgn="base" hangingPunct="1">
              <a:spcBef>
                <a:spcPct val="5000"/>
              </a:spcBef>
              <a:spcAft>
                <a:spcPct val="0"/>
              </a:spcAft>
              <a:buNone/>
              <a:tabLst>
                <a:tab pos="879872" algn="l"/>
                <a:tab pos="1609725" algn="l"/>
                <a:tab pos="2355056" algn="l"/>
              </a:tabLst>
              <a:defRPr/>
            </a:pPr>
            <a:r>
              <a:rPr lang="fr-CH" altLang="en-US" sz="900" kern="1200" dirty="0">
                <a:solidFill>
                  <a:srgbClr val="000000"/>
                </a:solidFill>
                <a:latin typeface="Calibri" panose="020F0502020204030204" pitchFamily="34" charset="0"/>
                <a:ea typeface="+mn-ea"/>
                <a:cs typeface="Calibri" panose="020F0502020204030204" pitchFamily="34" charset="0"/>
                <a:sym typeface="Wingdings" pitchFamily="2" charset="2"/>
              </a:rPr>
              <a:t>Le port de masque universel est-il actuellement obligatoire dans l’établissement?  </a:t>
            </a:r>
          </a:p>
          <a:p>
            <a:pPr defTabSz="489347" eaLnBrk="1" fontAlgn="base" hangingPunct="1">
              <a:spcBef>
                <a:spcPct val="5000"/>
              </a:spcBef>
              <a:spcAft>
                <a:spcPct val="0"/>
              </a:spcAft>
              <a:buNone/>
              <a:tabLst>
                <a:tab pos="879872" algn="l"/>
                <a:tab pos="1609725" algn="l"/>
                <a:tab pos="2355056" algn="l"/>
              </a:tabLst>
              <a:defRPr/>
            </a:pPr>
            <a:r>
              <a:rPr lang="fr-CH" altLang="en-US" sz="900" kern="1200" dirty="0">
                <a:solidFill>
                  <a:srgbClr val="000000"/>
                </a:solidFill>
                <a:latin typeface="Calibri" panose="020F0502020204030204" pitchFamily="34" charset="0"/>
                <a:ea typeface="+mn-ea"/>
                <a:cs typeface="Calibri" panose="020F0502020204030204" pitchFamily="34" charset="0"/>
                <a:sym typeface="Wingdings" pitchFamily="2" charset="2"/>
              </a:rPr>
              <a:t>O Non </a:t>
            </a:r>
          </a:p>
          <a:p>
            <a:pPr defTabSz="489347" eaLnBrk="1" fontAlgn="base" hangingPunct="1">
              <a:spcBef>
                <a:spcPct val="5000"/>
              </a:spcBef>
              <a:spcAft>
                <a:spcPct val="0"/>
              </a:spcAft>
              <a:buNone/>
              <a:tabLst>
                <a:tab pos="879872" algn="l"/>
                <a:tab pos="1609725" algn="l"/>
                <a:tab pos="2355056" algn="l"/>
              </a:tabLst>
              <a:defRPr/>
            </a:pPr>
            <a:r>
              <a:rPr lang="fr-CH" altLang="en-US" sz="900" kern="1200" dirty="0">
                <a:solidFill>
                  <a:srgbClr val="000000"/>
                </a:solidFill>
                <a:latin typeface="Calibri" panose="020F0502020204030204" pitchFamily="34" charset="0"/>
                <a:ea typeface="+mn-ea"/>
                <a:cs typeface="Calibri" panose="020F0502020204030204" pitchFamily="34" charset="0"/>
                <a:sym typeface="Wingdings" pitchFamily="2" charset="2"/>
              </a:rPr>
              <a:t>O Oui, uniquement dans les secteurs de soins</a:t>
            </a:r>
            <a:endParaRPr lang="fr-CH" altLang="en-US" sz="900" kern="1200" dirty="0">
              <a:solidFill>
                <a:srgbClr val="000000"/>
              </a:solidFill>
              <a:highlight>
                <a:srgbClr val="FFFF00"/>
              </a:highlight>
              <a:latin typeface="Calibri" panose="020F0502020204030204" pitchFamily="34" charset="0"/>
              <a:ea typeface="+mn-ea"/>
              <a:cs typeface="Calibri" panose="020F0502020204030204" pitchFamily="34" charset="0"/>
              <a:sym typeface="Wingdings" pitchFamily="2" charset="2"/>
            </a:endParaRPr>
          </a:p>
          <a:p>
            <a:pPr marL="134541" indent="-134541" defTabSz="489347" eaLnBrk="1" fontAlgn="base" hangingPunct="1">
              <a:spcBef>
                <a:spcPct val="5000"/>
              </a:spcBef>
              <a:spcAft>
                <a:spcPct val="0"/>
              </a:spcAft>
              <a:buNone/>
              <a:tabLst>
                <a:tab pos="879872" algn="l"/>
                <a:tab pos="1609725" algn="l"/>
                <a:tab pos="2355056" algn="l"/>
              </a:tabLst>
              <a:defRPr/>
            </a:pPr>
            <a:r>
              <a:rPr lang="fr-CH" altLang="en-US" sz="900" kern="1200" dirty="0">
                <a:solidFill>
                  <a:srgbClr val="000000"/>
                </a:solidFill>
                <a:latin typeface="Calibri" panose="020F0502020204030204" pitchFamily="34" charset="0"/>
                <a:ea typeface="+mn-ea"/>
                <a:cs typeface="Calibri" panose="020F0502020204030204" pitchFamily="34" charset="0"/>
                <a:sym typeface="Wingdings" pitchFamily="2" charset="2"/>
              </a:rPr>
              <a:t>O Oui, dans les secteurs de soins ainsi que dans tous les secteurs communs (bureaux, salles de conférences) </a:t>
            </a:r>
          </a:p>
        </p:txBody>
      </p:sp>
      <p:sp>
        <p:nvSpPr>
          <p:cNvPr id="2" name="Rectangle 1"/>
          <p:cNvSpPr/>
          <p:nvPr/>
        </p:nvSpPr>
        <p:spPr>
          <a:xfrm>
            <a:off x="980433" y="4644394"/>
            <a:ext cx="3456384" cy="300082"/>
          </a:xfrm>
          <a:prstGeom prst="rect">
            <a:avLst/>
          </a:prstGeom>
        </p:spPr>
        <p:txBody>
          <a:bodyPr wrap="square">
            <a:spAutoFit/>
          </a:bodyPr>
          <a:lstStyle/>
          <a:p>
            <a:pPr defTabSz="685800" fontAlgn="base">
              <a:spcBef>
                <a:spcPct val="0"/>
              </a:spcBef>
              <a:spcAft>
                <a:spcPct val="0"/>
              </a:spcAft>
            </a:pPr>
            <a:r>
              <a:rPr lang="fr-FR" altLang="en-US" sz="675" kern="1200" dirty="0">
                <a:latin typeface="Calibri" panose="020F0502020204030204" pitchFamily="34" charset="0"/>
                <a:ea typeface="+mn-ea"/>
                <a:cs typeface="Calibri" panose="020F0502020204030204" pitchFamily="34" charset="0"/>
              </a:rPr>
              <a:t>SSI: Infections post-chirurgicales; SI: Soins intensifs (n‘importe quel type d‘infections nosocomiales aux soins intensifs); CDI: Infection à </a:t>
            </a:r>
            <a:r>
              <a:rPr lang="fr-FR" altLang="en-US" sz="675" i="1" kern="1200" dirty="0" err="1">
                <a:latin typeface="Calibri" panose="020F0502020204030204" pitchFamily="34" charset="0"/>
                <a:ea typeface="+mn-ea"/>
                <a:cs typeface="Calibri" panose="020F0502020204030204" pitchFamily="34" charset="0"/>
              </a:rPr>
              <a:t>Clostridioides</a:t>
            </a:r>
            <a:r>
              <a:rPr lang="fr-FR" altLang="en-US" sz="675" i="1" kern="1200" dirty="0">
                <a:latin typeface="Calibri" panose="020F0502020204030204" pitchFamily="34" charset="0"/>
                <a:ea typeface="+mn-ea"/>
                <a:cs typeface="Calibri" panose="020F0502020204030204" pitchFamily="34" charset="0"/>
              </a:rPr>
              <a:t> difficile</a:t>
            </a:r>
            <a:r>
              <a:rPr lang="fr-FR" altLang="en-US" sz="675" kern="1200" dirty="0">
                <a:latin typeface="Calibri" panose="020F0502020204030204" pitchFamily="34" charset="0"/>
                <a:ea typeface="+mn-ea"/>
                <a:cs typeface="Calibri" panose="020F0502020204030204" pitchFamily="34" charset="0"/>
              </a:rPr>
              <a:t>. </a:t>
            </a:r>
            <a:endParaRPr lang="fr-FR" sz="675" kern="1200" dirty="0">
              <a:latin typeface="Calibri" panose="020F0502020204030204" pitchFamily="34" charset="0"/>
              <a:ea typeface="+mn-ea"/>
              <a:cs typeface="Calibri" panose="020F0502020204030204" pitchFamily="34" charset="0"/>
            </a:endParaRPr>
          </a:p>
        </p:txBody>
      </p:sp>
      <p:sp>
        <p:nvSpPr>
          <p:cNvPr id="12" name="Rectangle 5"/>
          <p:cNvSpPr>
            <a:spLocks noChangeArrowheads="1"/>
          </p:cNvSpPr>
          <p:nvPr/>
        </p:nvSpPr>
        <p:spPr bwMode="auto">
          <a:xfrm>
            <a:off x="1007604" y="44184"/>
            <a:ext cx="5857297" cy="253916"/>
          </a:xfrm>
          <a:prstGeom prst="rect">
            <a:avLst/>
          </a:prstGeom>
          <a:solidFill>
            <a:srgbClr val="CCFFCC">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None/>
            </a:pPr>
            <a:r>
              <a:rPr lang="fr-FR" altLang="en-US" sz="1050" b="1" kern="1200" dirty="0">
                <a:solidFill>
                  <a:srgbClr val="009900"/>
                </a:solidFill>
                <a:latin typeface="Calibri" panose="020F0502020204030204" pitchFamily="34" charset="0"/>
                <a:ea typeface="+mn-ea"/>
                <a:cs typeface="Calibri" panose="020F0502020204030204" pitchFamily="34" charset="0"/>
              </a:rPr>
              <a:t>Formulaire H2 – Fiche Établissement</a:t>
            </a:r>
          </a:p>
        </p:txBody>
      </p:sp>
      <p:sp>
        <p:nvSpPr>
          <p:cNvPr id="11" name="Rectangle 10">
            <a:extLst>
              <a:ext uri="{FF2B5EF4-FFF2-40B4-BE49-F238E27FC236}">
                <a16:creationId xmlns:a16="http://schemas.microsoft.com/office/drawing/2014/main" id="{193F6E39-203E-4901-BDA7-7E9043351021}"/>
              </a:ext>
            </a:extLst>
          </p:cNvPr>
          <p:cNvSpPr/>
          <p:nvPr/>
        </p:nvSpPr>
        <p:spPr>
          <a:xfrm>
            <a:off x="4492858" y="257197"/>
            <a:ext cx="2331087" cy="230832"/>
          </a:xfrm>
          <a:prstGeom prst="rect">
            <a:avLst/>
          </a:prstGeom>
        </p:spPr>
        <p:txBody>
          <a:bodyPr wrap="none">
            <a:spAutoFit/>
          </a:bodyPr>
          <a:lstStyle/>
          <a:p>
            <a:pPr defTabSz="685800" fontAlgn="base">
              <a:spcBef>
                <a:spcPct val="0"/>
              </a:spcBef>
              <a:spcAft>
                <a:spcPct val="0"/>
              </a:spcAft>
            </a:pPr>
            <a:r>
              <a:rPr lang="fr-CH" sz="900" b="1" kern="1200" dirty="0">
                <a:latin typeface="Calibri" panose="020F0502020204030204" pitchFamily="34" charset="0"/>
                <a:ea typeface="+mn-ea"/>
                <a:cs typeface="Calibri" panose="020F0502020204030204" pitchFamily="34" charset="0"/>
              </a:rPr>
              <a:t>Niveau de surveillance automatisée des IAS :</a:t>
            </a:r>
            <a:endParaRPr lang="fr-CH" sz="900" kern="1200" dirty="0">
              <a:latin typeface="Calibri" panose="020F0502020204030204" pitchFamily="34" charset="0"/>
              <a:ea typeface="+mn-ea"/>
              <a:cs typeface="Calibri" panose="020F0502020204030204" pitchFamily="34" charset="0"/>
            </a:endParaRPr>
          </a:p>
        </p:txBody>
      </p:sp>
      <p:graphicFrame>
        <p:nvGraphicFramePr>
          <p:cNvPr id="14" name="Table 11">
            <a:extLst>
              <a:ext uri="{FF2B5EF4-FFF2-40B4-BE49-F238E27FC236}">
                <a16:creationId xmlns:a16="http://schemas.microsoft.com/office/drawing/2014/main" id="{CDDD8C60-4D2C-4FCE-8ECA-E84C863A47F9}"/>
              </a:ext>
            </a:extLst>
          </p:cNvPr>
          <p:cNvGraphicFramePr>
            <a:graphicFrameLocks noGrp="1"/>
          </p:cNvGraphicFramePr>
          <p:nvPr>
            <p:extLst>
              <p:ext uri="{D42A27DB-BD31-4B8C-83A1-F6EECF244321}">
                <p14:modId xmlns:p14="http://schemas.microsoft.com/office/powerpoint/2010/main" val="4190479877"/>
              </p:ext>
            </p:extLst>
          </p:nvPr>
        </p:nvGraphicFramePr>
        <p:xfrm>
          <a:off x="4535136" y="464947"/>
          <a:ext cx="3601261" cy="2116035"/>
        </p:xfrm>
        <a:graphic>
          <a:graphicData uri="http://schemas.openxmlformats.org/drawingml/2006/table">
            <a:tbl>
              <a:tblPr firstRow="1" firstCol="1" bandRow="1">
                <a:tableStyleId>{5940675A-B579-460E-94D1-54222C63F5DA}</a:tableStyleId>
              </a:tblPr>
              <a:tblGrid>
                <a:gridCol w="1687845">
                  <a:extLst>
                    <a:ext uri="{9D8B030D-6E8A-4147-A177-3AD203B41FA5}">
                      <a16:colId xmlns:a16="http://schemas.microsoft.com/office/drawing/2014/main" val="3237916498"/>
                    </a:ext>
                  </a:extLst>
                </a:gridCol>
                <a:gridCol w="307070">
                  <a:extLst>
                    <a:ext uri="{9D8B030D-6E8A-4147-A177-3AD203B41FA5}">
                      <a16:colId xmlns:a16="http://schemas.microsoft.com/office/drawing/2014/main" val="665375864"/>
                    </a:ext>
                  </a:extLst>
                </a:gridCol>
                <a:gridCol w="321203">
                  <a:extLst>
                    <a:ext uri="{9D8B030D-6E8A-4147-A177-3AD203B41FA5}">
                      <a16:colId xmlns:a16="http://schemas.microsoft.com/office/drawing/2014/main" val="1273548060"/>
                    </a:ext>
                  </a:extLst>
                </a:gridCol>
                <a:gridCol w="302005">
                  <a:extLst>
                    <a:ext uri="{9D8B030D-6E8A-4147-A177-3AD203B41FA5}">
                      <a16:colId xmlns:a16="http://schemas.microsoft.com/office/drawing/2014/main" val="3017114391"/>
                    </a:ext>
                  </a:extLst>
                </a:gridCol>
                <a:gridCol w="346863">
                  <a:extLst>
                    <a:ext uri="{9D8B030D-6E8A-4147-A177-3AD203B41FA5}">
                      <a16:colId xmlns:a16="http://schemas.microsoft.com/office/drawing/2014/main" val="2959542527"/>
                    </a:ext>
                  </a:extLst>
                </a:gridCol>
                <a:gridCol w="289053">
                  <a:extLst>
                    <a:ext uri="{9D8B030D-6E8A-4147-A177-3AD203B41FA5}">
                      <a16:colId xmlns:a16="http://schemas.microsoft.com/office/drawing/2014/main" val="2225180988"/>
                    </a:ext>
                  </a:extLst>
                </a:gridCol>
                <a:gridCol w="347222">
                  <a:extLst>
                    <a:ext uri="{9D8B030D-6E8A-4147-A177-3AD203B41FA5}">
                      <a16:colId xmlns:a16="http://schemas.microsoft.com/office/drawing/2014/main" val="1238547792"/>
                    </a:ext>
                  </a:extLst>
                </a:gridCol>
              </a:tblGrid>
              <a:tr h="726071">
                <a:tc>
                  <a:txBody>
                    <a:bodyPr/>
                    <a:lstStyle/>
                    <a:p>
                      <a:r>
                        <a:rPr lang="en-US" sz="800" b="0" dirty="0">
                          <a:solidFill>
                            <a:schemeClr val="tx1"/>
                          </a:solidFill>
                          <a:effectLst/>
                          <a:latin typeface="Calibri" panose="020F0502020204030204" pitchFamily="34" charset="0"/>
                          <a:cs typeface="Calibri" panose="020F0502020204030204" pitchFamily="34" charset="0"/>
                        </a:rPr>
                        <a:t> </a:t>
                      </a:r>
                    </a:p>
                    <a:p>
                      <a:endParaRPr lang="en-US" sz="900" b="0" dirty="0">
                        <a:solidFill>
                          <a:schemeClr val="tx1"/>
                        </a:solidFill>
                        <a:effectLst/>
                        <a:latin typeface="Calibri" panose="020F0502020204030204" pitchFamily="34" charset="0"/>
                        <a:cs typeface="Calibri" panose="020F0502020204030204" pitchFamily="34" charset="0"/>
                      </a:endParaRPr>
                    </a:p>
                    <a:p>
                      <a:r>
                        <a:rPr lang="en-US" sz="900" b="1" dirty="0">
                          <a:solidFill>
                            <a:schemeClr val="tx1"/>
                          </a:solidFill>
                          <a:effectLst/>
                          <a:latin typeface="Calibri" panose="020F0502020204030204" pitchFamily="34" charset="0"/>
                          <a:cs typeface="Calibri" panose="020F0502020204030204" pitchFamily="34" charset="0"/>
                        </a:rPr>
                        <a:t>Surveillance</a:t>
                      </a:r>
                      <a:endParaRPr lang="en-GB" sz="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pPr algn="ctr"/>
                      <a:r>
                        <a:rPr lang="fr-CH" sz="800" b="0" noProof="0" dirty="0">
                          <a:solidFill>
                            <a:schemeClr val="tx1"/>
                          </a:solidFill>
                          <a:effectLst/>
                          <a:latin typeface="Calibri" panose="020F0502020204030204" pitchFamily="34" charset="0"/>
                          <a:cs typeface="Calibri" panose="020F0502020204030204" pitchFamily="34" charset="0"/>
                        </a:rPr>
                        <a:t>Entièrement manuelle</a:t>
                      </a:r>
                      <a:endParaRPr lang="fr-CH" sz="8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vert="vert"/>
                </a:tc>
                <a:tc>
                  <a:txBody>
                    <a:bodyPr/>
                    <a:lstStyle/>
                    <a:p>
                      <a:pPr algn="ctr"/>
                      <a:r>
                        <a:rPr lang="fr-CH" sz="800" b="0" noProof="0" dirty="0">
                          <a:solidFill>
                            <a:schemeClr val="tx1"/>
                          </a:solidFill>
                          <a:effectLst/>
                          <a:latin typeface="Calibri" panose="020F0502020204030204" pitchFamily="34" charset="0"/>
                          <a:cs typeface="Calibri" panose="020F0502020204030204" pitchFamily="34" charset="0"/>
                        </a:rPr>
                        <a:t>Dénominateur automatisé*</a:t>
                      </a:r>
                      <a:endParaRPr lang="fr-CH" sz="8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vert="vert"/>
                </a:tc>
                <a:tc>
                  <a:txBody>
                    <a:bodyPr/>
                    <a:lstStyle/>
                    <a:p>
                      <a:pPr algn="ctr"/>
                      <a:r>
                        <a:rPr lang="fr-CH" sz="800" b="0" noProof="0" dirty="0">
                          <a:solidFill>
                            <a:schemeClr val="tx1"/>
                          </a:solidFill>
                          <a:effectLst/>
                          <a:latin typeface="Calibri" panose="020F0502020204030204" pitchFamily="34" charset="0"/>
                          <a:cs typeface="Calibri" panose="020F0502020204030204" pitchFamily="34" charset="0"/>
                        </a:rPr>
                        <a:t>Semi-automatique</a:t>
                      </a:r>
                      <a:endParaRPr lang="fr-CH" sz="8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vert="vert"/>
                </a:tc>
                <a:tc>
                  <a:txBody>
                    <a:bodyPr/>
                    <a:lstStyle/>
                    <a:p>
                      <a:pPr algn="ctr"/>
                      <a:r>
                        <a:rPr lang="fr-CH" sz="800" b="0" noProof="0" dirty="0">
                          <a:solidFill>
                            <a:schemeClr val="tx1"/>
                          </a:solidFill>
                          <a:effectLst/>
                          <a:latin typeface="Calibri" panose="020F0502020204030204" pitchFamily="34" charset="0"/>
                          <a:cs typeface="Calibri" panose="020F0502020204030204" pitchFamily="34" charset="0"/>
                        </a:rPr>
                        <a:t>Entièrement automatisée</a:t>
                      </a:r>
                      <a:endParaRPr lang="fr-CH" sz="8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vert="vert"/>
                </a:tc>
                <a:tc>
                  <a:txBody>
                    <a:bodyPr/>
                    <a:lstStyle/>
                    <a:p>
                      <a:pPr algn="ctr"/>
                      <a:r>
                        <a:rPr lang="en-GB" sz="800" b="0" noProof="0" dirty="0">
                          <a:solidFill>
                            <a:schemeClr val="tx1"/>
                          </a:solidFill>
                          <a:effectLst/>
                          <a:latin typeface="Calibri" panose="020F0502020204030204" pitchFamily="34" charset="0"/>
                          <a:cs typeface="Calibri" panose="020F0502020204030204" pitchFamily="34" charset="0"/>
                        </a:rPr>
                        <a:t>A</a:t>
                      </a:r>
                      <a:r>
                        <a:rPr lang="fr-CH" sz="800" b="0" noProof="0" dirty="0" err="1">
                          <a:solidFill>
                            <a:schemeClr val="tx1"/>
                          </a:solidFill>
                          <a:effectLst/>
                          <a:latin typeface="Calibri" panose="020F0502020204030204" pitchFamily="34" charset="0"/>
                          <a:cs typeface="Calibri" panose="020F0502020204030204" pitchFamily="34" charset="0"/>
                        </a:rPr>
                        <a:t>utre</a:t>
                      </a:r>
                      <a:endParaRPr lang="fr-CH" sz="8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vert="vert"/>
                </a:tc>
                <a:tc>
                  <a:txBody>
                    <a:bodyPr/>
                    <a:lstStyle/>
                    <a:p>
                      <a:pPr algn="ctr"/>
                      <a:r>
                        <a:rPr lang="en-US" sz="800" b="0" dirty="0">
                          <a:solidFill>
                            <a:schemeClr val="tx1"/>
                          </a:solidFill>
                          <a:effectLst/>
                          <a:latin typeface="Calibri" panose="020F0502020204030204" pitchFamily="34" charset="0"/>
                          <a:cs typeface="Calibri" panose="020F0502020204030204" pitchFamily="34" charset="0"/>
                        </a:rPr>
                        <a:t>Pas de surveillance</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vert="vert"/>
                </a:tc>
                <a:extLst>
                  <a:ext uri="{0D108BD9-81ED-4DB2-BD59-A6C34878D82A}">
                    <a16:rowId xmlns:a16="http://schemas.microsoft.com/office/drawing/2014/main" val="3386279159"/>
                  </a:ext>
                </a:extLst>
              </a:tr>
              <a:tr h="212781">
                <a:tc>
                  <a:txBody>
                    <a:bodyPr/>
                    <a:lstStyle/>
                    <a:p>
                      <a:r>
                        <a:rPr lang="en-US" sz="800" b="0" kern="1200" dirty="0">
                          <a:solidFill>
                            <a:schemeClr val="tx1"/>
                          </a:solidFill>
                          <a:effectLst/>
                          <a:latin typeface="Calibri" panose="020F0502020204030204" pitchFamily="34" charset="0"/>
                          <a:cs typeface="Calibri" panose="020F0502020204030204" pitchFamily="34" charset="0"/>
                        </a:rPr>
                        <a:t>Infection du site chirurgical</a:t>
                      </a:r>
                      <a:endParaRPr lang="en-GB" sz="800" b="0" kern="1200" dirty="0">
                        <a:solidFill>
                          <a:schemeClr val="tx1"/>
                        </a:solidFill>
                        <a:effectLst/>
                        <a:latin typeface="Calibri" panose="020F0502020204030204" pitchFamily="34" charset="0"/>
                        <a:ea typeface="+mn-ea"/>
                        <a:cs typeface="Calibri" panose="020F0502020204030204" pitchFamily="34" charset="0"/>
                      </a:endParaRPr>
                    </a:p>
                  </a:txBody>
                  <a:tcPr marL="51435" marR="51435" marT="0" marB="0" anchor="ctr"/>
                </a:tc>
                <a:tc>
                  <a:txBody>
                    <a:bodyPr/>
                    <a:lstStyle/>
                    <a:p>
                      <a:r>
                        <a:rPr lang="en-US"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en-US" sz="800" b="0">
                          <a:solidFill>
                            <a:schemeClr val="tx1"/>
                          </a:solidFill>
                          <a:effectLst/>
                          <a:latin typeface="Calibri" panose="020F0502020204030204" pitchFamily="34" charset="0"/>
                          <a:cs typeface="Calibri" panose="020F0502020204030204" pitchFamily="34" charset="0"/>
                        </a:rPr>
                        <a:t> </a:t>
                      </a:r>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en-US" sz="800" b="0">
                          <a:solidFill>
                            <a:schemeClr val="tx1"/>
                          </a:solidFill>
                          <a:effectLst/>
                          <a:latin typeface="Calibri" panose="020F0502020204030204" pitchFamily="34" charset="0"/>
                          <a:cs typeface="Calibri" panose="020F0502020204030204" pitchFamily="34" charset="0"/>
                        </a:rPr>
                        <a:t> </a:t>
                      </a:r>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en-US"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en-US"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extLst>
                  <a:ext uri="{0D108BD9-81ED-4DB2-BD59-A6C34878D82A}">
                    <a16:rowId xmlns:a16="http://schemas.microsoft.com/office/drawing/2014/main" val="3097073156"/>
                  </a:ext>
                </a:extLst>
              </a:tr>
              <a:tr h="199283">
                <a:tc>
                  <a:txBody>
                    <a:bodyPr/>
                    <a:lstStyle/>
                    <a:p>
                      <a:r>
                        <a:rPr lang="fr-CH" sz="800" b="0" kern="1200" dirty="0">
                          <a:solidFill>
                            <a:schemeClr val="tx1"/>
                          </a:solidFill>
                          <a:effectLst/>
                          <a:latin typeface="Calibri" panose="020F0502020204030204" pitchFamily="34" charset="0"/>
                          <a:cs typeface="Calibri" panose="020F0502020204030204" pitchFamily="34" charset="0"/>
                        </a:rPr>
                        <a:t>Bactériémie nosocomiale</a:t>
                      </a:r>
                      <a:endParaRPr lang="en-GB" sz="800" b="0" kern="1200" dirty="0">
                        <a:solidFill>
                          <a:schemeClr val="tx1"/>
                        </a:solidFill>
                        <a:effectLst/>
                        <a:latin typeface="Calibri" panose="020F0502020204030204" pitchFamily="34" charset="0"/>
                        <a:ea typeface="+mn-ea"/>
                        <a:cs typeface="Calibri" panose="020F0502020204030204" pitchFamily="34" charset="0"/>
                      </a:endParaRPr>
                    </a:p>
                  </a:txBody>
                  <a:tcPr marL="51435" marR="51435" marT="0" marB="0" anchor="ctr"/>
                </a:tc>
                <a:tc>
                  <a:txBody>
                    <a:bodyPr/>
                    <a:lstStyle/>
                    <a:p>
                      <a:r>
                        <a:rPr lang="en-US"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en-US"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en-US" sz="800" b="0">
                          <a:solidFill>
                            <a:schemeClr val="tx1"/>
                          </a:solidFill>
                          <a:effectLst/>
                          <a:latin typeface="Calibri" panose="020F0502020204030204" pitchFamily="34" charset="0"/>
                          <a:cs typeface="Calibri" panose="020F0502020204030204" pitchFamily="34" charset="0"/>
                        </a:rPr>
                        <a:t> </a:t>
                      </a:r>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en-US" sz="800" b="0">
                          <a:solidFill>
                            <a:schemeClr val="tx1"/>
                          </a:solidFill>
                          <a:effectLst/>
                          <a:latin typeface="Calibri" panose="020F0502020204030204" pitchFamily="34" charset="0"/>
                          <a:cs typeface="Calibri" panose="020F0502020204030204" pitchFamily="34" charset="0"/>
                        </a:rPr>
                        <a:t> </a:t>
                      </a:r>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en-US"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extLst>
                  <a:ext uri="{0D108BD9-81ED-4DB2-BD59-A6C34878D82A}">
                    <a16:rowId xmlns:a16="http://schemas.microsoft.com/office/drawing/2014/main" val="2436976034"/>
                  </a:ext>
                </a:extLst>
              </a:tr>
              <a:tr h="228600">
                <a:tc>
                  <a:txBody>
                    <a:bodyPr/>
                    <a:lstStyle/>
                    <a:p>
                      <a:r>
                        <a:rPr lang="fr-CH" sz="800" b="0" kern="1200" dirty="0">
                          <a:solidFill>
                            <a:schemeClr val="tx1"/>
                          </a:solidFill>
                          <a:effectLst/>
                          <a:latin typeface="Calibri" panose="020F0502020204030204" pitchFamily="34" charset="0"/>
                          <a:cs typeface="Calibri" panose="020F0502020204030204" pitchFamily="34" charset="0"/>
                        </a:rPr>
                        <a:t>Bactériémie en lien avec un cathéter vasculaire central </a:t>
                      </a:r>
                      <a:endParaRPr lang="en-GB" sz="800" b="0" kern="1200" dirty="0">
                        <a:solidFill>
                          <a:schemeClr val="tx1"/>
                        </a:solidFill>
                        <a:effectLst/>
                        <a:latin typeface="Calibri" panose="020F0502020204030204" pitchFamily="34" charset="0"/>
                        <a:ea typeface="+mn-ea"/>
                        <a:cs typeface="Calibri" panose="020F0502020204030204" pitchFamily="34" charset="0"/>
                      </a:endParaRPr>
                    </a:p>
                  </a:txBody>
                  <a:tcPr marL="51435" marR="51435" marT="0" marB="0" anchor="ctr"/>
                </a:tc>
                <a:tc>
                  <a:txBody>
                    <a:bodyPr/>
                    <a:lstStyle/>
                    <a:p>
                      <a:r>
                        <a:rPr lang="en-US"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en-US"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en-US" sz="800" b="0">
                          <a:solidFill>
                            <a:schemeClr val="tx1"/>
                          </a:solidFill>
                          <a:effectLst/>
                          <a:latin typeface="Calibri" panose="020F0502020204030204" pitchFamily="34" charset="0"/>
                          <a:cs typeface="Calibri" panose="020F0502020204030204" pitchFamily="34" charset="0"/>
                        </a:rPr>
                        <a:t> </a:t>
                      </a:r>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en-US" sz="800" b="0">
                          <a:solidFill>
                            <a:schemeClr val="tx1"/>
                          </a:solidFill>
                          <a:effectLst/>
                          <a:latin typeface="Calibri" panose="020F0502020204030204" pitchFamily="34" charset="0"/>
                          <a:cs typeface="Calibri" panose="020F0502020204030204" pitchFamily="34" charset="0"/>
                        </a:rPr>
                        <a:t> </a:t>
                      </a:r>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en-US" sz="800" b="0">
                          <a:solidFill>
                            <a:schemeClr val="tx1"/>
                          </a:solidFill>
                          <a:effectLst/>
                          <a:latin typeface="Calibri" panose="020F0502020204030204" pitchFamily="34" charset="0"/>
                          <a:cs typeface="Calibri" panose="020F0502020204030204" pitchFamily="34" charset="0"/>
                        </a:rPr>
                        <a:t> </a:t>
                      </a:r>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extLst>
                  <a:ext uri="{0D108BD9-81ED-4DB2-BD59-A6C34878D82A}">
                    <a16:rowId xmlns:a16="http://schemas.microsoft.com/office/drawing/2014/main" val="2822753473"/>
                  </a:ext>
                </a:extLst>
              </a:tr>
              <a:tr h="149442">
                <a:tc>
                  <a:txBody>
                    <a:bodyPr/>
                    <a:lstStyle/>
                    <a:p>
                      <a:r>
                        <a:rPr lang="fr-CH" sz="800" b="0" kern="1200" dirty="0">
                          <a:solidFill>
                            <a:schemeClr val="tx1"/>
                          </a:solidFill>
                          <a:effectLst/>
                          <a:latin typeface="Calibri" panose="020F0502020204030204" pitchFamily="34" charset="0"/>
                          <a:cs typeface="Calibri" panose="020F0502020204030204" pitchFamily="34" charset="0"/>
                        </a:rPr>
                        <a:t>Infection urinaire nosocomiale</a:t>
                      </a:r>
                      <a:endParaRPr lang="en-GB" sz="800" b="0" kern="1200" dirty="0">
                        <a:solidFill>
                          <a:schemeClr val="tx1"/>
                        </a:solidFill>
                        <a:effectLst/>
                        <a:latin typeface="Calibri" panose="020F0502020204030204" pitchFamily="34" charset="0"/>
                        <a:ea typeface="+mn-ea"/>
                        <a:cs typeface="Calibri" panose="020F0502020204030204" pitchFamily="34" charset="0"/>
                      </a:endParaRPr>
                    </a:p>
                  </a:txBody>
                  <a:tcPr marL="51435" marR="51435" marT="0" marB="0" anchor="ctr"/>
                </a:tc>
                <a:tc>
                  <a:txBody>
                    <a:bodyPr/>
                    <a:lstStyle/>
                    <a:p>
                      <a:r>
                        <a:rPr lang="en-US"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en-US"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en-US" sz="800" b="0">
                          <a:solidFill>
                            <a:schemeClr val="tx1"/>
                          </a:solidFill>
                          <a:effectLst/>
                          <a:latin typeface="Calibri" panose="020F0502020204030204" pitchFamily="34" charset="0"/>
                          <a:cs typeface="Calibri" panose="020F0502020204030204" pitchFamily="34" charset="0"/>
                        </a:rPr>
                        <a:t> </a:t>
                      </a:r>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en-US" sz="800" b="0">
                          <a:solidFill>
                            <a:schemeClr val="tx1"/>
                          </a:solidFill>
                          <a:effectLst/>
                          <a:latin typeface="Calibri" panose="020F0502020204030204" pitchFamily="34" charset="0"/>
                          <a:cs typeface="Calibri" panose="020F0502020204030204" pitchFamily="34" charset="0"/>
                        </a:rPr>
                        <a:t> </a:t>
                      </a:r>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en-US" sz="800" b="0">
                          <a:solidFill>
                            <a:schemeClr val="tx1"/>
                          </a:solidFill>
                          <a:effectLst/>
                          <a:latin typeface="Calibri" panose="020F0502020204030204" pitchFamily="34" charset="0"/>
                          <a:cs typeface="Calibri" panose="020F0502020204030204" pitchFamily="34" charset="0"/>
                        </a:rPr>
                        <a:t> </a:t>
                      </a:r>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extLst>
                  <a:ext uri="{0D108BD9-81ED-4DB2-BD59-A6C34878D82A}">
                    <a16:rowId xmlns:a16="http://schemas.microsoft.com/office/drawing/2014/main" val="1179579065"/>
                  </a:ext>
                </a:extLst>
              </a:tr>
              <a:tr h="162018">
                <a:tc>
                  <a:txBody>
                    <a:bodyPr/>
                    <a:lstStyle/>
                    <a:p>
                      <a:r>
                        <a:rPr lang="nl-NL" sz="800" b="0" kern="1200" dirty="0">
                          <a:solidFill>
                            <a:schemeClr val="tx1"/>
                          </a:solidFill>
                          <a:effectLst/>
                          <a:latin typeface="Calibri" panose="020F0502020204030204" pitchFamily="34" charset="0"/>
                          <a:cs typeface="Calibri" panose="020F0502020204030204" pitchFamily="34" charset="0"/>
                        </a:rPr>
                        <a:t>Pneumonie</a:t>
                      </a:r>
                      <a:r>
                        <a:rPr lang="nl-NL" sz="800" b="0" dirty="0">
                          <a:solidFill>
                            <a:schemeClr val="tx1"/>
                          </a:solidFill>
                          <a:effectLst/>
                          <a:latin typeface="Calibri" panose="020F0502020204030204" pitchFamily="34" charset="0"/>
                          <a:cs typeface="Calibri" panose="020F0502020204030204" pitchFamily="34" charset="0"/>
                        </a:rPr>
                        <a:t> nosocomiale</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r>
                        <a:rPr lang="nl-NL" sz="800" b="0">
                          <a:solidFill>
                            <a:schemeClr val="tx1"/>
                          </a:solidFill>
                          <a:effectLst/>
                          <a:latin typeface="Calibri" panose="020F0502020204030204" pitchFamily="34" charset="0"/>
                          <a:cs typeface="Calibri" panose="020F0502020204030204" pitchFamily="34" charset="0"/>
                        </a:rPr>
                        <a:t> </a:t>
                      </a:r>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nl-NL"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nl-NL"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nl-NL" sz="800" b="0">
                          <a:solidFill>
                            <a:schemeClr val="tx1"/>
                          </a:solidFill>
                          <a:effectLst/>
                          <a:latin typeface="Calibri" panose="020F0502020204030204" pitchFamily="34" charset="0"/>
                          <a:cs typeface="Calibri" panose="020F0502020204030204" pitchFamily="34" charset="0"/>
                        </a:rPr>
                        <a:t> </a:t>
                      </a:r>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nl-NL" sz="800" b="0">
                          <a:solidFill>
                            <a:schemeClr val="tx1"/>
                          </a:solidFill>
                          <a:effectLst/>
                          <a:latin typeface="Calibri" panose="020F0502020204030204" pitchFamily="34" charset="0"/>
                          <a:cs typeface="Calibri" panose="020F0502020204030204" pitchFamily="34" charset="0"/>
                        </a:rPr>
                        <a:t> </a:t>
                      </a:r>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extLst>
                  <a:ext uri="{0D108BD9-81ED-4DB2-BD59-A6C34878D82A}">
                    <a16:rowId xmlns:a16="http://schemas.microsoft.com/office/drawing/2014/main" val="4218153520"/>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800" b="0" kern="1200" dirty="0">
                          <a:solidFill>
                            <a:schemeClr val="tx1"/>
                          </a:solidFill>
                          <a:effectLst/>
                          <a:latin typeface="Calibri" panose="020F0502020204030204" pitchFamily="34" charset="0"/>
                          <a:cs typeface="Calibri" panose="020F0502020204030204" pitchFamily="34" charset="0"/>
                        </a:rPr>
                        <a:t>Pneumonie associée à la ventilation (endotrachéale ou non invasive)</a:t>
                      </a:r>
                      <a:endParaRPr lang="en-GB" sz="800" b="0" kern="1200" dirty="0">
                        <a:solidFill>
                          <a:schemeClr val="tx1"/>
                        </a:solidFill>
                        <a:effectLst/>
                        <a:latin typeface="Calibri" panose="020F0502020204030204" pitchFamily="34" charset="0"/>
                        <a:ea typeface="+mn-ea"/>
                        <a:cs typeface="Calibri" panose="020F0502020204030204" pitchFamily="34" charset="0"/>
                      </a:endParaRPr>
                    </a:p>
                  </a:txBody>
                  <a:tcPr marL="51435" marR="51435" marT="0" marB="0" anchor="ctr"/>
                </a:tc>
                <a:tc>
                  <a:txBody>
                    <a:bodyPr/>
                    <a:lstStyle/>
                    <a:p>
                      <a:r>
                        <a:rPr lang="nl-NL" sz="800" b="0">
                          <a:solidFill>
                            <a:schemeClr val="tx1"/>
                          </a:solidFill>
                          <a:effectLst/>
                          <a:latin typeface="Calibri" panose="020F0502020204030204" pitchFamily="34" charset="0"/>
                          <a:cs typeface="Calibri" panose="020F0502020204030204" pitchFamily="34" charset="0"/>
                        </a:rPr>
                        <a:t> </a:t>
                      </a:r>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nl-NL" sz="800" b="0">
                          <a:solidFill>
                            <a:schemeClr val="tx1"/>
                          </a:solidFill>
                          <a:effectLst/>
                          <a:latin typeface="Calibri" panose="020F0502020204030204" pitchFamily="34" charset="0"/>
                          <a:cs typeface="Calibri" panose="020F0502020204030204" pitchFamily="34" charset="0"/>
                        </a:rPr>
                        <a:t> </a:t>
                      </a:r>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nl-NL"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nl-NL"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nl-NL" sz="800" b="0">
                          <a:solidFill>
                            <a:schemeClr val="tx1"/>
                          </a:solidFill>
                          <a:effectLst/>
                          <a:latin typeface="Calibri" panose="020F0502020204030204" pitchFamily="34" charset="0"/>
                          <a:cs typeface="Calibri" panose="020F0502020204030204" pitchFamily="34" charset="0"/>
                        </a:rPr>
                        <a:t> </a:t>
                      </a:r>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extLst>
                  <a:ext uri="{0D108BD9-81ED-4DB2-BD59-A6C34878D82A}">
                    <a16:rowId xmlns:a16="http://schemas.microsoft.com/office/drawing/2014/main" val="1863047222"/>
                  </a:ext>
                </a:extLst>
              </a:tr>
              <a:tr h="178760">
                <a:tc>
                  <a:txBody>
                    <a:bodyPr/>
                    <a:lstStyle/>
                    <a:p>
                      <a:r>
                        <a:rPr lang="nl-NL" sz="800" b="0" dirty="0">
                          <a:solidFill>
                            <a:schemeClr val="tx1"/>
                          </a:solidFill>
                          <a:effectLst/>
                          <a:latin typeface="Calibri" panose="020F0502020204030204" pitchFamily="34" charset="0"/>
                          <a:cs typeface="Calibri" panose="020F0502020204030204" pitchFamily="34" charset="0"/>
                        </a:rPr>
                        <a:t>Infection à Clostridoides difficile</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r>
                        <a:rPr lang="nl-NL"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nl-NL"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nl-NL"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nl-NL"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nl-NL"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extLst>
                  <a:ext uri="{0D108BD9-81ED-4DB2-BD59-A6C34878D82A}">
                    <a16:rowId xmlns:a16="http://schemas.microsoft.com/office/drawing/2014/main" val="325791233"/>
                  </a:ext>
                </a:extLst>
              </a:tr>
            </a:tbl>
          </a:graphicData>
        </a:graphic>
      </p:graphicFrame>
      <p:graphicFrame>
        <p:nvGraphicFramePr>
          <p:cNvPr id="17" name="Table 14">
            <a:extLst>
              <a:ext uri="{FF2B5EF4-FFF2-40B4-BE49-F238E27FC236}">
                <a16:creationId xmlns:a16="http://schemas.microsoft.com/office/drawing/2014/main" id="{C361BFFC-352C-49C8-949A-C0E32F10881C}"/>
              </a:ext>
            </a:extLst>
          </p:cNvPr>
          <p:cNvGraphicFramePr>
            <a:graphicFrameLocks noGrp="1"/>
          </p:cNvGraphicFramePr>
          <p:nvPr/>
        </p:nvGraphicFramePr>
        <p:xfrm>
          <a:off x="4535137" y="2593001"/>
          <a:ext cx="3608853" cy="2208193"/>
        </p:xfrm>
        <a:graphic>
          <a:graphicData uri="http://schemas.openxmlformats.org/drawingml/2006/table">
            <a:tbl>
              <a:tblPr firstRow="1" firstCol="1" bandRow="1">
                <a:tableStyleId>{5940675A-B579-460E-94D1-54222C63F5DA}</a:tableStyleId>
              </a:tblPr>
              <a:tblGrid>
                <a:gridCol w="2028395">
                  <a:extLst>
                    <a:ext uri="{9D8B030D-6E8A-4147-A177-3AD203B41FA5}">
                      <a16:colId xmlns:a16="http://schemas.microsoft.com/office/drawing/2014/main" val="176388162"/>
                    </a:ext>
                  </a:extLst>
                </a:gridCol>
                <a:gridCol w="865448">
                  <a:extLst>
                    <a:ext uri="{9D8B030D-6E8A-4147-A177-3AD203B41FA5}">
                      <a16:colId xmlns:a16="http://schemas.microsoft.com/office/drawing/2014/main" val="2633839284"/>
                    </a:ext>
                  </a:extLst>
                </a:gridCol>
                <a:gridCol w="715010">
                  <a:extLst>
                    <a:ext uri="{9D8B030D-6E8A-4147-A177-3AD203B41FA5}">
                      <a16:colId xmlns:a16="http://schemas.microsoft.com/office/drawing/2014/main" val="852657898"/>
                    </a:ext>
                  </a:extLst>
                </a:gridCol>
              </a:tblGrid>
              <a:tr h="350899">
                <a:tc>
                  <a:txBody>
                    <a:bodyPr/>
                    <a:lstStyle/>
                    <a:p>
                      <a:r>
                        <a:rPr lang="fr-CH" sz="800" b="1" noProof="0" dirty="0">
                          <a:solidFill>
                            <a:schemeClr val="tx1"/>
                          </a:solidFill>
                          <a:effectLst/>
                          <a:latin typeface="Calibri" panose="020F0502020204030204" pitchFamily="34" charset="0"/>
                          <a:cs typeface="Calibri" panose="020F0502020204030204" pitchFamily="34" charset="0"/>
                        </a:rPr>
                        <a:t>Données</a:t>
                      </a:r>
                      <a:endParaRPr lang="fr-CH" sz="800" b="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r>
                        <a:rPr lang="fr-CH" sz="800" b="0" noProof="0" dirty="0">
                          <a:solidFill>
                            <a:schemeClr val="tx1"/>
                          </a:solidFill>
                          <a:effectLst/>
                          <a:latin typeface="Calibri" panose="020F0502020204030204" pitchFamily="34" charset="0"/>
                          <a:cs typeface="Calibri" panose="020F0502020204030204" pitchFamily="34" charset="0"/>
                        </a:rPr>
                        <a:t>Disponibles sous forme électronique**</a:t>
                      </a:r>
                    </a:p>
                  </a:txBody>
                  <a:tcPr marL="51435" marR="51435" marT="0" marB="0" anchor="ctr"/>
                </a:tc>
                <a:tc>
                  <a:txBody>
                    <a:bodyPr/>
                    <a:lstStyle/>
                    <a:p>
                      <a:pPr algn="ctr"/>
                      <a:r>
                        <a:rPr lang="fr-CH" sz="800" b="0" noProof="0" dirty="0">
                          <a:solidFill>
                            <a:schemeClr val="tx1"/>
                          </a:solidFill>
                          <a:effectLst/>
                          <a:latin typeface="Calibri" panose="020F0502020204030204" pitchFamily="34" charset="0"/>
                          <a:cs typeface="Calibri" panose="020F0502020204030204" pitchFamily="34" charset="0"/>
                        </a:rPr>
                        <a:t>Structurées et bien définies***</a:t>
                      </a:r>
                    </a:p>
                  </a:txBody>
                  <a:tcPr marL="51435" marR="51435" marT="0" marB="0" anchor="ctr"/>
                </a:tc>
                <a:extLst>
                  <a:ext uri="{0D108BD9-81ED-4DB2-BD59-A6C34878D82A}">
                    <a16:rowId xmlns:a16="http://schemas.microsoft.com/office/drawing/2014/main" val="2831876994"/>
                  </a:ext>
                </a:extLst>
              </a:tr>
              <a:tr h="283973">
                <a:tc>
                  <a:txBody>
                    <a:bodyPr/>
                    <a:lstStyle/>
                    <a:p>
                      <a:r>
                        <a:rPr lang="fr-CH" sz="800" b="0" noProof="0" dirty="0">
                          <a:solidFill>
                            <a:schemeClr val="tx1"/>
                          </a:solidFill>
                          <a:effectLst/>
                          <a:latin typeface="Calibri" panose="020F0502020204030204" pitchFamily="34" charset="0"/>
                          <a:cs typeface="Calibri" panose="020F0502020204030204" pitchFamily="34" charset="0"/>
                        </a:rPr>
                        <a:t>Procédures chirurgicales (code ICD-10, date de l’intervention)</a:t>
                      </a:r>
                      <a:endParaRPr lang="fr-CH" sz="8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r>
                        <a:rPr lang="en-GB"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pPr algn="ctr"/>
                      <a:r>
                        <a:rPr lang="en-GB"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extLst>
                  <a:ext uri="{0D108BD9-81ED-4DB2-BD59-A6C34878D82A}">
                    <a16:rowId xmlns:a16="http://schemas.microsoft.com/office/drawing/2014/main" val="3461733411"/>
                  </a:ext>
                </a:extLst>
              </a:tr>
              <a:tr h="170384">
                <a:tc>
                  <a:txBody>
                    <a:bodyPr/>
                    <a:lstStyle/>
                    <a:p>
                      <a:r>
                        <a:rPr lang="fr-CH" sz="800" b="0" noProof="0" dirty="0">
                          <a:solidFill>
                            <a:schemeClr val="tx1"/>
                          </a:solidFill>
                          <a:effectLst/>
                          <a:latin typeface="Calibri" panose="020F0502020204030204" pitchFamily="34" charset="0"/>
                          <a:cs typeface="Calibri" panose="020F0502020204030204" pitchFamily="34" charset="0"/>
                        </a:rPr>
                        <a:t>Dates d'admission et de sortie, niveau hôpital </a:t>
                      </a:r>
                      <a:endParaRPr lang="fr-CH" sz="8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r>
                        <a:rPr lang="en-GB" sz="800" b="0">
                          <a:solidFill>
                            <a:schemeClr val="tx1"/>
                          </a:solidFill>
                          <a:effectLst/>
                          <a:latin typeface="Calibri" panose="020F0502020204030204" pitchFamily="34" charset="0"/>
                          <a:cs typeface="Calibri" panose="020F0502020204030204" pitchFamily="34" charset="0"/>
                        </a:rPr>
                        <a:t> </a:t>
                      </a:r>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pPr algn="ctr"/>
                      <a:r>
                        <a:rPr lang="en-GB"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extLst>
                  <a:ext uri="{0D108BD9-81ED-4DB2-BD59-A6C34878D82A}">
                    <a16:rowId xmlns:a16="http://schemas.microsoft.com/office/drawing/2014/main" val="3052396250"/>
                  </a:ext>
                </a:extLst>
              </a:tr>
              <a:tr h="170384">
                <a:tc>
                  <a:txBody>
                    <a:bodyPr/>
                    <a:lstStyle/>
                    <a:p>
                      <a:r>
                        <a:rPr lang="fr-CH" sz="800" b="0" noProof="0" dirty="0">
                          <a:solidFill>
                            <a:schemeClr val="tx1"/>
                          </a:solidFill>
                          <a:effectLst/>
                          <a:latin typeface="Calibri" panose="020F0502020204030204" pitchFamily="34" charset="0"/>
                          <a:cs typeface="Calibri" panose="020F0502020204030204" pitchFamily="34" charset="0"/>
                        </a:rPr>
                        <a:t>Dates d'admission et de sortie, niveau unité</a:t>
                      </a:r>
                      <a:endParaRPr lang="fr-CH" sz="8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r>
                        <a:rPr lang="en-GB"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pPr algn="ctr"/>
                      <a:r>
                        <a:rPr lang="en-GB" sz="800" b="0">
                          <a:solidFill>
                            <a:schemeClr val="tx1"/>
                          </a:solidFill>
                          <a:effectLst/>
                          <a:latin typeface="Calibri" panose="020F0502020204030204" pitchFamily="34" charset="0"/>
                          <a:cs typeface="Calibri" panose="020F0502020204030204" pitchFamily="34" charset="0"/>
                        </a:rPr>
                        <a:t> </a:t>
                      </a:r>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extLst>
                  <a:ext uri="{0D108BD9-81ED-4DB2-BD59-A6C34878D82A}">
                    <a16:rowId xmlns:a16="http://schemas.microsoft.com/office/drawing/2014/main" val="665605797"/>
                  </a:ext>
                </a:extLst>
              </a:tr>
              <a:tr h="283973">
                <a:tc>
                  <a:txBody>
                    <a:bodyPr/>
                    <a:lstStyle/>
                    <a:p>
                      <a:r>
                        <a:rPr lang="fr-CH" sz="800" b="0" noProof="0" dirty="0">
                          <a:solidFill>
                            <a:schemeClr val="tx1"/>
                          </a:solidFill>
                          <a:effectLst/>
                          <a:latin typeface="Calibri" panose="020F0502020204030204" pitchFamily="34" charset="0"/>
                          <a:cs typeface="Calibri" panose="020F0502020204030204" pitchFamily="34" charset="0"/>
                        </a:rPr>
                        <a:t>Utilisation de cathéters centraux </a:t>
                      </a:r>
                    </a:p>
                    <a:p>
                      <a:r>
                        <a:rPr lang="fr-CH" sz="800" b="0" noProof="0" dirty="0">
                          <a:solidFill>
                            <a:schemeClr val="tx1"/>
                          </a:solidFill>
                          <a:effectLst/>
                          <a:latin typeface="Calibri" panose="020F0502020204030204" pitchFamily="34" charset="0"/>
                          <a:cs typeface="Calibri" panose="020F0502020204030204" pitchFamily="34" charset="0"/>
                        </a:rPr>
                        <a:t>(dates d'insertion/extraction, type)</a:t>
                      </a:r>
                      <a:endParaRPr lang="fr-CH" sz="8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r>
                        <a:rPr lang="en-GB"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pPr algn="ctr"/>
                      <a:r>
                        <a:rPr lang="en-GB"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extLst>
                  <a:ext uri="{0D108BD9-81ED-4DB2-BD59-A6C34878D82A}">
                    <a16:rowId xmlns:a16="http://schemas.microsoft.com/office/drawing/2014/main" val="3560502500"/>
                  </a:ext>
                </a:extLst>
              </a:tr>
              <a:tr h="135158">
                <a:tc>
                  <a:txBody>
                    <a:bodyPr/>
                    <a:lstStyle/>
                    <a:p>
                      <a:r>
                        <a:rPr lang="fr-CH" sz="800" b="0" noProof="0" dirty="0">
                          <a:solidFill>
                            <a:schemeClr val="tx1"/>
                          </a:solidFill>
                          <a:effectLst/>
                          <a:latin typeface="Calibri" panose="020F0502020204030204" pitchFamily="34" charset="0"/>
                          <a:cs typeface="Calibri" panose="020F0502020204030204" pitchFamily="34" charset="0"/>
                        </a:rPr>
                        <a:t>Ventilation mécanique (dates de début</a:t>
                      </a:r>
                      <a:r>
                        <a:rPr lang="fr-CH" sz="800" b="0" baseline="0" noProof="0" dirty="0">
                          <a:solidFill>
                            <a:schemeClr val="tx1"/>
                          </a:solidFill>
                          <a:effectLst/>
                          <a:latin typeface="Calibri" panose="020F0502020204030204" pitchFamily="34" charset="0"/>
                          <a:cs typeface="Calibri" panose="020F0502020204030204" pitchFamily="34" charset="0"/>
                        </a:rPr>
                        <a:t> et </a:t>
                      </a:r>
                      <a:r>
                        <a:rPr lang="fr-CH" sz="800" b="0" noProof="0" dirty="0">
                          <a:solidFill>
                            <a:schemeClr val="tx1"/>
                          </a:solidFill>
                          <a:effectLst/>
                          <a:latin typeface="Calibri" panose="020F0502020204030204" pitchFamily="34" charset="0"/>
                          <a:cs typeface="Calibri" panose="020F0502020204030204" pitchFamily="34" charset="0"/>
                        </a:rPr>
                        <a:t>fin)</a:t>
                      </a:r>
                      <a:endParaRPr lang="fr-CH" sz="8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r>
                        <a:rPr lang="en-GB"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pPr algn="ctr"/>
                      <a:r>
                        <a:rPr lang="en-GB" sz="800" b="0">
                          <a:solidFill>
                            <a:schemeClr val="tx1"/>
                          </a:solidFill>
                          <a:effectLst/>
                          <a:latin typeface="Calibri" panose="020F0502020204030204" pitchFamily="34" charset="0"/>
                          <a:cs typeface="Calibri" panose="020F0502020204030204" pitchFamily="34" charset="0"/>
                        </a:rPr>
                        <a:t> </a:t>
                      </a:r>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extLst>
                  <a:ext uri="{0D108BD9-81ED-4DB2-BD59-A6C34878D82A}">
                    <a16:rowId xmlns:a16="http://schemas.microsoft.com/office/drawing/2014/main" val="973851698"/>
                  </a:ext>
                </a:extLst>
              </a:tr>
              <a:tr h="270748">
                <a:tc>
                  <a:txBody>
                    <a:bodyPr/>
                    <a:lstStyle/>
                    <a:p>
                      <a:r>
                        <a:rPr lang="fr-CH" sz="800" b="0" noProof="0" dirty="0">
                          <a:solidFill>
                            <a:schemeClr val="tx1"/>
                          </a:solidFill>
                          <a:effectLst/>
                          <a:latin typeface="Calibri" panose="020F0502020204030204" pitchFamily="34" charset="0"/>
                          <a:cs typeface="Calibri" panose="020F0502020204030204" pitchFamily="34" charset="0"/>
                        </a:rPr>
                        <a:t>Utilisation de cathéters urinaires</a:t>
                      </a:r>
                    </a:p>
                    <a:p>
                      <a:r>
                        <a:rPr lang="fr-CH" sz="800" b="0" noProof="0" dirty="0">
                          <a:solidFill>
                            <a:schemeClr val="tx1"/>
                          </a:solidFill>
                          <a:effectLst/>
                          <a:latin typeface="Calibri" panose="020F0502020204030204" pitchFamily="34" charset="0"/>
                          <a:cs typeface="Calibri" panose="020F0502020204030204" pitchFamily="34" charset="0"/>
                        </a:rPr>
                        <a:t>(dates d’insertion/extraction)</a:t>
                      </a:r>
                      <a:endParaRPr lang="fr-CH" sz="8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r>
                        <a:rPr lang="en-GB"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pPr algn="ctr"/>
                      <a:r>
                        <a:rPr lang="en-GB"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extLst>
                  <a:ext uri="{0D108BD9-81ED-4DB2-BD59-A6C34878D82A}">
                    <a16:rowId xmlns:a16="http://schemas.microsoft.com/office/drawing/2014/main" val="3550781602"/>
                  </a:ext>
                </a:extLst>
              </a:tr>
              <a:tr h="283973">
                <a:tc>
                  <a:txBody>
                    <a:bodyPr/>
                    <a:lstStyle/>
                    <a:p>
                      <a:r>
                        <a:rPr lang="fr-CH" sz="800" b="0" noProof="0" dirty="0">
                          <a:solidFill>
                            <a:schemeClr val="tx1"/>
                          </a:solidFill>
                          <a:effectLst/>
                          <a:latin typeface="Calibri" panose="020F0502020204030204" pitchFamily="34" charset="0"/>
                          <a:cs typeface="Calibri" panose="020F0502020204030204" pitchFamily="34" charset="0"/>
                        </a:rPr>
                        <a:t>Résultats des cultures microbiologiques (résultats, dates, matériaux)</a:t>
                      </a:r>
                      <a:endParaRPr lang="fr-CH" sz="8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r>
                        <a:rPr lang="en-GB"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pPr algn="ctr"/>
                      <a:r>
                        <a:rPr lang="en-GB" sz="800" b="0">
                          <a:solidFill>
                            <a:schemeClr val="tx1"/>
                          </a:solidFill>
                          <a:effectLst/>
                          <a:latin typeface="Calibri" panose="020F0502020204030204" pitchFamily="34" charset="0"/>
                          <a:cs typeface="Calibri" panose="020F0502020204030204" pitchFamily="34" charset="0"/>
                        </a:rPr>
                        <a:t> </a:t>
                      </a:r>
                      <a:endParaRPr lang="en-GB" sz="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extLst>
                  <a:ext uri="{0D108BD9-81ED-4DB2-BD59-A6C34878D82A}">
                    <a16:rowId xmlns:a16="http://schemas.microsoft.com/office/drawing/2014/main" val="2124273246"/>
                  </a:ext>
                </a:extLst>
              </a:tr>
              <a:tr h="240404">
                <a:tc>
                  <a:txBody>
                    <a:bodyPr/>
                    <a:lstStyle/>
                    <a:p>
                      <a:r>
                        <a:rPr lang="fr-CH" sz="800" b="0" noProof="0" dirty="0">
                          <a:solidFill>
                            <a:schemeClr val="tx1"/>
                          </a:solidFill>
                          <a:effectLst/>
                          <a:latin typeface="Calibri" panose="020F0502020204030204" pitchFamily="34" charset="0"/>
                          <a:cs typeface="Calibri" panose="020F0502020204030204" pitchFamily="34" charset="0"/>
                        </a:rPr>
                        <a:t>Prescriptions d'antimicrobiens (code ATC, dates de début</a:t>
                      </a:r>
                      <a:r>
                        <a:rPr lang="fr-CH" sz="800" b="0" baseline="0" noProof="0" dirty="0">
                          <a:solidFill>
                            <a:schemeClr val="tx1"/>
                          </a:solidFill>
                          <a:effectLst/>
                          <a:latin typeface="Calibri" panose="020F0502020204030204" pitchFamily="34" charset="0"/>
                          <a:cs typeface="Calibri" panose="020F0502020204030204" pitchFamily="34" charset="0"/>
                        </a:rPr>
                        <a:t> </a:t>
                      </a:r>
                      <a:r>
                        <a:rPr lang="fr-CH" sz="800" b="0" noProof="0" dirty="0">
                          <a:solidFill>
                            <a:schemeClr val="tx1"/>
                          </a:solidFill>
                          <a:effectLst/>
                          <a:latin typeface="Calibri" panose="020F0502020204030204" pitchFamily="34" charset="0"/>
                          <a:cs typeface="Calibri" panose="020F0502020204030204" pitchFamily="34" charset="0"/>
                        </a:rPr>
                        <a:t>et fin)</a:t>
                      </a:r>
                      <a:endParaRPr lang="fr-CH" sz="8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r>
                        <a:rPr lang="en-GB"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pPr algn="ctr"/>
                      <a:r>
                        <a:rPr lang="en-GB" sz="800" b="0" dirty="0">
                          <a:solidFill>
                            <a:schemeClr val="tx1"/>
                          </a:solidFill>
                          <a:effectLst/>
                          <a:latin typeface="Calibri" panose="020F0502020204030204" pitchFamily="34" charset="0"/>
                          <a:cs typeface="Calibri" panose="020F0502020204030204" pitchFamily="34" charset="0"/>
                        </a:rPr>
                        <a:t> </a:t>
                      </a:r>
                      <a:endParaRPr lang="en-GB"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extLst>
                  <a:ext uri="{0D108BD9-81ED-4DB2-BD59-A6C34878D82A}">
                    <a16:rowId xmlns:a16="http://schemas.microsoft.com/office/drawing/2014/main" val="1488973382"/>
                  </a:ext>
                </a:extLst>
              </a:tr>
            </a:tbl>
          </a:graphicData>
        </a:graphic>
      </p:graphicFrame>
      <p:pic>
        <p:nvPicPr>
          <p:cNvPr id="9" name="Grafik 8" descr="Ein Bild, das Text, ClipArt enthält.&#10;&#10;Automatisch generierte Beschreibung">
            <a:extLst>
              <a:ext uri="{FF2B5EF4-FFF2-40B4-BE49-F238E27FC236}">
                <a16:creationId xmlns:a16="http://schemas.microsoft.com/office/drawing/2014/main" id="{24D03206-2E9F-4A6E-BDCF-7D5885F7D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4901" y="26375"/>
            <a:ext cx="1271495" cy="266450"/>
          </a:xfrm>
          <a:prstGeom prst="rect">
            <a:avLst/>
          </a:prstGeom>
        </p:spPr>
      </p:pic>
      <p:sp>
        <p:nvSpPr>
          <p:cNvPr id="10" name="Textfeld 9">
            <a:extLst>
              <a:ext uri="{FF2B5EF4-FFF2-40B4-BE49-F238E27FC236}">
                <a16:creationId xmlns:a16="http://schemas.microsoft.com/office/drawing/2014/main" id="{FD18E865-09C4-4B81-9B9F-F24E2A509751}"/>
              </a:ext>
            </a:extLst>
          </p:cNvPr>
          <p:cNvSpPr txBox="1"/>
          <p:nvPr/>
        </p:nvSpPr>
        <p:spPr>
          <a:xfrm>
            <a:off x="4472979" y="4797251"/>
            <a:ext cx="3788111" cy="369332"/>
          </a:xfrm>
          <a:prstGeom prst="rect">
            <a:avLst/>
          </a:prstGeom>
          <a:noFill/>
        </p:spPr>
        <p:txBody>
          <a:bodyPr wrap="square" rtlCol="0">
            <a:spAutoFit/>
          </a:bodyPr>
          <a:lstStyle/>
          <a:p>
            <a:pPr defTabSz="685800" fontAlgn="base">
              <a:spcBef>
                <a:spcPct val="0"/>
              </a:spcBef>
              <a:spcAft>
                <a:spcPct val="0"/>
              </a:spcAft>
            </a:pPr>
            <a:r>
              <a:rPr lang="fr-FR" sz="600" kern="1200" dirty="0">
                <a:latin typeface="Calibri" panose="020F0502020204030204" pitchFamily="34" charset="0"/>
                <a:ea typeface="+mn-ea"/>
                <a:cs typeface="Calibri" panose="020F0502020204030204" pitchFamily="34" charset="0"/>
              </a:rPr>
              <a:t>nombre de patients, nombre de jours ; ** </a:t>
            </a:r>
            <a:r>
              <a:rPr lang="en-US" altLang="en-US" sz="600" kern="1200" dirty="0">
                <a:latin typeface="Calibri" panose="020F0502020204030204" pitchFamily="34" charset="0"/>
                <a:ea typeface="+mn-ea"/>
                <a:cs typeface="Calibri" panose="020F0502020204030204" pitchFamily="34" charset="0"/>
              </a:rPr>
              <a:t>OH=</a:t>
            </a:r>
            <a:r>
              <a:rPr lang="fr-FR" sz="600" kern="1200" dirty="0">
                <a:latin typeface="Calibri" panose="020F0502020204030204" pitchFamily="34" charset="0"/>
                <a:ea typeface="+mn-ea"/>
                <a:cs typeface="Calibri" panose="020F0502020204030204" pitchFamily="34" charset="0"/>
              </a:rPr>
              <a:t> oui, dans tout l'hôpital</a:t>
            </a:r>
            <a:r>
              <a:rPr lang="en-US" altLang="en-US" sz="600" kern="1200" dirty="0">
                <a:latin typeface="Calibri" panose="020F0502020204030204" pitchFamily="34" charset="0"/>
                <a:ea typeface="+mn-ea"/>
                <a:cs typeface="Calibri" panose="020F0502020204030204" pitchFamily="34" charset="0"/>
              </a:rPr>
              <a:t>; OU=</a:t>
            </a:r>
            <a:r>
              <a:rPr lang="fr-FR" sz="600" kern="1200" dirty="0">
                <a:latin typeface="Calibri" panose="020F0502020204030204" pitchFamily="34" charset="0"/>
                <a:ea typeface="+mn-ea"/>
                <a:cs typeface="Calibri" panose="020F0502020204030204" pitchFamily="34" charset="0"/>
              </a:rPr>
              <a:t> oui, sur quelques unités</a:t>
            </a:r>
            <a:r>
              <a:rPr lang="en-US" altLang="en-US" sz="600" kern="1200" dirty="0">
                <a:latin typeface="Calibri" panose="020F0502020204030204" pitchFamily="34" charset="0"/>
                <a:ea typeface="+mn-ea"/>
                <a:cs typeface="Calibri" panose="020F0502020204030204" pitchFamily="34" charset="0"/>
              </a:rPr>
              <a:t>; N=Non; I=inconnu</a:t>
            </a:r>
            <a:r>
              <a:rPr lang="fr-FR" sz="600" kern="1200" dirty="0">
                <a:latin typeface="Calibri" panose="020F0502020204030204" pitchFamily="34" charset="0"/>
                <a:ea typeface="+mn-ea"/>
                <a:cs typeface="Calibri" panose="020F0502020204030204" pitchFamily="34" charset="0"/>
              </a:rPr>
              <a:t>; *** </a:t>
            </a:r>
            <a:r>
              <a:rPr lang="en-US" sz="600" kern="1200" dirty="0">
                <a:latin typeface="Calibri" panose="020F0502020204030204" pitchFamily="34" charset="0"/>
                <a:ea typeface="+mn-ea"/>
                <a:cs typeface="Calibri" panose="020F0502020204030204" pitchFamily="34" charset="0"/>
              </a:rPr>
              <a:t>O=</a:t>
            </a:r>
            <a:r>
              <a:rPr lang="en-US" sz="600" kern="1200" dirty="0" err="1">
                <a:latin typeface="Calibri" panose="020F0502020204030204" pitchFamily="34" charset="0"/>
                <a:ea typeface="+mn-ea"/>
                <a:cs typeface="Calibri" panose="020F0502020204030204" pitchFamily="34" charset="0"/>
              </a:rPr>
              <a:t>oui</a:t>
            </a:r>
            <a:r>
              <a:rPr lang="en-US" sz="600" kern="1200" dirty="0">
                <a:latin typeface="Calibri" panose="020F0502020204030204" pitchFamily="34" charset="0"/>
                <a:ea typeface="+mn-ea"/>
                <a:cs typeface="Calibri" panose="020F0502020204030204" pitchFamily="34" charset="0"/>
              </a:rPr>
              <a:t>; N=Non; NA=non applicable; I=</a:t>
            </a:r>
            <a:r>
              <a:rPr lang="fr-CH" sz="600" kern="1200" dirty="0">
                <a:latin typeface="Calibri" panose="020F0502020204030204" pitchFamily="34" charset="0"/>
                <a:ea typeface="+mn-ea"/>
                <a:cs typeface="Calibri" panose="020F0502020204030204" pitchFamily="34" charset="0"/>
              </a:rPr>
              <a:t>inconnu</a:t>
            </a:r>
            <a:endParaRPr lang="en-GB" sz="600" kern="1200" dirty="0">
              <a:latin typeface="Calibri" panose="020F0502020204030204" pitchFamily="34" charset="0"/>
              <a:ea typeface="+mn-ea"/>
              <a:cs typeface="Calibri" panose="020F0502020204030204" pitchFamily="34" charset="0"/>
            </a:endParaRPr>
          </a:p>
          <a:p>
            <a:pPr defTabSz="685800" fontAlgn="base">
              <a:spcBef>
                <a:spcPct val="0"/>
              </a:spcBef>
              <a:spcAft>
                <a:spcPct val="0"/>
              </a:spcAft>
            </a:pPr>
            <a:endParaRPr lang="en-CH" sz="600" kern="12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223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ClipArt enthält.&#10;&#10;Automatisch generierte Beschreibung">
            <a:extLst>
              <a:ext uri="{FF2B5EF4-FFF2-40B4-BE49-F238E27FC236}">
                <a16:creationId xmlns:a16="http://schemas.microsoft.com/office/drawing/2014/main" id="{D06C88BC-51DC-4174-8C7F-8ED4F2DF0B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4901" y="26375"/>
            <a:ext cx="1271495" cy="266450"/>
          </a:xfrm>
          <a:prstGeom prst="rect">
            <a:avLst/>
          </a:prstGeom>
        </p:spPr>
      </p:pic>
      <p:sp>
        <p:nvSpPr>
          <p:cNvPr id="2" name="Rectangle 657">
            <a:extLst>
              <a:ext uri="{FF2B5EF4-FFF2-40B4-BE49-F238E27FC236}">
                <a16:creationId xmlns:a16="http://schemas.microsoft.com/office/drawing/2014/main" id="{88EBFBBE-AB80-BA55-C973-98F76A53D714}"/>
              </a:ext>
            </a:extLst>
          </p:cNvPr>
          <p:cNvSpPr>
            <a:spLocks noChangeArrowheads="1"/>
          </p:cNvSpPr>
          <p:nvPr/>
        </p:nvSpPr>
        <p:spPr bwMode="auto">
          <a:xfrm>
            <a:off x="200473" y="548680"/>
            <a:ext cx="8475984" cy="405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1300" b="1" dirty="0">
                <a:latin typeface="Calibri" panose="020F0502020204030204" pitchFamily="34" charset="0"/>
                <a:cs typeface="Calibri" panose="020F0502020204030204" pitchFamily="34" charset="0"/>
              </a:rPr>
              <a:t>Code de l’établissement </a:t>
            </a:r>
            <a:r>
              <a:rPr lang="fr-FR" altLang="en-US" sz="1300" dirty="0">
                <a:latin typeface="Calibri" panose="020F0502020204030204" pitchFamily="34" charset="0"/>
                <a:cs typeface="Calibri" panose="020F0502020204030204" pitchFamily="34" charset="0"/>
              </a:rPr>
              <a:t>[__________]		</a:t>
            </a:r>
            <a:r>
              <a:rPr lang="fr-FR" altLang="en-US" sz="1300" b="1" dirty="0">
                <a:latin typeface="Calibri" panose="020F0502020204030204" pitchFamily="34" charset="0"/>
                <a:cs typeface="Calibri" panose="020F0502020204030204" pitchFamily="34" charset="0"/>
              </a:rPr>
              <a:t>Période d’enquête:  du :__ / __ /____ au: </a:t>
            </a:r>
            <a:r>
              <a:rPr lang="fr-FR" altLang="en-US" sz="1300" dirty="0">
                <a:latin typeface="Calibri" panose="020F0502020204030204" pitchFamily="34" charset="0"/>
                <a:cs typeface="Calibri" panose="020F0502020204030204" pitchFamily="34" charset="0"/>
              </a:rPr>
              <a:t> </a:t>
            </a:r>
            <a:r>
              <a:rPr lang="fr-FR" altLang="en-US" sz="1300" b="1" dirty="0">
                <a:latin typeface="Calibri" panose="020F0502020204030204" pitchFamily="34" charset="0"/>
                <a:cs typeface="Calibri" panose="020F0502020204030204" pitchFamily="34" charset="0"/>
              </a:rPr>
              <a:t>__ / __ /</a:t>
            </a:r>
            <a:r>
              <a:rPr lang="fr-FR" altLang="en-US" sz="1300" dirty="0">
                <a:latin typeface="Calibri" panose="020F0502020204030204" pitchFamily="34" charset="0"/>
                <a:cs typeface="Calibri" panose="020F0502020204030204" pitchFamily="34" charset="0"/>
              </a:rPr>
              <a:t> </a:t>
            </a:r>
            <a:r>
              <a:rPr lang="fr-FR" altLang="en-US" sz="1300" b="1" dirty="0">
                <a:latin typeface="Calibri" panose="020F0502020204030204" pitchFamily="34" charset="0"/>
                <a:cs typeface="Calibri" panose="020F0502020204030204" pitchFamily="34" charset="0"/>
              </a:rPr>
              <a:t>____</a:t>
            </a:r>
            <a:endParaRPr lang="fr-FR" altLang="en-US" sz="1300" dirty="0">
              <a:latin typeface="Calibri" panose="020F0502020204030204" pitchFamily="34" charset="0"/>
              <a:cs typeface="Calibri" panose="020F0502020204030204" pitchFamily="34" charset="0"/>
            </a:endParaRPr>
          </a:p>
          <a:p>
            <a:pPr eaLnBrk="1" hangingPunct="1">
              <a:spcBef>
                <a:spcPct val="0"/>
              </a:spcBef>
              <a:buFontTx/>
              <a:buNone/>
            </a:pPr>
            <a:r>
              <a:rPr lang="fr-FR" altLang="en-US" sz="1300" dirty="0">
                <a:latin typeface="Calibri" panose="020F0502020204030204" pitchFamily="34" charset="0"/>
                <a:cs typeface="Calibri" panose="020F0502020204030204" pitchFamily="34" charset="0"/>
              </a:rPr>
              <a:t>					                    </a:t>
            </a:r>
            <a:r>
              <a:rPr lang="fr-FR" altLang="en-US" sz="1300" i="1" dirty="0">
                <a:latin typeface="Calibri" panose="020F0502020204030204" pitchFamily="34" charset="0"/>
                <a:cs typeface="Calibri" panose="020F0502020204030204" pitchFamily="34" charset="0"/>
              </a:rPr>
              <a:t>jj/ mm / </a:t>
            </a:r>
            <a:r>
              <a:rPr lang="fr-FR" altLang="en-US" sz="1300" i="1" dirty="0" err="1">
                <a:latin typeface="Calibri" panose="020F0502020204030204" pitchFamily="34" charset="0"/>
                <a:cs typeface="Calibri" panose="020F0502020204030204" pitchFamily="34" charset="0"/>
              </a:rPr>
              <a:t>aaaa</a:t>
            </a:r>
            <a:r>
              <a:rPr lang="fr-FR" altLang="en-US" sz="1300" i="1" dirty="0">
                <a:latin typeface="Calibri" panose="020F0502020204030204" pitchFamily="34" charset="0"/>
                <a:cs typeface="Calibri" panose="020F0502020204030204" pitchFamily="34" charset="0"/>
              </a:rPr>
              <a:t>         jj/ mm / </a:t>
            </a:r>
            <a:r>
              <a:rPr lang="fr-FR" altLang="en-US" sz="1300" i="1" dirty="0" err="1">
                <a:latin typeface="Calibri" panose="020F0502020204030204" pitchFamily="34" charset="0"/>
                <a:cs typeface="Calibri" panose="020F0502020204030204" pitchFamily="34" charset="0"/>
              </a:rPr>
              <a:t>aaaa</a:t>
            </a:r>
            <a:r>
              <a:rPr lang="fr-FR" altLang="en-US" sz="1300" i="1" dirty="0">
                <a:latin typeface="Calibri" panose="020F0502020204030204" pitchFamily="34" charset="0"/>
                <a:cs typeface="Calibri" panose="020F0502020204030204" pitchFamily="34" charset="0"/>
              </a:rPr>
              <a:t> </a:t>
            </a:r>
          </a:p>
          <a:p>
            <a:pPr eaLnBrk="1" hangingPunct="1">
              <a:spcBef>
                <a:spcPct val="0"/>
              </a:spcBef>
              <a:buFontTx/>
              <a:buNone/>
            </a:pPr>
            <a:endParaRPr lang="fr-FR" altLang="en-US" sz="1300" b="1" i="1" dirty="0">
              <a:latin typeface="Calibri" panose="020F0502020204030204" pitchFamily="34" charset="0"/>
              <a:cs typeface="Calibri" panose="020F0502020204030204" pitchFamily="34" charset="0"/>
            </a:endParaRPr>
          </a:p>
          <a:p>
            <a:pPr>
              <a:buNone/>
            </a:pPr>
            <a:endParaRPr lang="en-GB" sz="1300" b="1" dirty="0">
              <a:latin typeface="Calibri" panose="020F0502020204030204" pitchFamily="34" charset="0"/>
              <a:cs typeface="Calibri" panose="020F0502020204030204" pitchFamily="34" charset="0"/>
            </a:endParaRPr>
          </a:p>
          <a:p>
            <a:endParaRPr lang="en-GB" sz="1300" b="1" dirty="0">
              <a:latin typeface="Calibri" panose="020F0502020204030204" pitchFamily="34" charset="0"/>
              <a:cs typeface="Calibri" panose="020F0502020204030204" pitchFamily="34" charset="0"/>
            </a:endParaRPr>
          </a:p>
          <a:p>
            <a:pPr>
              <a:buNone/>
            </a:pPr>
            <a:r>
              <a:rPr lang="fr-FR" sz="1300" b="1" i="1" dirty="0">
                <a:latin typeface="Calibri" panose="020F0502020204030204" pitchFamily="34" charset="0"/>
                <a:cs typeface="Calibri" panose="020F0502020204030204" pitchFamily="34" charset="0"/>
              </a:rPr>
              <a:t>Veuillez remplir le questionnaire sous ce lien : </a:t>
            </a:r>
            <a:r>
              <a:rPr lang="fr-FR" sz="1300" b="1" i="1" dirty="0">
                <a:latin typeface="Calibri" panose="020F0502020204030204" pitchFamily="34" charset="0"/>
                <a:cs typeface="Calibri" panose="020F0502020204030204" pitchFamily="34" charset="0"/>
                <a:hlinkClick r:id="rId4"/>
              </a:rPr>
              <a:t>https://fr.surveymonkey.com/r/CHPPS2022FR</a:t>
            </a:r>
            <a:r>
              <a:rPr lang="fr-FR" sz="1300" b="1" i="1" dirty="0">
                <a:latin typeface="Calibri" panose="020F0502020204030204" pitchFamily="34" charset="0"/>
                <a:cs typeface="Calibri" panose="020F0502020204030204" pitchFamily="34" charset="0"/>
              </a:rPr>
              <a:t> </a:t>
            </a:r>
          </a:p>
          <a:p>
            <a:pPr>
              <a:buNone/>
            </a:pPr>
            <a:endParaRPr lang="fr-CH" sz="1300" b="1" i="1" dirty="0">
              <a:latin typeface="Calibri" panose="020F0502020204030204" pitchFamily="34" charset="0"/>
              <a:cs typeface="Calibri" panose="020F0502020204030204" pitchFamily="34" charset="0"/>
            </a:endParaRPr>
          </a:p>
          <a:p>
            <a:pPr>
              <a:buNone/>
            </a:pPr>
            <a:r>
              <a:rPr lang="fr-CH" sz="1300" b="1" i="1" dirty="0">
                <a:latin typeface="Calibri" panose="020F0502020204030204" pitchFamily="34" charset="0"/>
                <a:cs typeface="Calibri" panose="020F0502020204030204" pitchFamily="34" charset="0"/>
              </a:rPr>
              <a:t>Avez-vous rempli le questionnaire MEPCI (</a:t>
            </a:r>
            <a:r>
              <a:rPr lang="fr-CH" sz="1300" b="1" i="1" u="none" strike="noStrike" baseline="0" dirty="0">
                <a:latin typeface="Calibri" panose="020F0502020204030204" pitchFamily="34" charset="0"/>
                <a:cs typeface="Calibri" panose="020F0502020204030204" pitchFamily="34" charset="0"/>
              </a:rPr>
              <a:t>Modèle pour l'évaluation de la prévention et du contrôle des infections (PCI)</a:t>
            </a:r>
            <a:r>
              <a:rPr lang="fr-CH" sz="1300" b="1" i="1" dirty="0">
                <a:latin typeface="Calibri" panose="020F0502020204030204" pitchFamily="34" charset="0"/>
                <a:cs typeface="Calibri" panose="020F0502020204030204" pitchFamily="34" charset="0"/>
              </a:rPr>
              <a:t>?</a:t>
            </a:r>
          </a:p>
          <a:p>
            <a:pPr>
              <a:buNone/>
            </a:pPr>
            <a:r>
              <a:rPr lang="de-DE" sz="1300" dirty="0">
                <a:latin typeface="Calibri" panose="020F0502020204030204" pitchFamily="34" charset="0"/>
                <a:cs typeface="Calibri" panose="020F0502020204030204" pitchFamily="34" charset="0"/>
              </a:rPr>
              <a:t>O Oui O Non</a:t>
            </a:r>
          </a:p>
          <a:p>
            <a:pPr>
              <a:buNone/>
            </a:pPr>
            <a:endParaRPr lang="fr-CH" sz="1300" b="1" i="1" dirty="0">
              <a:highlight>
                <a:srgbClr val="FFFF00"/>
              </a:highlight>
              <a:latin typeface="Calibri" panose="020F0502020204030204" pitchFamily="34" charset="0"/>
              <a:cs typeface="Calibri" panose="020F0502020204030204" pitchFamily="34" charset="0"/>
            </a:endParaRPr>
          </a:p>
          <a:p>
            <a:pPr>
              <a:buNone/>
            </a:pPr>
            <a:endParaRPr lang="fr-CH" sz="1300" b="1" i="1" dirty="0">
              <a:highlight>
                <a:srgbClr val="FFFF00"/>
              </a:highlight>
              <a:latin typeface="Calibri" panose="020F0502020204030204" pitchFamily="34" charset="0"/>
              <a:cs typeface="Calibri" panose="020F0502020204030204" pitchFamily="34" charset="0"/>
            </a:endParaRPr>
          </a:p>
          <a:p>
            <a:pPr>
              <a:buNone/>
            </a:pPr>
            <a:endParaRPr lang="fr-CH" sz="1300" b="1" i="1" dirty="0">
              <a:highlight>
                <a:srgbClr val="FFFF00"/>
              </a:highlight>
              <a:latin typeface="Calibri" panose="020F0502020204030204" pitchFamily="34" charset="0"/>
              <a:cs typeface="Calibri" panose="020F0502020204030204" pitchFamily="34" charset="0"/>
            </a:endParaRPr>
          </a:p>
          <a:p>
            <a:pPr>
              <a:buNone/>
            </a:pPr>
            <a:endParaRPr lang="fr-CH" sz="1300" b="1" i="1" dirty="0">
              <a:highlight>
                <a:srgbClr val="FFFF00"/>
              </a:highlight>
              <a:latin typeface="Calibri" panose="020F0502020204030204" pitchFamily="34" charset="0"/>
              <a:cs typeface="Calibri" panose="020F0502020204030204" pitchFamily="34" charset="0"/>
            </a:endParaRPr>
          </a:p>
          <a:p>
            <a:pPr>
              <a:buNone/>
            </a:pPr>
            <a:endParaRPr lang="fr-CH" sz="1300" b="1" i="1" dirty="0">
              <a:highlight>
                <a:srgbClr val="FFFF00"/>
              </a:highlight>
              <a:latin typeface="Calibri" panose="020F0502020204030204" pitchFamily="34" charset="0"/>
              <a:cs typeface="Calibri" panose="020F0502020204030204" pitchFamily="34" charset="0"/>
            </a:endParaRPr>
          </a:p>
          <a:p>
            <a:pPr>
              <a:buNone/>
            </a:pPr>
            <a:endParaRPr lang="fr-CH" sz="1300" b="1" i="1" dirty="0">
              <a:highlight>
                <a:srgbClr val="FFFF00"/>
              </a:highlight>
              <a:latin typeface="Calibri" panose="020F0502020204030204" pitchFamily="34" charset="0"/>
              <a:cs typeface="Calibri" panose="020F0502020204030204" pitchFamily="34" charset="0"/>
            </a:endParaRPr>
          </a:p>
          <a:p>
            <a:pPr>
              <a:buNone/>
            </a:pPr>
            <a:endParaRPr lang="fr-CH" sz="1300" b="1" i="1" dirty="0">
              <a:highlight>
                <a:srgbClr val="FFFF00"/>
              </a:highlight>
              <a:latin typeface="Calibri" panose="020F0502020204030204" pitchFamily="34" charset="0"/>
              <a:cs typeface="Calibri" panose="020F0502020204030204" pitchFamily="34" charset="0"/>
            </a:endParaRPr>
          </a:p>
          <a:p>
            <a:pPr>
              <a:buNone/>
            </a:pPr>
            <a:endParaRPr lang="fr-CH" sz="1300" b="1" i="1" dirty="0">
              <a:highlight>
                <a:srgbClr val="FFFF00"/>
              </a:highlight>
              <a:latin typeface="Calibri" panose="020F0502020204030204" pitchFamily="34" charset="0"/>
              <a:cs typeface="Calibri" panose="020F0502020204030204" pitchFamily="34" charset="0"/>
            </a:endParaRPr>
          </a:p>
        </p:txBody>
      </p:sp>
      <p:sp>
        <p:nvSpPr>
          <p:cNvPr id="3" name="Rectangle 5">
            <a:extLst>
              <a:ext uri="{FF2B5EF4-FFF2-40B4-BE49-F238E27FC236}">
                <a16:creationId xmlns:a16="http://schemas.microsoft.com/office/drawing/2014/main" id="{6582A385-2636-5BA5-7555-38D677B5602B}"/>
              </a:ext>
            </a:extLst>
          </p:cNvPr>
          <p:cNvSpPr>
            <a:spLocks noChangeArrowheads="1"/>
          </p:cNvSpPr>
          <p:nvPr/>
        </p:nvSpPr>
        <p:spPr bwMode="auto">
          <a:xfrm>
            <a:off x="0" y="35553"/>
            <a:ext cx="9036496" cy="338554"/>
          </a:xfrm>
          <a:prstGeom prst="rect">
            <a:avLst/>
          </a:prstGeom>
          <a:solidFill>
            <a:srgbClr val="CCFFCC">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1600" b="1" dirty="0">
                <a:solidFill>
                  <a:srgbClr val="009900"/>
                </a:solidFill>
                <a:latin typeface="Calibri" panose="020F0502020204030204" pitchFamily="34" charset="0"/>
                <a:cs typeface="Calibri" panose="020F0502020204030204" pitchFamily="34" charset="0"/>
              </a:rPr>
              <a:t>Formulaire H3 – Fiche Établissement </a:t>
            </a:r>
          </a:p>
        </p:txBody>
      </p:sp>
    </p:spTree>
    <p:extLst>
      <p:ext uri="{BB962C8B-B14F-4D97-AF65-F5344CB8AC3E}">
        <p14:creationId xmlns:p14="http://schemas.microsoft.com/office/powerpoint/2010/main" val="2530130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5" name="Image 5154">
            <a:extLst>
              <a:ext uri="{FF2B5EF4-FFF2-40B4-BE49-F238E27FC236}">
                <a16:creationId xmlns:a16="http://schemas.microsoft.com/office/drawing/2014/main" id="{B3C6A0DA-AC53-0F82-2D24-1525C3AE5F5B}"/>
              </a:ext>
            </a:extLst>
          </p:cNvPr>
          <p:cNvPicPr>
            <a:picLocks noChangeAspect="1"/>
          </p:cNvPicPr>
          <p:nvPr/>
        </p:nvPicPr>
        <p:blipFill>
          <a:blip r:embed="rId3"/>
          <a:stretch>
            <a:fillRect/>
          </a:stretch>
        </p:blipFill>
        <p:spPr>
          <a:xfrm>
            <a:off x="1414703" y="205979"/>
            <a:ext cx="6314594" cy="4388644"/>
          </a:xfrm>
          <a:prstGeom prst="rect">
            <a:avLst/>
          </a:prstGeom>
          <a:noFill/>
        </p:spPr>
      </p:pic>
      <p:sp>
        <p:nvSpPr>
          <p:cNvPr id="5160" name="Slide Number Placeholder 2">
            <a:extLst>
              <a:ext uri="{FF2B5EF4-FFF2-40B4-BE49-F238E27FC236}">
                <a16:creationId xmlns:a16="http://schemas.microsoft.com/office/drawing/2014/main" id="{325E277F-1ABE-9EA6-BD28-6A4914DDD3D5}"/>
              </a:ext>
            </a:extLst>
          </p:cNvPr>
          <p:cNvSpPr>
            <a:spLocks noGrp="1"/>
          </p:cNvSpPr>
          <p:nvPr>
            <p:ph type="sldNum" sz="quarter" idx="12"/>
          </p:nvPr>
        </p:nvSpPr>
        <p:spPr>
          <a:xfrm>
            <a:off x="6553200" y="4767264"/>
            <a:ext cx="2133600" cy="273844"/>
          </a:xfrm>
        </p:spPr>
        <p:txBody>
          <a:bodyPr/>
          <a:lstStyle/>
          <a:p>
            <a:pPr>
              <a:spcAft>
                <a:spcPts val="600"/>
              </a:spcAft>
            </a:pPr>
            <a:fld id="{90850235-04ED-413B-AF56-17A6EDC058CE}" type="slidenum">
              <a:rPr lang="en-US" altLang="en-US"/>
              <a:pPr>
                <a:spcAft>
                  <a:spcPts val="600"/>
                </a:spcAft>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BC092E8-3B2A-17C7-65A2-D720C2A3FE36}"/>
              </a:ext>
            </a:extLst>
          </p:cNvPr>
          <p:cNvPicPr>
            <a:picLocks noChangeAspect="1"/>
          </p:cNvPicPr>
          <p:nvPr/>
        </p:nvPicPr>
        <p:blipFill>
          <a:blip r:embed="rId3"/>
          <a:stretch>
            <a:fillRect/>
          </a:stretch>
        </p:blipFill>
        <p:spPr>
          <a:xfrm>
            <a:off x="1116375" y="205979"/>
            <a:ext cx="6911250" cy="4388644"/>
          </a:xfrm>
          <a:prstGeom prst="rect">
            <a:avLst/>
          </a:prstGeom>
          <a:noFill/>
        </p:spPr>
      </p:pic>
      <p:sp>
        <p:nvSpPr>
          <p:cNvPr id="7" name="Slide Number Placeholder 2">
            <a:extLst>
              <a:ext uri="{FF2B5EF4-FFF2-40B4-BE49-F238E27FC236}">
                <a16:creationId xmlns:a16="http://schemas.microsoft.com/office/drawing/2014/main" id="{10844E11-6F30-6878-C9DA-D36299E59A0B}"/>
              </a:ext>
            </a:extLst>
          </p:cNvPr>
          <p:cNvSpPr>
            <a:spLocks noGrp="1"/>
          </p:cNvSpPr>
          <p:nvPr>
            <p:ph type="sldNum" sz="quarter" idx="12"/>
          </p:nvPr>
        </p:nvSpPr>
        <p:spPr>
          <a:xfrm>
            <a:off x="6553200" y="4767264"/>
            <a:ext cx="2133600" cy="273844"/>
          </a:xfrm>
        </p:spPr>
        <p:txBody>
          <a:bodyPr/>
          <a:lstStyle/>
          <a:p>
            <a:pPr>
              <a:spcAft>
                <a:spcPts val="600"/>
              </a:spcAft>
            </a:pPr>
            <a:fld id="{90850235-04ED-413B-AF56-17A6EDC058CE}" type="slidenum">
              <a:rPr lang="en-US" altLang="en-US"/>
              <a:pPr>
                <a:spcAft>
                  <a:spcPts val="600"/>
                </a:spcAft>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9">
            <a:extLst>
              <a:ext uri="{FF2B5EF4-FFF2-40B4-BE49-F238E27FC236}">
                <a16:creationId xmlns:a16="http://schemas.microsoft.com/office/drawing/2014/main" id="{53E75417-62AF-B144-A983-74E0FC737D1F}"/>
              </a:ext>
            </a:extLst>
          </p:cNvPr>
          <p:cNvSpPr txBox="1">
            <a:spLocks/>
          </p:cNvSpPr>
          <p:nvPr/>
        </p:nvSpPr>
        <p:spPr>
          <a:xfrm>
            <a:off x="457200" y="205978"/>
            <a:ext cx="8229600" cy="857250"/>
          </a:xfrm>
          <a:prstGeom prst="rect">
            <a:avLst/>
          </a:prstGeom>
        </p:spPr>
        <p:txBody>
          <a:bodyPr vert="horz" lIns="91440" tIns="45720" rIns="91440" bIns="45720" rtlCol="0" anchor="ctr" anchorCtr="0">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1400" b="1" dirty="0"/>
              <a:t>1.</a:t>
            </a:r>
          </a:p>
          <a:p>
            <a:pPr>
              <a:lnSpc>
                <a:spcPct val="90000"/>
              </a:lnSpc>
              <a:spcAft>
                <a:spcPts val="600"/>
              </a:spcAft>
            </a:pPr>
            <a:r>
              <a:rPr lang="en" sz="1400" b="1" dirty="0"/>
              <a:t>Introduction</a:t>
            </a:r>
            <a:br>
              <a:rPr lang="en" sz="1400" b="1" dirty="0"/>
            </a:br>
            <a:r>
              <a:rPr lang="en" sz="1400" b="1" dirty="0"/>
              <a:t>PPS 2022</a:t>
            </a:r>
          </a:p>
          <a:p>
            <a:pPr>
              <a:lnSpc>
                <a:spcPct val="90000"/>
              </a:lnSpc>
              <a:spcAft>
                <a:spcPts val="600"/>
              </a:spcAft>
            </a:pPr>
            <a:r>
              <a:rPr lang="en-US" sz="1400" b="1" dirty="0"/>
              <a:t>PPS 2023</a:t>
            </a:r>
          </a:p>
        </p:txBody>
      </p:sp>
      <p:pic>
        <p:nvPicPr>
          <p:cNvPr id="3" name="Image 2">
            <a:extLst>
              <a:ext uri="{FF2B5EF4-FFF2-40B4-BE49-F238E27FC236}">
                <a16:creationId xmlns:a16="http://schemas.microsoft.com/office/drawing/2014/main" id="{B60F108C-0670-4AB7-9AAB-83769F965F40}"/>
              </a:ext>
            </a:extLst>
          </p:cNvPr>
          <p:cNvPicPr>
            <a:picLocks noChangeAspect="1"/>
          </p:cNvPicPr>
          <p:nvPr/>
        </p:nvPicPr>
        <p:blipFill>
          <a:blip r:embed="rId2"/>
          <a:stretch>
            <a:fillRect/>
          </a:stretch>
        </p:blipFill>
        <p:spPr>
          <a:xfrm>
            <a:off x="457200" y="2208158"/>
            <a:ext cx="8229600" cy="1378457"/>
          </a:xfrm>
          <a:prstGeom prst="rect">
            <a:avLst/>
          </a:prstGeom>
          <a:noFill/>
        </p:spPr>
      </p:pic>
      <p:sp>
        <p:nvSpPr>
          <p:cNvPr id="9" name="Slide Number Placeholder 3">
            <a:extLst>
              <a:ext uri="{FF2B5EF4-FFF2-40B4-BE49-F238E27FC236}">
                <a16:creationId xmlns:a16="http://schemas.microsoft.com/office/drawing/2014/main" id="{3C207605-EAC5-324C-A00C-6EC65469EC2C}"/>
              </a:ext>
            </a:extLst>
          </p:cNvPr>
          <p:cNvSpPr>
            <a:spLocks noGrp="1"/>
          </p:cNvSpPr>
          <p:nvPr>
            <p:ph type="sldNum" sz="quarter" idx="12"/>
          </p:nvPr>
        </p:nvSpPr>
        <p:spPr>
          <a:xfrm>
            <a:off x="6553200" y="4767264"/>
            <a:ext cx="2133600" cy="273844"/>
          </a:xfrm>
        </p:spPr>
        <p:txBody>
          <a:bodyPr vert="horz" lIns="91440" tIns="45720" rIns="91440" bIns="45720" rtlCol="0" anchor="ctr">
            <a:normAutofit/>
          </a:bodyPr>
          <a:lstStyle/>
          <a:p>
            <a:pPr algn="ctr">
              <a:lnSpc>
                <a:spcPct val="90000"/>
              </a:lnSpc>
              <a:spcAft>
                <a:spcPts val="600"/>
              </a:spcAft>
            </a:pPr>
            <a:fld id="{00000000-1234-1234-1234-123412341234}" type="slidenum">
              <a:rPr lang="en" sz="1300" smtClean="0">
                <a:solidFill>
                  <a:srgbClr val="FFFFFF"/>
                </a:solidFill>
                <a:latin typeface="Dosis"/>
                <a:sym typeface="Dosis"/>
              </a:rPr>
              <a:pPr algn="ctr">
                <a:lnSpc>
                  <a:spcPct val="90000"/>
                </a:lnSpc>
                <a:spcAft>
                  <a:spcPts val="600"/>
                </a:spcAft>
              </a:pPr>
              <a:t>2</a:t>
            </a:fld>
            <a:endParaRPr lang="en" sz="1300">
              <a:solidFill>
                <a:srgbClr val="FFFFFF"/>
              </a:solidFill>
              <a:latin typeface="Dosis"/>
              <a:sym typeface="Dosis"/>
            </a:endParaRPr>
          </a:p>
        </p:txBody>
      </p:sp>
    </p:spTree>
    <p:extLst>
      <p:ext uri="{BB962C8B-B14F-4D97-AF65-F5344CB8AC3E}">
        <p14:creationId xmlns:p14="http://schemas.microsoft.com/office/powerpoint/2010/main" val="3619033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9">
            <a:extLst>
              <a:ext uri="{FF2B5EF4-FFF2-40B4-BE49-F238E27FC236}">
                <a16:creationId xmlns:a16="http://schemas.microsoft.com/office/drawing/2014/main" id="{8970B5AF-9F87-ED40-90B1-E07FAED1252A}"/>
              </a:ext>
            </a:extLst>
          </p:cNvPr>
          <p:cNvSpPr txBox="1">
            <a:spLocks/>
          </p:cNvSpPr>
          <p:nvPr/>
        </p:nvSpPr>
        <p:spPr>
          <a:xfrm>
            <a:off x="457200" y="205978"/>
            <a:ext cx="8229600" cy="857250"/>
          </a:xfrm>
          <a:prstGeom prst="rect">
            <a:avLst/>
          </a:prstGeom>
        </p:spPr>
        <p:txBody>
          <a:bodyPr vert="horz" lIns="91440" tIns="45720" rIns="91440" bIns="45720" rtlCol="0" anchor="ctr" anchorCtr="0">
            <a:normAutofit/>
          </a:bodyPr>
          <a:lstStyle/>
          <a:p>
            <a:pPr algn="ctr">
              <a:lnSpc>
                <a:spcPct val="90000"/>
              </a:lnSpc>
              <a:spcBef>
                <a:spcPct val="0"/>
              </a:spcBef>
              <a:spcAft>
                <a:spcPts val="600"/>
              </a:spcAft>
              <a:defRPr/>
            </a:pPr>
            <a:r>
              <a:rPr lang="en-US" sz="2400" b="1" kern="1200">
                <a:solidFill>
                  <a:schemeClr val="tx1"/>
                </a:solidFill>
                <a:latin typeface="+mj-lt"/>
                <a:ea typeface="+mj-ea"/>
                <a:cs typeface="+mj-cs"/>
              </a:rPr>
              <a:t>3.</a:t>
            </a:r>
            <a:br>
              <a:rPr lang="en-US" sz="2400" b="1" kern="1200">
                <a:solidFill>
                  <a:schemeClr val="tx1"/>
                </a:solidFill>
                <a:latin typeface="+mj-lt"/>
                <a:ea typeface="+mj-ea"/>
                <a:cs typeface="+mj-cs"/>
              </a:rPr>
            </a:br>
            <a:r>
              <a:rPr lang="de-CH" sz="2400" b="1" kern="1200">
                <a:solidFill>
                  <a:schemeClr val="tx1"/>
                </a:solidFill>
                <a:latin typeface="+mj-lt"/>
                <a:ea typeface="+mj-ea"/>
                <a:cs typeface="+mj-cs"/>
              </a:rPr>
              <a:t>Base de données</a:t>
            </a:r>
            <a:endParaRPr lang="en-US" sz="2400" b="1" kern="1200" dirty="0">
              <a:solidFill>
                <a:schemeClr val="tx1"/>
              </a:solidFill>
              <a:latin typeface="+mj-lt"/>
              <a:ea typeface="+mj-ea"/>
              <a:cs typeface="+mj-cs"/>
            </a:endParaRPr>
          </a:p>
        </p:txBody>
      </p:sp>
      <p:pic>
        <p:nvPicPr>
          <p:cNvPr id="2" name="Image 1">
            <a:extLst>
              <a:ext uri="{FF2B5EF4-FFF2-40B4-BE49-F238E27FC236}">
                <a16:creationId xmlns:a16="http://schemas.microsoft.com/office/drawing/2014/main" id="{24E0E9D6-9ADE-4043-A2A5-AAAE12BACC7F}"/>
              </a:ext>
            </a:extLst>
          </p:cNvPr>
          <p:cNvPicPr>
            <a:picLocks noChangeAspect="1"/>
          </p:cNvPicPr>
          <p:nvPr/>
        </p:nvPicPr>
        <p:blipFill>
          <a:blip r:embed="rId2"/>
          <a:stretch>
            <a:fillRect/>
          </a:stretch>
        </p:blipFill>
        <p:spPr>
          <a:xfrm>
            <a:off x="457200" y="2208159"/>
            <a:ext cx="8229600" cy="1378456"/>
          </a:xfrm>
          <a:prstGeom prst="rect">
            <a:avLst/>
          </a:prstGeom>
          <a:noFill/>
        </p:spPr>
      </p:pic>
      <p:sp>
        <p:nvSpPr>
          <p:cNvPr id="13" name="Slide Number Placeholder 4">
            <a:extLst>
              <a:ext uri="{FF2B5EF4-FFF2-40B4-BE49-F238E27FC236}">
                <a16:creationId xmlns:a16="http://schemas.microsoft.com/office/drawing/2014/main" id="{46A6A4CA-C628-0952-96F8-1B31343BAE9A}"/>
              </a:ext>
            </a:extLst>
          </p:cNvPr>
          <p:cNvSpPr>
            <a:spLocks noGrp="1"/>
          </p:cNvSpPr>
          <p:nvPr>
            <p:ph type="sldNum" sz="quarter" idx="12"/>
          </p:nvPr>
        </p:nvSpPr>
        <p:spPr>
          <a:xfrm>
            <a:off x="6553200" y="4767264"/>
            <a:ext cx="2133600" cy="273844"/>
          </a:xfrm>
        </p:spPr>
        <p:txBody>
          <a:bodyPr vert="horz" lIns="91440" tIns="45720" rIns="91440" bIns="45720" rtlCol="0" anchor="ctr">
            <a:normAutofit/>
          </a:bodyPr>
          <a:lstStyle/>
          <a:p>
            <a:pPr algn="ctr">
              <a:lnSpc>
                <a:spcPct val="90000"/>
              </a:lnSpc>
              <a:spcAft>
                <a:spcPts val="600"/>
              </a:spcAft>
            </a:pPr>
            <a:fld id="{00000000-1234-1234-1234-123412341234}" type="slidenum">
              <a:rPr lang="en" sz="1300" smtClean="0">
                <a:solidFill>
                  <a:srgbClr val="FFFFFF"/>
                </a:solidFill>
                <a:latin typeface="Dosis"/>
                <a:sym typeface="Dosis"/>
              </a:rPr>
              <a:pPr algn="ctr">
                <a:lnSpc>
                  <a:spcPct val="90000"/>
                </a:lnSpc>
                <a:spcAft>
                  <a:spcPts val="600"/>
                </a:spcAft>
              </a:pPr>
              <a:t>20</a:t>
            </a:fld>
            <a:endParaRPr lang="en" sz="1300">
              <a:solidFill>
                <a:srgbClr val="FFFFFF"/>
              </a:solidFill>
              <a:latin typeface="Dosis"/>
              <a:sym typeface="Dosis"/>
            </a:endParaRPr>
          </a:p>
        </p:txBody>
      </p:sp>
    </p:spTree>
    <p:extLst>
      <p:ext uri="{BB962C8B-B14F-4D97-AF65-F5344CB8AC3E}">
        <p14:creationId xmlns:p14="http://schemas.microsoft.com/office/powerpoint/2010/main" val="3351869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73844"/>
            <a:ext cx="7886700" cy="979830"/>
          </a:xfrm>
        </p:spPr>
        <p:txBody>
          <a:bodyPr>
            <a:normAutofit/>
          </a:bodyPr>
          <a:lstStyle/>
          <a:p>
            <a:r>
              <a:rPr lang="fr-CH" dirty="0">
                <a:latin typeface="+mn-lt"/>
                <a:cs typeface="Arial" panose="020B0604020202020204" pitchFamily="34" charset="0"/>
              </a:rPr>
              <a:t>Base de données</a:t>
            </a:r>
          </a:p>
        </p:txBody>
      </p:sp>
      <p:sp>
        <p:nvSpPr>
          <p:cNvPr id="3" name="Espace réservé du contenu 2"/>
          <p:cNvSpPr>
            <a:spLocks noGrp="1"/>
          </p:cNvSpPr>
          <p:nvPr>
            <p:ph idx="1"/>
          </p:nvPr>
        </p:nvSpPr>
        <p:spPr>
          <a:xfrm>
            <a:off x="1497971" y="1563638"/>
            <a:ext cx="6148057" cy="3096628"/>
          </a:xfrm>
        </p:spPr>
        <p:txBody>
          <a:bodyPr>
            <a:normAutofit fontScale="92500"/>
          </a:bodyPr>
          <a:lstStyle/>
          <a:p>
            <a:pPr marL="0" indent="0">
              <a:lnSpc>
                <a:spcPct val="90000"/>
              </a:lnSpc>
              <a:buNone/>
            </a:pPr>
            <a:r>
              <a:rPr lang="de-CH" sz="1200" i="1" dirty="0"/>
              <a:t>Comment la </a:t>
            </a:r>
            <a:r>
              <a:rPr lang="de-CH" sz="1200" i="1" dirty="0" err="1"/>
              <a:t>base</a:t>
            </a:r>
            <a:r>
              <a:rPr lang="de-CH" sz="1200" i="1" dirty="0"/>
              <a:t> de </a:t>
            </a:r>
            <a:r>
              <a:rPr lang="de-CH" sz="1200" i="1" dirty="0" err="1"/>
              <a:t>données</a:t>
            </a:r>
            <a:r>
              <a:rPr lang="de-CH" sz="1200" i="1" dirty="0"/>
              <a:t> </a:t>
            </a:r>
            <a:r>
              <a:rPr lang="de-CH" sz="1200" i="1" dirty="0" err="1"/>
              <a:t>est</a:t>
            </a:r>
            <a:r>
              <a:rPr lang="de-CH" sz="1200" i="1" dirty="0"/>
              <a:t>-elle </a:t>
            </a:r>
            <a:r>
              <a:rPr lang="de-CH" sz="1200" i="1" dirty="0" err="1"/>
              <a:t>structurée</a:t>
            </a:r>
            <a:r>
              <a:rPr lang="de-CH" sz="1200" i="1" dirty="0"/>
              <a:t> ?</a:t>
            </a:r>
          </a:p>
          <a:p>
            <a:pPr marL="0" indent="0">
              <a:lnSpc>
                <a:spcPct val="90000"/>
              </a:lnSpc>
              <a:buNone/>
            </a:pPr>
            <a:endParaRPr lang="de-CH" sz="1200" i="1" dirty="0"/>
          </a:p>
          <a:p>
            <a:pPr>
              <a:lnSpc>
                <a:spcPct val="90000"/>
              </a:lnSpc>
            </a:pPr>
            <a:r>
              <a:rPr lang="de-CH" sz="1200" dirty="0"/>
              <a:t>la </a:t>
            </a:r>
            <a:r>
              <a:rPr lang="de-CH" sz="1200" dirty="0" err="1"/>
              <a:t>base</a:t>
            </a:r>
            <a:r>
              <a:rPr lang="de-CH" sz="1200" dirty="0"/>
              <a:t> de </a:t>
            </a:r>
            <a:r>
              <a:rPr lang="de-CH" sz="1200" dirty="0" err="1"/>
              <a:t>données</a:t>
            </a:r>
            <a:r>
              <a:rPr lang="de-CH" sz="1200" dirty="0"/>
              <a:t> </a:t>
            </a:r>
            <a:r>
              <a:rPr lang="de-CH" sz="1200" dirty="0" err="1"/>
              <a:t>électronique</a:t>
            </a:r>
            <a:r>
              <a:rPr lang="de-CH" sz="1200" dirty="0"/>
              <a:t> </a:t>
            </a:r>
            <a:r>
              <a:rPr lang="de-CH" sz="1200" dirty="0" err="1"/>
              <a:t>est</a:t>
            </a:r>
            <a:r>
              <a:rPr lang="de-CH" sz="1200" dirty="0"/>
              <a:t> </a:t>
            </a:r>
            <a:r>
              <a:rPr lang="de-CH" sz="1200" dirty="0" err="1"/>
              <a:t>interactive</a:t>
            </a:r>
            <a:r>
              <a:rPr lang="de-CH" sz="1200" dirty="0"/>
              <a:t> (</a:t>
            </a:r>
            <a:r>
              <a:rPr lang="de-CH" sz="1200" dirty="0" err="1"/>
              <a:t>saisie</a:t>
            </a:r>
            <a:r>
              <a:rPr lang="de-CH" sz="1200" dirty="0"/>
              <a:t> et </a:t>
            </a:r>
            <a:r>
              <a:rPr lang="de-CH" sz="1200" dirty="0" err="1"/>
              <a:t>analyse</a:t>
            </a:r>
            <a:r>
              <a:rPr lang="de-CH" sz="1200" dirty="0"/>
              <a:t> des </a:t>
            </a:r>
            <a:r>
              <a:rPr lang="de-CH" sz="1200" dirty="0" err="1"/>
              <a:t>données</a:t>
            </a:r>
            <a:r>
              <a:rPr lang="de-CH" sz="1200" dirty="0"/>
              <a:t>) </a:t>
            </a:r>
          </a:p>
          <a:p>
            <a:pPr>
              <a:lnSpc>
                <a:spcPct val="90000"/>
              </a:lnSpc>
            </a:pPr>
            <a:r>
              <a:rPr lang="de-CH" sz="1200" dirty="0"/>
              <a:t>La </a:t>
            </a:r>
            <a:r>
              <a:rPr lang="de-CH" sz="1200" dirty="0" err="1"/>
              <a:t>base</a:t>
            </a:r>
            <a:r>
              <a:rPr lang="de-CH" sz="1200" dirty="0"/>
              <a:t> de </a:t>
            </a:r>
            <a:r>
              <a:rPr lang="de-CH" sz="1200" dirty="0" err="1"/>
              <a:t>données</a:t>
            </a:r>
            <a:r>
              <a:rPr lang="de-CH" sz="1200" dirty="0"/>
              <a:t> </a:t>
            </a:r>
            <a:r>
              <a:rPr lang="de-CH" sz="1200" dirty="0" err="1"/>
              <a:t>est</a:t>
            </a:r>
            <a:r>
              <a:rPr lang="de-CH" sz="1200" dirty="0"/>
              <a:t> </a:t>
            </a:r>
            <a:r>
              <a:rPr lang="de-CH" sz="1200" dirty="0" err="1"/>
              <a:t>basée</a:t>
            </a:r>
            <a:r>
              <a:rPr lang="de-CH" sz="1200" dirty="0"/>
              <a:t> </a:t>
            </a:r>
            <a:r>
              <a:rPr lang="de-CH" sz="1200" dirty="0" err="1"/>
              <a:t>sur</a:t>
            </a:r>
            <a:r>
              <a:rPr lang="de-CH" sz="1200" dirty="0"/>
              <a:t> </a:t>
            </a:r>
            <a:r>
              <a:rPr lang="de-CH" sz="1200" dirty="0" err="1"/>
              <a:t>les</a:t>
            </a:r>
            <a:r>
              <a:rPr lang="de-CH" sz="1200" dirty="0"/>
              <a:t> </a:t>
            </a:r>
            <a:r>
              <a:rPr lang="de-CH" sz="1200" dirty="0" err="1"/>
              <a:t>formulaires</a:t>
            </a:r>
            <a:r>
              <a:rPr lang="de-CH" sz="1200" dirty="0"/>
              <a:t> H1-H4, S, P</a:t>
            </a:r>
          </a:p>
          <a:p>
            <a:pPr>
              <a:lnSpc>
                <a:spcPct val="90000"/>
              </a:lnSpc>
            </a:pPr>
            <a:r>
              <a:rPr lang="de-CH" sz="1200" dirty="0"/>
              <a:t>La </a:t>
            </a:r>
            <a:r>
              <a:rPr lang="de-CH" sz="1200" dirty="0" err="1"/>
              <a:t>base</a:t>
            </a:r>
            <a:r>
              <a:rPr lang="de-CH" sz="1200" dirty="0"/>
              <a:t> de </a:t>
            </a:r>
            <a:r>
              <a:rPr lang="de-CH" sz="1200" dirty="0" err="1"/>
              <a:t>données</a:t>
            </a:r>
            <a:r>
              <a:rPr lang="de-CH" sz="1200" dirty="0"/>
              <a:t> a </a:t>
            </a:r>
            <a:r>
              <a:rPr lang="de-CH" sz="1200" dirty="0" err="1"/>
              <a:t>été</a:t>
            </a:r>
            <a:r>
              <a:rPr lang="de-CH" sz="1200" dirty="0"/>
              <a:t> </a:t>
            </a:r>
            <a:r>
              <a:rPr lang="de-CH" sz="1200" dirty="0" err="1"/>
              <a:t>développée</a:t>
            </a:r>
            <a:r>
              <a:rPr lang="de-CH" sz="1200" dirty="0"/>
              <a:t> par le NRZ à Berlin</a:t>
            </a:r>
          </a:p>
          <a:p>
            <a:pPr marL="0" indent="0">
              <a:lnSpc>
                <a:spcPct val="90000"/>
              </a:lnSpc>
              <a:buNone/>
            </a:pPr>
            <a:endParaRPr lang="de-CH" sz="1200" dirty="0"/>
          </a:p>
          <a:p>
            <a:pPr marL="0" indent="0">
              <a:lnSpc>
                <a:spcPct val="90000"/>
              </a:lnSpc>
              <a:buNone/>
            </a:pPr>
            <a:endParaRPr lang="de-CH" sz="1200" dirty="0"/>
          </a:p>
          <a:p>
            <a:pPr>
              <a:lnSpc>
                <a:spcPct val="90000"/>
              </a:lnSpc>
              <a:buNone/>
            </a:pPr>
            <a:r>
              <a:rPr lang="de-CH" sz="1200" i="1" dirty="0"/>
              <a:t>Comment </a:t>
            </a:r>
            <a:r>
              <a:rPr lang="de-CH" sz="1200" i="1" dirty="0" err="1"/>
              <a:t>s'inscrire</a:t>
            </a:r>
            <a:r>
              <a:rPr lang="de-CH" sz="1200" i="1" dirty="0"/>
              <a:t> ?</a:t>
            </a:r>
          </a:p>
          <a:p>
            <a:pPr>
              <a:lnSpc>
                <a:spcPct val="90000"/>
              </a:lnSpc>
              <a:buNone/>
            </a:pPr>
            <a:endParaRPr lang="de-CH" sz="1200" dirty="0"/>
          </a:p>
          <a:p>
            <a:pPr>
              <a:lnSpc>
                <a:spcPct val="90000"/>
              </a:lnSpc>
            </a:pPr>
            <a:r>
              <a:rPr lang="de-CH" sz="1200" dirty="0">
                <a:hlinkClick r:id="rId3"/>
              </a:rPr>
              <a:t>https://haipps.org</a:t>
            </a:r>
            <a:endParaRPr lang="de-CH" sz="1200" dirty="0"/>
          </a:p>
          <a:p>
            <a:pPr>
              <a:lnSpc>
                <a:spcPct val="90000"/>
              </a:lnSpc>
            </a:pPr>
            <a:r>
              <a:rPr lang="fr-CH" sz="1200" dirty="0"/>
              <a:t>L’enregistrement est nominatif en indiquant l’hôpital (nom d'utilisateur, adresse e-mail).</a:t>
            </a:r>
          </a:p>
          <a:p>
            <a:pPr>
              <a:lnSpc>
                <a:spcPct val="90000"/>
              </a:lnSpc>
            </a:pPr>
            <a:r>
              <a:rPr lang="fr-CH" sz="1200" dirty="0"/>
              <a:t>L'activation est effectuée par le service de coordination - ce n'est qu'ensuite que les données peuvent être saisies.</a:t>
            </a:r>
          </a:p>
          <a:p>
            <a:pPr>
              <a:lnSpc>
                <a:spcPct val="90000"/>
              </a:lnSpc>
            </a:pPr>
            <a:r>
              <a:rPr lang="fr-CH" sz="1200" dirty="0"/>
              <a:t>Idéalement, pas plus de 3 personnes par hôpital devraient avoir accès à la base de données.</a:t>
            </a:r>
          </a:p>
          <a:p>
            <a:pPr>
              <a:lnSpc>
                <a:spcPct val="90000"/>
              </a:lnSpc>
            </a:pPr>
            <a:r>
              <a:rPr lang="fr-CH" sz="1200" dirty="0"/>
              <a:t>Il est possible d'avoir un accès pour plusieurs hôpitaux (par exemple le coordinateur régional).</a:t>
            </a:r>
          </a:p>
          <a:p>
            <a:pPr>
              <a:lnSpc>
                <a:spcPct val="90000"/>
              </a:lnSpc>
            </a:pPr>
            <a:r>
              <a:rPr lang="fr-CH" sz="1200" dirty="0"/>
              <a:t>Les comptes utilisateurs des années précédentes restent valables si l'adresse e-mail liée est valide.</a:t>
            </a:r>
          </a:p>
        </p:txBody>
      </p:sp>
    </p:spTree>
    <p:extLst>
      <p:ext uri="{BB962C8B-B14F-4D97-AF65-F5344CB8AC3E}">
        <p14:creationId xmlns:p14="http://schemas.microsoft.com/office/powerpoint/2010/main" val="296932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17891"/>
            <a:ext cx="7886700" cy="850124"/>
          </a:xfrm>
        </p:spPr>
        <p:txBody>
          <a:bodyPr>
            <a:normAutofit/>
          </a:bodyPr>
          <a:lstStyle/>
          <a:p>
            <a:r>
              <a:rPr lang="de-CH" sz="3900" dirty="0">
                <a:latin typeface="+mn-lt"/>
              </a:rPr>
              <a:t>ID</a:t>
            </a:r>
            <a:endParaRPr lang="fr-CH" sz="3900" dirty="0">
              <a:latin typeface="+mn-lt"/>
              <a:cs typeface="Arial" panose="020B0604020202020204" pitchFamily="34" charset="0"/>
            </a:endParaRPr>
          </a:p>
        </p:txBody>
      </p:sp>
      <p:graphicFrame>
        <p:nvGraphicFramePr>
          <p:cNvPr id="32" name="Espace réservé du contenu 2">
            <a:extLst>
              <a:ext uri="{FF2B5EF4-FFF2-40B4-BE49-F238E27FC236}">
                <a16:creationId xmlns:a16="http://schemas.microsoft.com/office/drawing/2014/main" id="{2980E215-B3F0-E3BA-9965-FEE23751ABFD}"/>
              </a:ext>
            </a:extLst>
          </p:cNvPr>
          <p:cNvGraphicFramePr>
            <a:graphicFrameLocks noGrp="1"/>
          </p:cNvGraphicFramePr>
          <p:nvPr>
            <p:ph idx="1"/>
            <p:extLst>
              <p:ext uri="{D42A27DB-BD31-4B8C-83A1-F6EECF244321}">
                <p14:modId xmlns:p14="http://schemas.microsoft.com/office/powerpoint/2010/main" val="434317633"/>
              </p:ext>
            </p:extLst>
          </p:nvPr>
        </p:nvGraphicFramePr>
        <p:xfrm>
          <a:off x="628650" y="1371600"/>
          <a:ext cx="7886700" cy="3264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098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85800" y="1597826"/>
            <a:ext cx="7772400" cy="1102519"/>
          </a:xfrm>
          <a:prstGeom prst="rect">
            <a:avLst/>
          </a:prstGeom>
        </p:spPr>
        <p:txBody>
          <a:bodyPr vert="horz" lIns="91440" tIns="45720" rIns="91440" bIns="45720" rtlCol="0" anchor="ctr">
            <a:normAutofit/>
          </a:bodyPr>
          <a:lstStyle/>
          <a:p>
            <a:pPr algn="ctr">
              <a:spcBef>
                <a:spcPct val="0"/>
              </a:spcBef>
              <a:spcAft>
                <a:spcPts val="600"/>
              </a:spcAft>
            </a:pPr>
            <a:r>
              <a:rPr lang="fr-CH" sz="4400" u="sng" kern="1200">
                <a:solidFill>
                  <a:schemeClr val="tx1"/>
                </a:solidFill>
                <a:latin typeface="+mj-lt"/>
                <a:ea typeface="+mj-ea"/>
                <a:cs typeface="+mj-cs"/>
                <a:hlinkClick r:id="rId2"/>
              </a:rPr>
              <a:t>https://haipps.org</a:t>
            </a:r>
            <a:endParaRPr lang="fr-CH" sz="4400" kern="1200">
              <a:solidFill>
                <a:schemeClr val="tx1"/>
              </a:solidFill>
              <a:latin typeface="+mj-lt"/>
              <a:ea typeface="+mj-ea"/>
              <a:cs typeface="+mj-cs"/>
            </a:endParaRPr>
          </a:p>
        </p:txBody>
      </p:sp>
      <p:sp>
        <p:nvSpPr>
          <p:cNvPr id="11" name="Subtitle 2">
            <a:extLst>
              <a:ext uri="{FF2B5EF4-FFF2-40B4-BE49-F238E27FC236}">
                <a16:creationId xmlns:a16="http://schemas.microsoft.com/office/drawing/2014/main" id="{8F303EC2-E8BA-FBA3-3124-C411747EC503}"/>
              </a:ext>
            </a:extLst>
          </p:cNvPr>
          <p:cNvSpPr>
            <a:spLocks noGrp="1"/>
          </p:cNvSpPr>
          <p:nvPr>
            <p:ph type="subTitle" idx="1"/>
          </p:nvPr>
        </p:nvSpPr>
        <p:spPr>
          <a:xfrm>
            <a:off x="1371600" y="2914650"/>
            <a:ext cx="6400800" cy="1314450"/>
          </a:xfrm>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9">
            <a:extLst>
              <a:ext uri="{FF2B5EF4-FFF2-40B4-BE49-F238E27FC236}">
                <a16:creationId xmlns:a16="http://schemas.microsoft.com/office/drawing/2014/main" id="{2968B256-87FA-8743-8BB8-3893BF87D5FE}"/>
              </a:ext>
            </a:extLst>
          </p:cNvPr>
          <p:cNvSpPr txBox="1">
            <a:spLocks/>
          </p:cNvSpPr>
          <p:nvPr/>
        </p:nvSpPr>
        <p:spPr>
          <a:xfrm>
            <a:off x="457200" y="205978"/>
            <a:ext cx="8229600" cy="857250"/>
          </a:xfrm>
          <a:prstGeom prst="rect">
            <a:avLst/>
          </a:prstGeom>
        </p:spPr>
        <p:txBody>
          <a:bodyPr vert="horz" lIns="91440" tIns="45720" rIns="91440" bIns="45720" rtlCol="0" anchor="ctr" anchorCtr="0">
            <a:normAutofit/>
          </a:bodyPr>
          <a:lstStyle/>
          <a:p>
            <a:pPr lvl="0" algn="ctr">
              <a:lnSpc>
                <a:spcPct val="90000"/>
              </a:lnSpc>
              <a:spcBef>
                <a:spcPct val="0"/>
              </a:spcBef>
              <a:spcAft>
                <a:spcPts val="600"/>
              </a:spcAft>
              <a:defRPr/>
            </a:pPr>
            <a:endParaRPr lang="en-US" sz="2400" b="1" kern="1200" dirty="0">
              <a:solidFill>
                <a:schemeClr val="tx1"/>
              </a:solidFill>
              <a:latin typeface="+mj-lt"/>
              <a:ea typeface="+mj-ea"/>
              <a:cs typeface="+mj-cs"/>
            </a:endParaRPr>
          </a:p>
          <a:p>
            <a:pPr lvl="0" algn="ctr">
              <a:lnSpc>
                <a:spcPct val="90000"/>
              </a:lnSpc>
              <a:spcBef>
                <a:spcPct val="0"/>
              </a:spcBef>
              <a:spcAft>
                <a:spcPts val="600"/>
              </a:spcAft>
              <a:defRPr/>
            </a:pPr>
            <a:r>
              <a:rPr lang="en-US" sz="2400" b="1" kern="1200" dirty="0">
                <a:solidFill>
                  <a:schemeClr val="tx1"/>
                </a:solidFill>
                <a:latin typeface="+mj-lt"/>
                <a:ea typeface="+mj-ea"/>
                <a:cs typeface="+mj-cs"/>
              </a:rPr>
              <a:t>4. </a:t>
            </a:r>
            <a:r>
              <a:rPr lang="en" sz="2400" b="1" kern="1200" dirty="0">
                <a:solidFill>
                  <a:schemeClr val="tx1"/>
                </a:solidFill>
                <a:latin typeface="+mj-lt"/>
                <a:ea typeface="+mj-ea"/>
                <a:cs typeface="+mj-cs"/>
              </a:rPr>
              <a:t>Formulaire patient</a:t>
            </a:r>
          </a:p>
        </p:txBody>
      </p:sp>
      <p:pic>
        <p:nvPicPr>
          <p:cNvPr id="5" name="Image 4">
            <a:extLst>
              <a:ext uri="{FF2B5EF4-FFF2-40B4-BE49-F238E27FC236}">
                <a16:creationId xmlns:a16="http://schemas.microsoft.com/office/drawing/2014/main" id="{05F05A8F-F24D-4F61-8C92-D64EA46B4F18}"/>
              </a:ext>
            </a:extLst>
          </p:cNvPr>
          <p:cNvPicPr>
            <a:picLocks noChangeAspect="1"/>
          </p:cNvPicPr>
          <p:nvPr/>
        </p:nvPicPr>
        <p:blipFill>
          <a:blip r:embed="rId2"/>
          <a:stretch>
            <a:fillRect/>
          </a:stretch>
        </p:blipFill>
        <p:spPr>
          <a:xfrm>
            <a:off x="457200" y="2208159"/>
            <a:ext cx="8229600" cy="1378456"/>
          </a:xfrm>
          <a:prstGeom prst="rect">
            <a:avLst/>
          </a:prstGeom>
          <a:noFill/>
        </p:spPr>
      </p:pic>
      <p:sp>
        <p:nvSpPr>
          <p:cNvPr id="14" name="Slide Number Placeholder 3">
            <a:extLst>
              <a:ext uri="{FF2B5EF4-FFF2-40B4-BE49-F238E27FC236}">
                <a16:creationId xmlns:a16="http://schemas.microsoft.com/office/drawing/2014/main" id="{A6559ACD-7F30-C763-DE0B-9F836C4D442A}"/>
              </a:ext>
            </a:extLst>
          </p:cNvPr>
          <p:cNvSpPr>
            <a:spLocks noGrp="1"/>
          </p:cNvSpPr>
          <p:nvPr>
            <p:ph type="sldNum" sz="quarter" idx="12"/>
          </p:nvPr>
        </p:nvSpPr>
        <p:spPr>
          <a:xfrm>
            <a:off x="6553200" y="4767264"/>
            <a:ext cx="2133600" cy="273844"/>
          </a:xfrm>
        </p:spPr>
        <p:txBody>
          <a:bodyPr/>
          <a:lstStyle/>
          <a:p>
            <a:pPr lvl="0" algn="ctr" rtl="0">
              <a:spcBef>
                <a:spcPts val="0"/>
              </a:spcBef>
              <a:spcAft>
                <a:spcPts val="600"/>
              </a:spcAft>
              <a:buNone/>
            </a:pPr>
            <a:fld id="{00000000-1234-1234-1234-123412341234}" type="slidenum">
              <a:rPr lang="en" sz="2400" smtClean="0">
                <a:solidFill>
                  <a:srgbClr val="FFFFFF"/>
                </a:solidFill>
                <a:latin typeface="Dosis"/>
                <a:ea typeface="Dosis"/>
                <a:cs typeface="Dosis"/>
                <a:sym typeface="Dosis"/>
              </a:rPr>
              <a:pPr lvl="0" algn="ctr" rtl="0">
                <a:spcBef>
                  <a:spcPts val="0"/>
                </a:spcBef>
                <a:spcAft>
                  <a:spcPts val="600"/>
                </a:spcAft>
                <a:buNone/>
              </a:pPr>
              <a:t>24</a:t>
            </a:fld>
            <a:endParaRPr lang="en" sz="2400">
              <a:solidFill>
                <a:srgbClr val="FFFFFF"/>
              </a:solidFill>
              <a:latin typeface="Dosis"/>
              <a:ea typeface="Dosis"/>
              <a:cs typeface="Dosis"/>
              <a:sym typeface="Dosis"/>
            </a:endParaRPr>
          </a:p>
        </p:txBody>
      </p:sp>
    </p:spTree>
    <p:extLst>
      <p:ext uri="{BB962C8B-B14F-4D97-AF65-F5344CB8AC3E}">
        <p14:creationId xmlns:p14="http://schemas.microsoft.com/office/powerpoint/2010/main" val="3191138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57200" y="205978"/>
            <a:ext cx="8229600" cy="857250"/>
          </a:xfrm>
          <a:prstGeom prst="rect">
            <a:avLst/>
          </a:prstGeom>
        </p:spPr>
        <p:txBody>
          <a:bodyPr vert="horz" lIns="91440" tIns="45720" rIns="91440" bIns="45720" rtlCol="0" anchor="ctr">
            <a:normAutofit/>
          </a:bodyPr>
          <a:lstStyle/>
          <a:p>
            <a:pPr algn="ctr">
              <a:spcBef>
                <a:spcPct val="0"/>
              </a:spcBef>
              <a:spcAft>
                <a:spcPts val="600"/>
              </a:spcAft>
            </a:pPr>
            <a:r>
              <a:rPr lang="de-CH" sz="4400" kern="1200">
                <a:solidFill>
                  <a:schemeClr val="tx1"/>
                </a:solidFill>
                <a:latin typeface="+mj-lt"/>
                <a:ea typeface="+mj-ea"/>
                <a:cs typeface="+mj-cs"/>
              </a:rPr>
              <a:t>Quels patients doivent être inclus ?</a:t>
            </a:r>
          </a:p>
        </p:txBody>
      </p:sp>
      <p:pic>
        <p:nvPicPr>
          <p:cNvPr id="6" name="Image 5">
            <a:extLst>
              <a:ext uri="{FF2B5EF4-FFF2-40B4-BE49-F238E27FC236}">
                <a16:creationId xmlns:a16="http://schemas.microsoft.com/office/drawing/2014/main" id="{662D04F5-BF78-4DA9-9A7C-E7B5695D3DBE}"/>
              </a:ext>
            </a:extLst>
          </p:cNvPr>
          <p:cNvPicPr>
            <a:picLocks noChangeAspect="1"/>
          </p:cNvPicPr>
          <p:nvPr/>
        </p:nvPicPr>
        <p:blipFill>
          <a:blip r:embed="rId2"/>
          <a:stretch>
            <a:fillRect/>
          </a:stretch>
        </p:blipFill>
        <p:spPr>
          <a:xfrm>
            <a:off x="2680929" y="1200151"/>
            <a:ext cx="3782142" cy="3394472"/>
          </a:xfrm>
          <a:prstGeom prst="rect">
            <a:avLst/>
          </a:prstGeom>
          <a:noFill/>
        </p:spPr>
      </p:pic>
      <p:sp>
        <p:nvSpPr>
          <p:cNvPr id="2" name="Foliennummernplatzhalter 1"/>
          <p:cNvSpPr>
            <a:spLocks noGrp="1"/>
          </p:cNvSpPr>
          <p:nvPr>
            <p:ph type="sldNum" sz="quarter" idx="12"/>
          </p:nvPr>
        </p:nvSpPr>
        <p:spPr>
          <a:xfrm>
            <a:off x="6553200" y="4767264"/>
            <a:ext cx="2133600" cy="273844"/>
          </a:xfrm>
        </p:spPr>
        <p:txBody>
          <a:bodyPr vert="horz" lIns="91440" tIns="45720" rIns="91440" bIns="45720" rtlCol="0" anchor="ctr">
            <a:normAutofit/>
          </a:bodyPr>
          <a:lstStyle/>
          <a:p>
            <a:pPr algn="ctr">
              <a:lnSpc>
                <a:spcPct val="90000"/>
              </a:lnSpc>
              <a:spcAft>
                <a:spcPts val="600"/>
              </a:spcAft>
            </a:pPr>
            <a:fld id="{00000000-1234-1234-1234-123412341234}" type="slidenum">
              <a:rPr lang="en" sz="1300" smtClean="0">
                <a:solidFill>
                  <a:srgbClr val="FFFFFF"/>
                </a:solidFill>
                <a:latin typeface="Dosis"/>
                <a:sym typeface="Dosis"/>
              </a:rPr>
              <a:pPr algn="ctr">
                <a:lnSpc>
                  <a:spcPct val="90000"/>
                </a:lnSpc>
                <a:spcAft>
                  <a:spcPts val="600"/>
                </a:spcAft>
              </a:pPr>
              <a:t>25</a:t>
            </a:fld>
            <a:endParaRPr lang="en" sz="1300">
              <a:solidFill>
                <a:srgbClr val="FFFFFF"/>
              </a:solidFill>
              <a:latin typeface="Dosis"/>
              <a:sym typeface="Dosis"/>
            </a:endParaRPr>
          </a:p>
        </p:txBody>
      </p:sp>
    </p:spTree>
    <p:extLst>
      <p:ext uri="{BB962C8B-B14F-4D97-AF65-F5344CB8AC3E}">
        <p14:creationId xmlns:p14="http://schemas.microsoft.com/office/powerpoint/2010/main" val="2827182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8" name="Group 990"/>
          <p:cNvGraphicFramePr>
            <a:graphicFrameLocks noGrp="1"/>
          </p:cNvGraphicFramePr>
          <p:nvPr>
            <p:extLst>
              <p:ext uri="{D42A27DB-BD31-4B8C-83A1-F6EECF244321}">
                <p14:modId xmlns:p14="http://schemas.microsoft.com/office/powerpoint/2010/main" val="1844045727"/>
              </p:ext>
            </p:extLst>
          </p:nvPr>
        </p:nvGraphicFramePr>
        <p:xfrm>
          <a:off x="4374212" y="1536316"/>
          <a:ext cx="3780423" cy="2903692"/>
        </p:xfrm>
        <a:graphic>
          <a:graphicData uri="http://schemas.openxmlformats.org/drawingml/2006/table">
            <a:tbl>
              <a:tblPr/>
              <a:tblGrid>
                <a:gridCol w="1184897">
                  <a:extLst>
                    <a:ext uri="{9D8B030D-6E8A-4147-A177-3AD203B41FA5}">
                      <a16:colId xmlns:a16="http://schemas.microsoft.com/office/drawing/2014/main" val="20000"/>
                    </a:ext>
                  </a:extLst>
                </a:gridCol>
                <a:gridCol w="507664">
                  <a:extLst>
                    <a:ext uri="{9D8B030D-6E8A-4147-A177-3AD203B41FA5}">
                      <a16:colId xmlns:a16="http://schemas.microsoft.com/office/drawing/2014/main" val="20001"/>
                    </a:ext>
                  </a:extLst>
                </a:gridCol>
                <a:gridCol w="394849">
                  <a:extLst>
                    <a:ext uri="{9D8B030D-6E8A-4147-A177-3AD203B41FA5}">
                      <a16:colId xmlns:a16="http://schemas.microsoft.com/office/drawing/2014/main" val="20002"/>
                    </a:ext>
                  </a:extLst>
                </a:gridCol>
                <a:gridCol w="225629">
                  <a:extLst>
                    <a:ext uri="{9D8B030D-6E8A-4147-A177-3AD203B41FA5}">
                      <a16:colId xmlns:a16="http://schemas.microsoft.com/office/drawing/2014/main" val="20003"/>
                    </a:ext>
                  </a:extLst>
                </a:gridCol>
                <a:gridCol w="169222">
                  <a:extLst>
                    <a:ext uri="{9D8B030D-6E8A-4147-A177-3AD203B41FA5}">
                      <a16:colId xmlns:a16="http://schemas.microsoft.com/office/drawing/2014/main" val="20004"/>
                    </a:ext>
                  </a:extLst>
                </a:gridCol>
                <a:gridCol w="518336">
                  <a:extLst>
                    <a:ext uri="{9D8B030D-6E8A-4147-A177-3AD203B41FA5}">
                      <a16:colId xmlns:a16="http://schemas.microsoft.com/office/drawing/2014/main" val="20005"/>
                    </a:ext>
                  </a:extLst>
                </a:gridCol>
                <a:gridCol w="384176">
                  <a:extLst>
                    <a:ext uri="{9D8B030D-6E8A-4147-A177-3AD203B41FA5}">
                      <a16:colId xmlns:a16="http://schemas.microsoft.com/office/drawing/2014/main" val="20006"/>
                    </a:ext>
                  </a:extLst>
                </a:gridCol>
                <a:gridCol w="225629">
                  <a:extLst>
                    <a:ext uri="{9D8B030D-6E8A-4147-A177-3AD203B41FA5}">
                      <a16:colId xmlns:a16="http://schemas.microsoft.com/office/drawing/2014/main" val="20007"/>
                    </a:ext>
                  </a:extLst>
                </a:gridCol>
                <a:gridCol w="170021">
                  <a:extLst>
                    <a:ext uri="{9D8B030D-6E8A-4147-A177-3AD203B41FA5}">
                      <a16:colId xmlns:a16="http://schemas.microsoft.com/office/drawing/2014/main" val="20008"/>
                    </a:ext>
                  </a:extLst>
                </a:gridCol>
              </a:tblGrid>
              <a:tr h="184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1</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2</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IAS</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Dispositif pertinent </a:t>
                      </a:r>
                      <a:r>
                        <a:rPr kumimoji="0" lang="fr-FR" sz="700" b="1"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(3)</a:t>
                      </a: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Présente à l‘admission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762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présente à l’admission, séjour lié à la IAS?</a:t>
                      </a:r>
                      <a:endPar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3305" marR="63305"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0016"/>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Début de l‘IAS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(4)</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25322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Attribution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associée à ce service</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80587">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Traitement vasopresseur</a:t>
                      </a: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554296866"/>
                  </a:ext>
                </a:extLst>
              </a:tr>
              <a:tr h="1841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BSI: Source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(5)</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16114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rowSpan="2">
                  <a:txBody>
                    <a:bodyPr/>
                    <a:lstStyle/>
                    <a:p>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h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8"/>
                  </a:ext>
                </a:extLst>
              </a:tr>
              <a:tr h="184170">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T w="12700" cap="flat" cmpd="sng" algn="ctr">
                      <a:solidFill>
                        <a:srgbClr val="000000"/>
                      </a:solidFill>
                      <a:prstDash val="solid"/>
                      <a:round/>
                      <a:headEnd type="none" w="med" len="med"/>
                      <a:tailEnd type="none" w="med" len="med"/>
                    </a:lnT>
                  </a:tcPr>
                </a:tc>
                <a:tc v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US" sz="1100" b="0" i="0" u="none" strike="noStrike" cap="none" normalizeH="0" baseline="3000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9"/>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1</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0"/>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1"/>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2</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2"/>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3"/>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3</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B w="28575" cap="flat" cmpd="sng" algn="ctr">
                      <a:solidFill>
                        <a:srgbClr val="339966"/>
                      </a:solidFill>
                      <a:prstDash val="solid"/>
                      <a:round/>
                      <a:headEnd type="none" w="med" len="med"/>
                      <a:tailEnd type="none" w="med" len="med"/>
                    </a:lnB>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B w="28575" cap="flat" cmpd="sng" algn="ctr">
                      <a:solidFill>
                        <a:srgbClr val="339966"/>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5"/>
                  </a:ext>
                </a:extLst>
              </a:tr>
            </a:tbl>
          </a:graphicData>
        </a:graphic>
      </p:graphicFrame>
      <p:sp>
        <p:nvSpPr>
          <p:cNvPr id="6235" name="Rectangle 172"/>
          <p:cNvSpPr>
            <a:spLocks noChangeArrowheads="1"/>
          </p:cNvSpPr>
          <p:nvPr/>
        </p:nvSpPr>
        <p:spPr bwMode="auto">
          <a:xfrm>
            <a:off x="330150" y="272989"/>
            <a:ext cx="3902566" cy="4480093"/>
          </a:xfrm>
          <a:prstGeom prst="rect">
            <a:avLst/>
          </a:prstGeom>
          <a:noFill/>
          <a:ln w="28575">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652463"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52463"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52463"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Code de l‘établissement</a:t>
            </a:r>
            <a:r>
              <a:rPr lang="fr-FR" altLang="en-US" sz="750" dirty="0">
                <a:latin typeface="Calibri" panose="020F0502020204030204" pitchFamily="34" charset="0"/>
                <a:cs typeface="Calibri" panose="020F0502020204030204" pitchFamily="34" charset="0"/>
              </a:rPr>
              <a:t> </a:t>
            </a:r>
            <a:r>
              <a:rPr lang="fr-FR" altLang="en-US" sz="750" dirty="0">
                <a:solidFill>
                  <a:srgbClr val="000000"/>
                </a:solidFill>
                <a:latin typeface="Calibri" panose="020F0502020204030204" pitchFamily="34" charset="0"/>
                <a:cs typeface="Calibri" panose="020F0502020204030204" pitchFamily="34" charset="0"/>
              </a:rPr>
              <a:t>[_________] </a:t>
            </a:r>
            <a:r>
              <a:rPr lang="fr-FR" altLang="en-US" sz="750" b="1" dirty="0">
                <a:solidFill>
                  <a:srgbClr val="000000"/>
                </a:solidFill>
                <a:latin typeface="Calibri" panose="020F0502020204030204" pitchFamily="34" charset="0"/>
                <a:cs typeface="Calibri" panose="020F0502020204030204" pitchFamily="34" charset="0"/>
              </a:rPr>
              <a:t>Code du service</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de l‘enquête :   ___  / ___  /  </a:t>
            </a:r>
            <a:r>
              <a:rPr lang="fr-FR" altLang="en-US" sz="750" dirty="0">
                <a:solidFill>
                  <a:srgbClr val="000000"/>
                </a:solidFill>
                <a:latin typeface="Calibri" panose="020F0502020204030204" pitchFamily="34" charset="0"/>
                <a:cs typeface="Calibri" panose="020F0502020204030204" pitchFamily="34" charset="0"/>
              </a:rPr>
              <a:t>20</a:t>
            </a:r>
            <a:r>
              <a:rPr lang="fr-FR" altLang="en-US" sz="750" b="1" dirty="0">
                <a:solidFill>
                  <a:srgbClr val="000000"/>
                </a:solidFill>
                <a:latin typeface="Calibri" panose="020F0502020204030204" pitchFamily="34" charset="0"/>
                <a:cs typeface="Calibri" panose="020F0502020204030204" pitchFamily="34" charset="0"/>
              </a:rPr>
              <a:t>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Code patient  </a:t>
            </a:r>
            <a:r>
              <a:rPr lang="fr-FR" altLang="en-US" sz="750" dirty="0">
                <a:solidFill>
                  <a:srgbClr val="000000"/>
                </a:solidFill>
                <a:latin typeface="Calibri" panose="020F0502020204030204" pitchFamily="34" charset="0"/>
                <a:cs typeface="Calibri" panose="020F0502020204030204" pitchFamily="34" charset="0"/>
              </a:rPr>
              <a:t>[_________________________________]</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Age </a:t>
            </a:r>
            <a:r>
              <a:rPr lang="fr-FR" altLang="en-US" sz="750" dirty="0">
                <a:solidFill>
                  <a:srgbClr val="000000"/>
                </a:solidFill>
                <a:latin typeface="Calibri" panose="020F0502020204030204" pitchFamily="34" charset="0"/>
                <a:cs typeface="Calibri" panose="020F0502020204030204" pitchFamily="34" charset="0"/>
              </a:rPr>
              <a:t>(ans) : [____] ans ;   Age &lt; 2 ans : [_____] mois</a:t>
            </a:r>
          </a:p>
          <a:p>
            <a:pPr eaLnBrk="1" hangingPunct="1">
              <a:spcBef>
                <a:spcPct val="50000"/>
              </a:spcBef>
              <a:buNone/>
            </a:pPr>
            <a:r>
              <a:rPr lang="fr-FR" altLang="en-US" sz="750" b="1" dirty="0">
                <a:solidFill>
                  <a:srgbClr val="000000"/>
                </a:solidFill>
                <a:latin typeface="Calibri" panose="020F0502020204030204" pitchFamily="34" charset="0"/>
                <a:cs typeface="Calibri" panose="020F0502020204030204" pitchFamily="34" charset="0"/>
              </a:rPr>
              <a:t>Genre :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M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F</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d‘admission :  ___  / ___  /  _____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ts val="675"/>
              </a:spcBef>
              <a:buNone/>
            </a:pPr>
            <a:r>
              <a:rPr lang="fr-FR" altLang="en-US" sz="750" b="1" dirty="0">
                <a:solidFill>
                  <a:srgbClr val="000000"/>
                </a:solidFill>
                <a:latin typeface="Calibri" panose="020F0502020204030204" pitchFamily="34" charset="0"/>
                <a:cs typeface="Calibri" panose="020F0502020204030204" pitchFamily="34" charset="0"/>
              </a:rPr>
              <a:t>Spécialité du patient</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Intervention chirurgicale depuis l‘admission :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Non</a:t>
            </a:r>
            <a:r>
              <a:rPr lang="fr-FR" altLang="en-US" sz="750" dirty="0">
                <a:solidFill>
                  <a:srgbClr val="000000"/>
                </a:solidFill>
                <a:latin typeface="Calibri" panose="020F0502020204030204" pitchFamily="34" charset="0"/>
                <a:cs typeface="Calibri" panose="020F0502020204030204" pitchFamily="34" charset="0"/>
              </a:rPr>
              <a:t>	</a:t>
            </a:r>
            <a:r>
              <a:rPr lang="fr-FR" altLang="en-US" sz="90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sym typeface="Wingdings" pitchFamily="2" charset="2"/>
              </a:rPr>
              <a:t> Intervention mini-invasive/non-NHSN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Pas d‘information</a:t>
            </a:r>
            <a:endParaRPr lang="fr-FR" altLang="en-US" sz="750" dirty="0">
              <a:solidFill>
                <a:srgbClr val="000000"/>
              </a:solidFill>
              <a:latin typeface="Calibri" panose="020F0502020204030204" pitchFamily="34" charset="0"/>
              <a:cs typeface="Calibri" panose="020F0502020204030204" pitchFamily="34" charset="0"/>
            </a:endParaRP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Intervention NHSN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rPr>
              <a:t>[__________] 	</a:t>
            </a:r>
          </a:p>
          <a:p>
            <a:pPr eaLnBrk="1" hangingPunct="1">
              <a:spcBef>
                <a:spcPct val="50000"/>
              </a:spcBef>
              <a:buFontTx/>
              <a:buNone/>
            </a:pPr>
            <a:r>
              <a:rPr lang="fr-FR" altLang="en-US" sz="750" b="1" dirty="0" err="1">
                <a:latin typeface="Calibri" panose="020F0502020204030204" pitchFamily="34" charset="0"/>
                <a:cs typeface="Calibri" panose="020F0502020204030204" pitchFamily="34" charset="0"/>
              </a:rPr>
              <a:t>McCabe</a:t>
            </a:r>
            <a:r>
              <a:rPr lang="fr-FR" altLang="en-US" sz="750" b="1" dirty="0">
                <a:latin typeface="Calibri" panose="020F0502020204030204" pitchFamily="34" charset="0"/>
                <a:cs typeface="Calibri" panose="020F0502020204030204" pitchFamily="34" charset="0"/>
              </a:rPr>
              <a:t> score</a:t>
            </a:r>
            <a:r>
              <a:rPr lang="fr-FR" altLang="en-US" sz="750" dirty="0">
                <a:latin typeface="Calibri" panose="020F0502020204030204" pitchFamily="34" charset="0"/>
                <a:cs typeface="Calibri" panose="020F0502020204030204" pitchFamily="34" charset="0"/>
              </a:rPr>
              <a:t>: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rPr>
              <a:t>Pathologie non-fatale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sz="750" dirty="0">
                <a:latin typeface="Calibri" panose="020F0502020204030204" pitchFamily="34" charset="0"/>
                <a:cs typeface="Calibri" panose="020F0502020204030204" pitchFamily="34" charset="0"/>
              </a:rPr>
              <a:t>Pathologie avec évolution fatale dans 5 ans </a:t>
            </a:r>
            <a:endParaRPr lang="fr-FR" altLang="en-US" sz="750" dirty="0">
              <a:latin typeface="Calibri" panose="020F0502020204030204" pitchFamily="34" charset="0"/>
              <a:cs typeface="Calibri" panose="020F0502020204030204" pitchFamily="34" charset="0"/>
            </a:endParaRPr>
          </a:p>
          <a:p>
            <a:pPr marL="128588" indent="-128588" eaLnBrk="1" hangingPunct="1">
              <a:spcBef>
                <a:spcPts val="225"/>
              </a:spcBef>
              <a:buFont typeface="Wingdings" panose="05000000000000000000" pitchFamily="2" charset="2"/>
              <a:buChar char="¨"/>
            </a:pPr>
            <a:r>
              <a:rPr lang="fr-FR" sz="750" dirty="0">
                <a:latin typeface="Calibri" panose="020F0502020204030204" pitchFamily="34" charset="0"/>
                <a:cs typeface="Calibri" panose="020F0502020204030204" pitchFamily="34" charset="0"/>
              </a:rPr>
              <a:t>Pathologie avec évolution fatale dans 12 mois</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rPr>
              <a:t> Pas d‘information</a:t>
            </a:r>
          </a:p>
          <a:p>
            <a:pPr eaLnBrk="1" hangingPunct="1">
              <a:spcBef>
                <a:spcPct val="50000"/>
              </a:spcBef>
              <a:buNone/>
            </a:pPr>
            <a:r>
              <a:rPr lang="fr-CH" altLang="en-US" sz="750" b="1" dirty="0">
                <a:latin typeface="Calibri" panose="020F0502020204030204" pitchFamily="34" charset="0"/>
                <a:cs typeface="Calibri" panose="020F0502020204030204" pitchFamily="34" charset="0"/>
              </a:rPr>
              <a:t>Vaccination </a:t>
            </a:r>
            <a:r>
              <a:rPr lang="fr-CH" altLang="en-US" sz="750" b="1" dirty="0">
                <a:latin typeface="Calibri" panose="020F0502020204030204" pitchFamily="34" charset="0"/>
                <a:cs typeface="Calibri" panose="020F0502020204030204" pitchFamily="34" charset="0"/>
                <a:sym typeface="Wingdings" panose="05000000000000000000" pitchFamily="2" charset="2"/>
              </a:rPr>
              <a:t>contre COVID-19 :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Non </a:t>
            </a: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Partielle O </a:t>
            </a:r>
            <a:r>
              <a:rPr lang="fr-CH" altLang="en-US" sz="750" dirty="0">
                <a:latin typeface="Calibri" panose="020F0502020204030204" pitchFamily="34" charset="0"/>
                <a:cs typeface="Calibri" panose="020F0502020204030204" pitchFamily="34" charset="0"/>
                <a:sym typeface="Wingdings" panose="05000000000000000000" pitchFamily="2" charset="2"/>
              </a:rPr>
              <a:t>Complete -&gt; doses supplémentaires O 1 O ≥2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a:t>
            </a:r>
            <a:r>
              <a:rPr lang="en-US" altLang="en-US" sz="750" dirty="0">
                <a:latin typeface="Calibri" panose="020F0502020204030204" pitchFamily="34" charset="0"/>
                <a:cs typeface="Calibri" panose="020F0502020204030204" pitchFamily="34" charset="0"/>
                <a:sym typeface="Wingdings" panose="05000000000000000000" pitchFamily="2" charset="2"/>
              </a:rPr>
              <a:t> </a:t>
            </a:r>
            <a:r>
              <a:rPr lang="fr-CH" altLang="en-US" sz="750" dirty="0">
                <a:latin typeface="Calibri" panose="020F0502020204030204" pitchFamily="34" charset="0"/>
                <a:cs typeface="Calibri" panose="020F0502020204030204" pitchFamily="34" charset="0"/>
                <a:sym typeface="Wingdings" panose="05000000000000000000" pitchFamily="2" charset="2"/>
              </a:rPr>
              <a:t>Inconnu</a:t>
            </a:r>
            <a:endParaRPr lang="fr-CH"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Nouveau-né, Poids de naissance : </a:t>
            </a:r>
            <a:r>
              <a:rPr lang="fr-FR" altLang="en-US" sz="750" dirty="0">
                <a:latin typeface="Calibri" panose="020F0502020204030204" pitchFamily="34" charset="0"/>
                <a:cs typeface="Calibri" panose="020F0502020204030204" pitchFamily="34" charset="0"/>
              </a:rPr>
              <a:t>[______] grammes</a:t>
            </a:r>
          </a:p>
          <a:p>
            <a:pPr eaLnBrk="1" hangingPunct="1">
              <a:spcBef>
                <a:spcPct val="50000"/>
              </a:spcBef>
              <a:buNone/>
            </a:pPr>
            <a:r>
              <a:rPr lang="fr-FR" altLang="en-US" sz="750" b="1" dirty="0">
                <a:latin typeface="Calibri" panose="020F0502020204030204" pitchFamily="34" charset="0"/>
                <a:cs typeface="Calibri" panose="020F0502020204030204" pitchFamily="34" charset="0"/>
              </a:rPr>
              <a:t>Enfant &lt;16 ans, poids:  </a:t>
            </a:r>
            <a:r>
              <a:rPr lang="fr-FR" altLang="en-US" sz="750" dirty="0">
                <a:latin typeface="Calibri" panose="020F0502020204030204" pitchFamily="34" charset="0"/>
                <a:cs typeface="Calibri" panose="020F0502020204030204" pitchFamily="34" charset="0"/>
              </a:rPr>
              <a:t>[______] </a:t>
            </a:r>
            <a:r>
              <a:rPr lang="fr-FR" altLang="en-US" sz="750" b="1" dirty="0">
                <a:latin typeface="Calibri" panose="020F0502020204030204" pitchFamily="34" charset="0"/>
                <a:cs typeface="Calibri" panose="020F0502020204030204" pitchFamily="34" charset="0"/>
              </a:rPr>
              <a:t> taille:  </a:t>
            </a:r>
            <a:r>
              <a:rPr lang="fr-FR" altLang="en-US" sz="750" dirty="0">
                <a:latin typeface="Calibri" panose="020F0502020204030204" pitchFamily="34" charset="0"/>
                <a:cs typeface="Calibri" panose="020F0502020204030204" pitchFamily="34" charset="0"/>
              </a:rPr>
              <a:t>[______]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central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périphérique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Sonde urinaire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Ventilation (intubé)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reçoit des </a:t>
            </a:r>
            <a:r>
              <a:rPr lang="fr-FR" altLang="en-US" sz="750" b="1" dirty="0">
                <a:latin typeface="Calibri" panose="020F0502020204030204" pitchFamily="34" charset="0"/>
                <a:cs typeface="Calibri" panose="020F0502020204030204" pitchFamily="34" charset="0"/>
              </a:rPr>
              <a:t>antimicrobiens </a:t>
            </a:r>
            <a:r>
              <a:rPr lang="fr-FR" altLang="en-US" sz="750" baseline="30000" dirty="0">
                <a:latin typeface="Calibri" panose="020F0502020204030204" pitchFamily="34" charset="0"/>
                <a:cs typeface="Calibri" panose="020F0502020204030204" pitchFamily="34" charset="0"/>
              </a:rPr>
              <a:t>(1)</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a une </a:t>
            </a:r>
            <a:r>
              <a:rPr lang="fr-FR" altLang="en-US" sz="750" b="1" dirty="0">
                <a:latin typeface="Calibri" panose="020F0502020204030204" pitchFamily="34" charset="0"/>
                <a:cs typeface="Calibri" panose="020F0502020204030204" pitchFamily="34" charset="0"/>
              </a:rPr>
              <a:t>infection associée </a:t>
            </a: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aux soins (IAS)</a:t>
            </a:r>
            <a:r>
              <a:rPr lang="fr-FR" altLang="en-US" sz="750" baseline="30000" dirty="0">
                <a:latin typeface="Calibri" panose="020F0502020204030204" pitchFamily="34" charset="0"/>
                <a:cs typeface="Calibri" panose="020F0502020204030204" pitchFamily="34" charset="0"/>
              </a:rPr>
              <a:t>(2)</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p>
        </p:txBody>
      </p:sp>
      <p:sp>
        <p:nvSpPr>
          <p:cNvPr id="6239" name="Rectangle 925"/>
          <p:cNvSpPr>
            <a:spLocks noChangeArrowheads="1"/>
          </p:cNvSpPr>
          <p:nvPr/>
        </p:nvSpPr>
        <p:spPr bwMode="auto">
          <a:xfrm>
            <a:off x="303870" y="4772156"/>
            <a:ext cx="3999813"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dirty="0">
                <a:latin typeface="Calibri" panose="020F0502020204030204" pitchFamily="34" charset="0"/>
                <a:cs typeface="Calibri" panose="020F0502020204030204" pitchFamily="34" charset="0"/>
              </a:rPr>
              <a:t>(1) Le jour de l‘enquête; exception :  prophylaxie chirurgicale → 24h avant 08:00 du jour de l‘enquête – si oui : remplir la section « antimicrobien » ; si &gt; 3 antimicrobiens sont appliques, rajouter une formulaire supplémentaire; (2) [Début de l’infection ≥ jour 3 OU critères applicables pour infections du site chirurgical (intervention chirurgicale dans les derniers 30/90 jours) OU sortie de l’hôpital mais réadmission &lt; 48h OU infection à </a:t>
            </a:r>
            <a:r>
              <a:rPr lang="fr-FR" altLang="en-US" sz="375" i="1" dirty="0">
                <a:latin typeface="Calibri" panose="020F0502020204030204" pitchFamily="34" charset="0"/>
                <a:cs typeface="Calibri" panose="020F0502020204030204" pitchFamily="34" charset="0"/>
              </a:rPr>
              <a:t>C. difficile </a:t>
            </a:r>
            <a:r>
              <a:rPr lang="fr-FR" altLang="en-US" sz="375" dirty="0">
                <a:latin typeface="Calibri" panose="020F0502020204030204" pitchFamily="34" charset="0"/>
                <a:cs typeface="Calibri" panose="020F0502020204030204" pitchFamily="34" charset="0"/>
              </a:rPr>
              <a:t>après une sortie &lt; 28 jours OU début &lt;j3 après procédure/dispositif invasifs  à J1 ou J2] ET [les critères d’une IAS sont requis  le jour de l’enquête OU un traitement pour une IAS au jour de l’enquête est installé (après avoir rempli les critères d’une IAS avant)] – si oui : remplir la section « infection associée aux soins » ; si &gt; 2 IAS, rajouter une formulaire supplémentaire.</a:t>
            </a:r>
          </a:p>
        </p:txBody>
      </p:sp>
      <p:sp>
        <p:nvSpPr>
          <p:cNvPr id="23" name="Rectangle 924"/>
          <p:cNvSpPr>
            <a:spLocks noChangeArrowheads="1"/>
          </p:cNvSpPr>
          <p:nvPr/>
        </p:nvSpPr>
        <p:spPr bwMode="auto">
          <a:xfrm>
            <a:off x="4361072" y="4465683"/>
            <a:ext cx="3888432"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fr-FR" altLang="en-US" sz="450" dirty="0">
                <a:latin typeface="Calibri" panose="020F0502020204030204" pitchFamily="34" charset="0"/>
                <a:cs typeface="Calibri" panose="020F0502020204030204" pitchFamily="34" charset="0"/>
              </a:rPr>
              <a:t>(</a:t>
            </a:r>
            <a:r>
              <a:rPr lang="fr-FR" altLang="en-US" sz="375" dirty="0">
                <a:latin typeface="Calibri" panose="020F0502020204030204" pitchFamily="34" charset="0"/>
                <a:cs typeface="Calibri" panose="020F0502020204030204" pitchFamily="34" charset="0"/>
              </a:rPr>
              <a:t>3) Dispositif pertinent avant l’IAS (tube </a:t>
            </a:r>
            <a:r>
              <a:rPr lang="fr-FR" altLang="en-US" sz="375" dirty="0" err="1">
                <a:latin typeface="Calibri" panose="020F0502020204030204" pitchFamily="34" charset="0"/>
                <a:cs typeface="Calibri" panose="020F0502020204030204" pitchFamily="34" charset="0"/>
              </a:rPr>
              <a:t>endo</a:t>
            </a:r>
            <a:r>
              <a:rPr lang="fr-FR" altLang="en-US" sz="375" dirty="0">
                <a:latin typeface="Calibri" panose="020F0502020204030204" pitchFamily="34" charset="0"/>
                <a:cs typeface="Calibri" panose="020F0502020204030204" pitchFamily="34" charset="0"/>
              </a:rPr>
              <a:t>-trachéal pour PN1-PN5, CVC/CVP pour </a:t>
            </a:r>
            <a:r>
              <a:rPr lang="fr-FR" altLang="en-US" sz="375" dirty="0" err="1">
                <a:latin typeface="Calibri" panose="020F0502020204030204" pitchFamily="34" charset="0"/>
                <a:cs typeface="Calibri" panose="020F0502020204030204" pitchFamily="34" charset="0"/>
              </a:rPr>
              <a:t>sepsis</a:t>
            </a:r>
            <a:r>
              <a:rPr lang="fr-FR" altLang="en-US" sz="375" dirty="0">
                <a:latin typeface="Calibri" panose="020F0502020204030204" pitchFamily="34" charset="0"/>
                <a:cs typeface="Calibri" panose="020F0502020204030204" pitchFamily="34" charset="0"/>
              </a:rPr>
              <a:t> [BSI, NEO-LCBI, NEO-CNSB], sonde urinaire pour UTI-A et UTI-B; (4) Si l‘infection n‘est pas présente à l‘admission; (5) C-CVC, C-PVC, S-PUL, S-UTI, S-DIG, S-SSI, S-SST, S-OTH, UO, UNK; (6) AB: </a:t>
            </a:r>
            <a:r>
              <a:rPr lang="fr-FR" altLang="en-US" sz="375" i="1" dirty="0">
                <a:latin typeface="Calibri" panose="020F0502020204030204" pitchFamily="34" charset="0"/>
                <a:cs typeface="Calibri" panose="020F0502020204030204" pitchFamily="34" charset="0"/>
              </a:rPr>
              <a:t>S. aureus</a:t>
            </a:r>
            <a:r>
              <a:rPr lang="fr-FR" altLang="en-US" sz="375" dirty="0">
                <a:latin typeface="Calibri" panose="020F0502020204030204" pitchFamily="34" charset="0"/>
                <a:cs typeface="Calibri" panose="020F0502020204030204" pitchFamily="34" charset="0"/>
              </a:rPr>
              <a:t>: OXA+ GLY; </a:t>
            </a:r>
            <a:r>
              <a:rPr lang="fr-FR" altLang="en-US" sz="375" i="1" dirty="0" err="1">
                <a:latin typeface="Calibri" panose="020F0502020204030204" pitchFamily="34" charset="0"/>
                <a:cs typeface="Calibri" panose="020F0502020204030204" pitchFamily="34" charset="0"/>
              </a:rPr>
              <a:t>Enterococcus</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GLY; </a:t>
            </a:r>
            <a:r>
              <a:rPr lang="fr-FR" altLang="en-US" sz="375" dirty="0" err="1">
                <a:latin typeface="Calibri" panose="020F0502020204030204" pitchFamily="34" charset="0"/>
                <a:cs typeface="Calibri" panose="020F0502020204030204" pitchFamily="34" charset="0"/>
              </a:rPr>
              <a:t>Enterobacteriaceae</a:t>
            </a:r>
            <a:r>
              <a:rPr lang="fr-FR" altLang="en-US" sz="375" dirty="0">
                <a:latin typeface="Calibri" panose="020F0502020204030204" pitchFamily="34" charset="0"/>
                <a:cs typeface="Calibri" panose="020F0502020204030204" pitchFamily="34" charset="0"/>
              </a:rPr>
              <a:t>: C3G + CAR; </a:t>
            </a:r>
            <a:r>
              <a:rPr lang="fr-FR" altLang="en-US" sz="375" i="1" dirty="0">
                <a:latin typeface="Calibri" panose="020F0502020204030204" pitchFamily="34" charset="0"/>
                <a:cs typeface="Calibri" panose="020F0502020204030204" pitchFamily="34" charset="0"/>
              </a:rPr>
              <a:t>P. </a:t>
            </a:r>
            <a:r>
              <a:rPr lang="fr-FR" altLang="en-US" sz="375" i="1" dirty="0" err="1">
                <a:latin typeface="Calibri" panose="020F0502020204030204" pitchFamily="34" charset="0"/>
                <a:cs typeface="Calibri" panose="020F0502020204030204" pitchFamily="34" charset="0"/>
              </a:rPr>
              <a:t>aeruginosa</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und</a:t>
            </a:r>
            <a:r>
              <a:rPr lang="fr-FR" altLang="en-US" sz="375" dirty="0">
                <a:latin typeface="Calibri" panose="020F0502020204030204" pitchFamily="34" charset="0"/>
                <a:cs typeface="Calibri" panose="020F0502020204030204" pitchFamily="34" charset="0"/>
              </a:rPr>
              <a:t> </a:t>
            </a:r>
            <a:r>
              <a:rPr lang="fr-FR" altLang="en-US" sz="375" i="1" dirty="0">
                <a:latin typeface="Calibri" panose="020F0502020204030204" pitchFamily="34" charset="0"/>
                <a:cs typeface="Calibri" panose="020F0502020204030204" pitchFamily="34" charset="0"/>
              </a:rPr>
              <a:t>Acinetobacter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CAR; SIR: S=sensible, I= sensible en dosage élevé, R=résistant, U=?; PDR: résistant contre tous les antibiotiques: N = Non, P = potentiellement, C=confirmé, U=? * établissement de soins de longue durée </a:t>
            </a:r>
          </a:p>
        </p:txBody>
      </p:sp>
      <p:graphicFrame>
        <p:nvGraphicFramePr>
          <p:cNvPr id="18" name="Group 975"/>
          <p:cNvGraphicFramePr>
            <a:graphicFrameLocks noGrp="1"/>
          </p:cNvGraphicFramePr>
          <p:nvPr/>
        </p:nvGraphicFramePr>
        <p:xfrm>
          <a:off x="4343270" y="249470"/>
          <a:ext cx="3791593" cy="911090"/>
        </p:xfrm>
        <a:graphic>
          <a:graphicData uri="http://schemas.openxmlformats.org/drawingml/2006/table">
            <a:tbl>
              <a:tblPr/>
              <a:tblGrid>
                <a:gridCol w="1038821">
                  <a:extLst>
                    <a:ext uri="{9D8B030D-6E8A-4147-A177-3AD203B41FA5}">
                      <a16:colId xmlns:a16="http://schemas.microsoft.com/office/drawing/2014/main" val="20000"/>
                    </a:ext>
                  </a:extLst>
                </a:gridCol>
                <a:gridCol w="324036">
                  <a:extLst>
                    <a:ext uri="{9D8B030D-6E8A-4147-A177-3AD203B41FA5}">
                      <a16:colId xmlns:a16="http://schemas.microsoft.com/office/drawing/2014/main" val="20001"/>
                    </a:ext>
                  </a:extLst>
                </a:gridCol>
                <a:gridCol w="540060">
                  <a:extLst>
                    <a:ext uri="{9D8B030D-6E8A-4147-A177-3AD203B41FA5}">
                      <a16:colId xmlns:a16="http://schemas.microsoft.com/office/drawing/2014/main" val="20002"/>
                    </a:ext>
                  </a:extLst>
                </a:gridCol>
                <a:gridCol w="59406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6538">
                  <a:extLst>
                    <a:ext uri="{9D8B030D-6E8A-4147-A177-3AD203B41FA5}">
                      <a16:colId xmlns:a16="http://schemas.microsoft.com/office/drawing/2014/main" val="20006"/>
                    </a:ext>
                  </a:extLst>
                </a:gridCol>
              </a:tblGrid>
              <a:tr h="478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Antimicrobien (AM) </a:t>
                      </a:r>
                    </a:p>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(Substance)</a:t>
                      </a:r>
                    </a:p>
                  </a:txBody>
                  <a:tcPr marL="68580" marR="68580" marT="34307" marB="34307"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Voie</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Diagnostic</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 documentée</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Changement de l‘AM (raison)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0"/>
                  </a:ext>
                </a:extLst>
              </a:tr>
              <a:tr h="1422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047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576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 name="Rectangle 355"/>
          <p:cNvSpPr>
            <a:spLocks noChangeArrowheads="1"/>
          </p:cNvSpPr>
          <p:nvPr/>
        </p:nvSpPr>
        <p:spPr bwMode="auto">
          <a:xfrm>
            <a:off x="4301133" y="1200519"/>
            <a:ext cx="38344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b="1" dirty="0">
                <a:latin typeface="Calibri" panose="020F0502020204030204" pitchFamily="34" charset="0"/>
                <a:cs typeface="Calibri" panose="020F0502020204030204" pitchFamily="34" charset="0"/>
              </a:rPr>
              <a:t>Voie</a:t>
            </a:r>
            <a:r>
              <a:rPr lang="fr-FR" altLang="en-US" sz="375" dirty="0">
                <a:latin typeface="Calibri" panose="020F0502020204030204" pitchFamily="34" charset="0"/>
                <a:cs typeface="Calibri" panose="020F0502020204030204" pitchFamily="34" charset="0"/>
              </a:rPr>
              <a:t>: P: parentérale, O: orale, R: rectale, I: inhalée;  </a:t>
            </a:r>
            <a:r>
              <a:rPr lang="fr-FR" altLang="en-US" sz="375" b="1" dirty="0">
                <a:latin typeface="Calibri" panose="020F0502020204030204" pitchFamily="34" charset="0"/>
                <a:cs typeface="Calibri" panose="020F0502020204030204" pitchFamily="34" charset="0"/>
              </a:rPr>
              <a:t>Indication</a:t>
            </a:r>
            <a:r>
              <a:rPr lang="fr-FR" altLang="en-US" sz="375" dirty="0">
                <a:latin typeface="Calibri" panose="020F0502020204030204" pitchFamily="34" charset="0"/>
                <a:cs typeface="Calibri" panose="020F0502020204030204" pitchFamily="34" charset="0"/>
              </a:rPr>
              <a:t>: infection communautaire (CI), infection acquise à un service de soins de longue durée (LI), infection associée aux soins aigus (HI); prophylaxie chirurgicale : SP1: dose simple, SP2: pendant 1 jour, SP3: &gt; 1 jour ; MP: prophylaxie médicale; O: autre indication ; UI: ?; </a:t>
            </a:r>
            <a:r>
              <a:rPr lang="fr-FR" altLang="en-US" sz="375" b="1" dirty="0">
                <a:latin typeface="Calibri" panose="020F0502020204030204" pitchFamily="34" charset="0"/>
                <a:cs typeface="Calibri" panose="020F0502020204030204" pitchFamily="34" charset="0"/>
              </a:rPr>
              <a:t>Diagnostic</a:t>
            </a:r>
            <a:r>
              <a:rPr lang="fr-FR" altLang="en-US" sz="375" dirty="0">
                <a:latin typeface="Calibri" panose="020F0502020204030204" pitchFamily="34" charset="0"/>
                <a:cs typeface="Calibri" panose="020F0502020204030204" pitchFamily="34" charset="0"/>
              </a:rPr>
              <a:t>: voir liste ; </a:t>
            </a:r>
            <a:r>
              <a:rPr lang="fr-FR" altLang="en-US" sz="375" b="1" dirty="0">
                <a:latin typeface="Calibri" panose="020F0502020204030204" pitchFamily="34" charset="0"/>
                <a:cs typeface="Calibri" panose="020F0502020204030204" pitchFamily="34" charset="0"/>
              </a:rPr>
              <a:t>Indication documentée </a:t>
            </a:r>
            <a:r>
              <a:rPr lang="fr-FR" altLang="en-US" sz="375" dirty="0">
                <a:latin typeface="Calibri" panose="020F0502020204030204" pitchFamily="34" charset="0"/>
                <a:cs typeface="Calibri" panose="020F0502020204030204" pitchFamily="34" charset="0"/>
              </a:rPr>
              <a:t>(dans le dossier du patient) : Oui/Non ; </a:t>
            </a:r>
            <a:r>
              <a:rPr lang="fr-FR" altLang="en-US" sz="375" b="1" dirty="0">
                <a:latin typeface="Calibri" panose="020F0502020204030204" pitchFamily="34" charset="0"/>
                <a:cs typeface="Calibri" panose="020F0502020204030204" pitchFamily="34" charset="0"/>
              </a:rPr>
              <a:t>Changement de l’AM (+ cause): </a:t>
            </a:r>
            <a:r>
              <a:rPr lang="fr-FR" altLang="en-US" sz="375" dirty="0">
                <a:latin typeface="Calibri" panose="020F0502020204030204" pitchFamily="34" charset="0"/>
                <a:cs typeface="Calibri" panose="020F0502020204030204" pitchFamily="34" charset="0"/>
              </a:rPr>
              <a:t>N = pas de changement ; E = escalade; D = </a:t>
            </a:r>
            <a:r>
              <a:rPr lang="fr-FR" altLang="en-US" sz="375" dirty="0" err="1">
                <a:latin typeface="Calibri" panose="020F0502020204030204" pitchFamily="34" charset="0"/>
                <a:cs typeface="Calibri" panose="020F0502020204030204" pitchFamily="34" charset="0"/>
              </a:rPr>
              <a:t>descalade</a:t>
            </a:r>
            <a:r>
              <a:rPr lang="fr-FR" altLang="en-US" sz="375" dirty="0">
                <a:latin typeface="Calibri" panose="020F0502020204030204" pitchFamily="34" charset="0"/>
                <a:cs typeface="Calibri" panose="020F0502020204030204" pitchFamily="34" charset="0"/>
              </a:rPr>
              <a:t>; S = changement iv-oral; A = effet indésirable; OU = autre cause; U = ? * établissement de soins de longue durée </a:t>
            </a:r>
          </a:p>
        </p:txBody>
      </p:sp>
      <p:sp>
        <p:nvSpPr>
          <p:cNvPr id="43" name="Forme libre 42"/>
          <p:cNvSpPr/>
          <p:nvPr/>
        </p:nvSpPr>
        <p:spPr>
          <a:xfrm>
            <a:off x="3888128" y="509757"/>
            <a:ext cx="472944" cy="3646169"/>
          </a:xfrm>
          <a:custGeom>
            <a:avLst/>
            <a:gdLst>
              <a:gd name="connsiteX0" fmla="*/ 0 w 844061"/>
              <a:gd name="connsiteY0" fmla="*/ 3055815 h 3055815"/>
              <a:gd name="connsiteX1" fmla="*/ 695569 w 844061"/>
              <a:gd name="connsiteY1" fmla="*/ 3055815 h 3055815"/>
              <a:gd name="connsiteX2" fmla="*/ 687754 w 844061"/>
              <a:gd name="connsiteY2" fmla="*/ 0 h 3055815"/>
              <a:gd name="connsiteX3" fmla="*/ 844061 w 844061"/>
              <a:gd name="connsiteY3" fmla="*/ 0 h 3055815"/>
            </a:gdLst>
            <a:ahLst/>
            <a:cxnLst>
              <a:cxn ang="0">
                <a:pos x="connsiteX0" y="connsiteY0"/>
              </a:cxn>
              <a:cxn ang="0">
                <a:pos x="connsiteX1" y="connsiteY1"/>
              </a:cxn>
              <a:cxn ang="0">
                <a:pos x="connsiteX2" y="connsiteY2"/>
              </a:cxn>
              <a:cxn ang="0">
                <a:pos x="connsiteX3" y="connsiteY3"/>
              </a:cxn>
            </a:cxnLst>
            <a:rect l="l" t="t" r="r" b="b"/>
            <a:pathLst>
              <a:path w="844061" h="3055815">
                <a:moveTo>
                  <a:pt x="0" y="3055815"/>
                </a:moveTo>
                <a:lnTo>
                  <a:pt x="695569" y="3055815"/>
                </a:lnTo>
                <a:lnTo>
                  <a:pt x="687754" y="0"/>
                </a:lnTo>
                <a:lnTo>
                  <a:pt x="844061"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5" name="Forme libre 44"/>
          <p:cNvSpPr/>
          <p:nvPr/>
        </p:nvSpPr>
        <p:spPr>
          <a:xfrm>
            <a:off x="3888128" y="1645384"/>
            <a:ext cx="490844" cy="2848533"/>
          </a:xfrm>
          <a:custGeom>
            <a:avLst/>
            <a:gdLst>
              <a:gd name="connsiteX0" fmla="*/ 0 w 851877"/>
              <a:gd name="connsiteY0" fmla="*/ 1578707 h 1578707"/>
              <a:gd name="connsiteX1" fmla="*/ 726831 w 851877"/>
              <a:gd name="connsiteY1" fmla="*/ 1578707 h 1578707"/>
              <a:gd name="connsiteX2" fmla="*/ 726831 w 851877"/>
              <a:gd name="connsiteY2" fmla="*/ 0 h 1578707"/>
              <a:gd name="connsiteX3" fmla="*/ 851877 w 851877"/>
              <a:gd name="connsiteY3" fmla="*/ 0 h 1578707"/>
            </a:gdLst>
            <a:ahLst/>
            <a:cxnLst>
              <a:cxn ang="0">
                <a:pos x="connsiteX0" y="connsiteY0"/>
              </a:cxn>
              <a:cxn ang="0">
                <a:pos x="connsiteX1" y="connsiteY1"/>
              </a:cxn>
              <a:cxn ang="0">
                <a:pos x="connsiteX2" y="connsiteY2"/>
              </a:cxn>
              <a:cxn ang="0">
                <a:pos x="connsiteX3" y="connsiteY3"/>
              </a:cxn>
            </a:cxnLst>
            <a:rect l="l" t="t" r="r" b="b"/>
            <a:pathLst>
              <a:path w="851877" h="1578707">
                <a:moveTo>
                  <a:pt x="0" y="1578707"/>
                </a:moveTo>
                <a:lnTo>
                  <a:pt x="726831" y="1578707"/>
                </a:lnTo>
                <a:lnTo>
                  <a:pt x="726831" y="0"/>
                </a:lnTo>
                <a:lnTo>
                  <a:pt x="851877"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7" name="Rectangle 5"/>
          <p:cNvSpPr>
            <a:spLocks noChangeArrowheads="1"/>
          </p:cNvSpPr>
          <p:nvPr/>
        </p:nvSpPr>
        <p:spPr bwMode="auto">
          <a:xfrm>
            <a:off x="303870" y="0"/>
            <a:ext cx="7128792" cy="253916"/>
          </a:xfrm>
          <a:prstGeom prst="rect">
            <a:avLst/>
          </a:prstGeom>
          <a:solidFill>
            <a:srgbClr val="CCFFCC">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1050" b="1" dirty="0">
                <a:solidFill>
                  <a:srgbClr val="009900"/>
                </a:solidFill>
                <a:latin typeface="Calibri" panose="020F0502020204030204" pitchFamily="34" charset="0"/>
                <a:cs typeface="Calibri" panose="020F0502020204030204" pitchFamily="34" charset="0"/>
              </a:rPr>
              <a:t>Formulaire P – Patient</a:t>
            </a:r>
          </a:p>
        </p:txBody>
      </p:sp>
      <p:pic>
        <p:nvPicPr>
          <p:cNvPr id="11" name="Grafik 10" descr="Ein Bild, das Text, ClipArt enthält.&#10;&#10;Automatisch generierte Beschreibung">
            <a:extLst>
              <a:ext uri="{FF2B5EF4-FFF2-40B4-BE49-F238E27FC236}">
                <a16:creationId xmlns:a16="http://schemas.microsoft.com/office/drawing/2014/main" id="{E07B36CF-FD50-47B1-9D73-6BDB1705B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153" y="1641"/>
            <a:ext cx="1125481" cy="235851"/>
          </a:xfrm>
          <a:prstGeom prst="rect">
            <a:avLst/>
          </a:prstGeom>
        </p:spPr>
      </p:pic>
    </p:spTree>
    <p:extLst>
      <p:ext uri="{BB962C8B-B14F-4D97-AF65-F5344CB8AC3E}">
        <p14:creationId xmlns:p14="http://schemas.microsoft.com/office/powerpoint/2010/main" val="553057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8" name="Group 990"/>
          <p:cNvGraphicFramePr>
            <a:graphicFrameLocks noGrp="1"/>
          </p:cNvGraphicFramePr>
          <p:nvPr>
            <p:extLst>
              <p:ext uri="{D42A27DB-BD31-4B8C-83A1-F6EECF244321}">
                <p14:modId xmlns:p14="http://schemas.microsoft.com/office/powerpoint/2010/main" val="3344131489"/>
              </p:ext>
            </p:extLst>
          </p:nvPr>
        </p:nvGraphicFramePr>
        <p:xfrm>
          <a:off x="4374212" y="1536316"/>
          <a:ext cx="3780423" cy="2903692"/>
        </p:xfrm>
        <a:graphic>
          <a:graphicData uri="http://schemas.openxmlformats.org/drawingml/2006/table">
            <a:tbl>
              <a:tblPr/>
              <a:tblGrid>
                <a:gridCol w="1184897">
                  <a:extLst>
                    <a:ext uri="{9D8B030D-6E8A-4147-A177-3AD203B41FA5}">
                      <a16:colId xmlns:a16="http://schemas.microsoft.com/office/drawing/2014/main" val="20000"/>
                    </a:ext>
                  </a:extLst>
                </a:gridCol>
                <a:gridCol w="507664">
                  <a:extLst>
                    <a:ext uri="{9D8B030D-6E8A-4147-A177-3AD203B41FA5}">
                      <a16:colId xmlns:a16="http://schemas.microsoft.com/office/drawing/2014/main" val="20001"/>
                    </a:ext>
                  </a:extLst>
                </a:gridCol>
                <a:gridCol w="394849">
                  <a:extLst>
                    <a:ext uri="{9D8B030D-6E8A-4147-A177-3AD203B41FA5}">
                      <a16:colId xmlns:a16="http://schemas.microsoft.com/office/drawing/2014/main" val="20002"/>
                    </a:ext>
                  </a:extLst>
                </a:gridCol>
                <a:gridCol w="225629">
                  <a:extLst>
                    <a:ext uri="{9D8B030D-6E8A-4147-A177-3AD203B41FA5}">
                      <a16:colId xmlns:a16="http://schemas.microsoft.com/office/drawing/2014/main" val="20003"/>
                    </a:ext>
                  </a:extLst>
                </a:gridCol>
                <a:gridCol w="169222">
                  <a:extLst>
                    <a:ext uri="{9D8B030D-6E8A-4147-A177-3AD203B41FA5}">
                      <a16:colId xmlns:a16="http://schemas.microsoft.com/office/drawing/2014/main" val="20004"/>
                    </a:ext>
                  </a:extLst>
                </a:gridCol>
                <a:gridCol w="518336">
                  <a:extLst>
                    <a:ext uri="{9D8B030D-6E8A-4147-A177-3AD203B41FA5}">
                      <a16:colId xmlns:a16="http://schemas.microsoft.com/office/drawing/2014/main" val="20005"/>
                    </a:ext>
                  </a:extLst>
                </a:gridCol>
                <a:gridCol w="384176">
                  <a:extLst>
                    <a:ext uri="{9D8B030D-6E8A-4147-A177-3AD203B41FA5}">
                      <a16:colId xmlns:a16="http://schemas.microsoft.com/office/drawing/2014/main" val="20006"/>
                    </a:ext>
                  </a:extLst>
                </a:gridCol>
                <a:gridCol w="225629">
                  <a:extLst>
                    <a:ext uri="{9D8B030D-6E8A-4147-A177-3AD203B41FA5}">
                      <a16:colId xmlns:a16="http://schemas.microsoft.com/office/drawing/2014/main" val="20007"/>
                    </a:ext>
                  </a:extLst>
                </a:gridCol>
                <a:gridCol w="170021">
                  <a:extLst>
                    <a:ext uri="{9D8B030D-6E8A-4147-A177-3AD203B41FA5}">
                      <a16:colId xmlns:a16="http://schemas.microsoft.com/office/drawing/2014/main" val="20008"/>
                    </a:ext>
                  </a:extLst>
                </a:gridCol>
              </a:tblGrid>
              <a:tr h="184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1</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2</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IAS</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Dispositif pertinent </a:t>
                      </a:r>
                      <a:r>
                        <a:rPr kumimoji="0" lang="fr-FR" sz="700" b="1"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(3)</a:t>
                      </a: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Présente à l‘admission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762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présente à l’admission, séjour lié à la IAS?</a:t>
                      </a:r>
                      <a:endPar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3305" marR="63305"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0016"/>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Début de l‘IAS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(4)</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25322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Attribution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associée à ce service</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80587">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Traitement vasopresseur</a:t>
                      </a: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554296866"/>
                  </a:ext>
                </a:extLst>
              </a:tr>
              <a:tr h="1841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BSI: Source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(5)</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16114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rowSpan="2">
                  <a:txBody>
                    <a:bodyPr/>
                    <a:lstStyle/>
                    <a:p>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h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8"/>
                  </a:ext>
                </a:extLst>
              </a:tr>
              <a:tr h="184170">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T w="12700" cap="flat" cmpd="sng" algn="ctr">
                      <a:solidFill>
                        <a:srgbClr val="000000"/>
                      </a:solidFill>
                      <a:prstDash val="solid"/>
                      <a:round/>
                      <a:headEnd type="none" w="med" len="med"/>
                      <a:tailEnd type="none" w="med" len="med"/>
                    </a:lnT>
                  </a:tcPr>
                </a:tc>
                <a:tc v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US" sz="1100" b="0" i="0" u="none" strike="noStrike" cap="none" normalizeH="0" baseline="3000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9"/>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1</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0"/>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1"/>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2</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2"/>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3"/>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3</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B w="28575" cap="flat" cmpd="sng" algn="ctr">
                      <a:solidFill>
                        <a:srgbClr val="339966"/>
                      </a:solidFill>
                      <a:prstDash val="solid"/>
                      <a:round/>
                      <a:headEnd type="none" w="med" len="med"/>
                      <a:tailEnd type="none" w="med" len="med"/>
                    </a:lnB>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B w="28575" cap="flat" cmpd="sng" algn="ctr">
                      <a:solidFill>
                        <a:srgbClr val="339966"/>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5"/>
                  </a:ext>
                </a:extLst>
              </a:tr>
            </a:tbl>
          </a:graphicData>
        </a:graphic>
      </p:graphicFrame>
      <p:sp>
        <p:nvSpPr>
          <p:cNvPr id="6235" name="Rectangle 172"/>
          <p:cNvSpPr>
            <a:spLocks noChangeArrowheads="1"/>
          </p:cNvSpPr>
          <p:nvPr/>
        </p:nvSpPr>
        <p:spPr bwMode="auto">
          <a:xfrm>
            <a:off x="330150" y="272989"/>
            <a:ext cx="3902566" cy="4480093"/>
          </a:xfrm>
          <a:prstGeom prst="rect">
            <a:avLst/>
          </a:prstGeom>
          <a:noFill/>
          <a:ln w="28575">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652463"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52463"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52463"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Code de l‘établissement</a:t>
            </a:r>
            <a:r>
              <a:rPr lang="fr-FR" altLang="en-US" sz="750" dirty="0">
                <a:latin typeface="Calibri" panose="020F0502020204030204" pitchFamily="34" charset="0"/>
                <a:cs typeface="Calibri" panose="020F0502020204030204" pitchFamily="34" charset="0"/>
              </a:rPr>
              <a:t> </a:t>
            </a:r>
            <a:r>
              <a:rPr lang="fr-FR" altLang="en-US" sz="750" dirty="0">
                <a:solidFill>
                  <a:srgbClr val="000000"/>
                </a:solidFill>
                <a:latin typeface="Calibri" panose="020F0502020204030204" pitchFamily="34" charset="0"/>
                <a:cs typeface="Calibri" panose="020F0502020204030204" pitchFamily="34" charset="0"/>
              </a:rPr>
              <a:t>[_________] </a:t>
            </a:r>
            <a:r>
              <a:rPr lang="fr-FR" altLang="en-US" sz="750" b="1" dirty="0">
                <a:solidFill>
                  <a:srgbClr val="000000"/>
                </a:solidFill>
                <a:latin typeface="Calibri" panose="020F0502020204030204" pitchFamily="34" charset="0"/>
                <a:cs typeface="Calibri" panose="020F0502020204030204" pitchFamily="34" charset="0"/>
              </a:rPr>
              <a:t>Code du service</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de l‘enquête :   ___  / ___  /  </a:t>
            </a:r>
            <a:r>
              <a:rPr lang="fr-FR" altLang="en-US" sz="750" dirty="0">
                <a:solidFill>
                  <a:srgbClr val="000000"/>
                </a:solidFill>
                <a:latin typeface="Calibri" panose="020F0502020204030204" pitchFamily="34" charset="0"/>
                <a:cs typeface="Calibri" panose="020F0502020204030204" pitchFamily="34" charset="0"/>
              </a:rPr>
              <a:t>20</a:t>
            </a:r>
            <a:r>
              <a:rPr lang="fr-FR" altLang="en-US" sz="750" b="1" dirty="0">
                <a:solidFill>
                  <a:srgbClr val="000000"/>
                </a:solidFill>
                <a:latin typeface="Calibri" panose="020F0502020204030204" pitchFamily="34" charset="0"/>
                <a:cs typeface="Calibri" panose="020F0502020204030204" pitchFamily="34" charset="0"/>
              </a:rPr>
              <a:t>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Code patient  </a:t>
            </a:r>
            <a:r>
              <a:rPr lang="fr-FR" altLang="en-US" sz="750" dirty="0">
                <a:solidFill>
                  <a:srgbClr val="000000"/>
                </a:solidFill>
                <a:latin typeface="Calibri" panose="020F0502020204030204" pitchFamily="34" charset="0"/>
                <a:cs typeface="Calibri" panose="020F0502020204030204" pitchFamily="34" charset="0"/>
              </a:rPr>
              <a:t>[_________________________________]</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Age </a:t>
            </a:r>
            <a:r>
              <a:rPr lang="fr-FR" altLang="en-US" sz="750" dirty="0">
                <a:solidFill>
                  <a:srgbClr val="000000"/>
                </a:solidFill>
                <a:latin typeface="Calibri" panose="020F0502020204030204" pitchFamily="34" charset="0"/>
                <a:cs typeface="Calibri" panose="020F0502020204030204" pitchFamily="34" charset="0"/>
              </a:rPr>
              <a:t>(ans) : [____] ans ;   Age &lt; 2 ans : [_____] mois</a:t>
            </a:r>
          </a:p>
          <a:p>
            <a:pPr eaLnBrk="1" hangingPunct="1">
              <a:spcBef>
                <a:spcPct val="50000"/>
              </a:spcBef>
              <a:buNone/>
            </a:pPr>
            <a:r>
              <a:rPr lang="fr-FR" altLang="en-US" sz="750" b="1" dirty="0">
                <a:solidFill>
                  <a:srgbClr val="000000"/>
                </a:solidFill>
                <a:latin typeface="Calibri" panose="020F0502020204030204" pitchFamily="34" charset="0"/>
                <a:cs typeface="Calibri" panose="020F0502020204030204" pitchFamily="34" charset="0"/>
              </a:rPr>
              <a:t>Genre :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M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F</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d‘admission :  ___  / ___  /  _____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ts val="675"/>
              </a:spcBef>
              <a:buNone/>
            </a:pPr>
            <a:r>
              <a:rPr lang="fr-FR" altLang="en-US" sz="750" b="1" dirty="0">
                <a:solidFill>
                  <a:srgbClr val="000000"/>
                </a:solidFill>
                <a:latin typeface="Calibri" panose="020F0502020204030204" pitchFamily="34" charset="0"/>
                <a:cs typeface="Calibri" panose="020F0502020204030204" pitchFamily="34" charset="0"/>
              </a:rPr>
              <a:t>Spécialité du patient</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Intervention chirurgicale depuis l‘admission :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Non</a:t>
            </a:r>
            <a:r>
              <a:rPr lang="fr-FR" altLang="en-US" sz="750" dirty="0">
                <a:solidFill>
                  <a:srgbClr val="000000"/>
                </a:solidFill>
                <a:latin typeface="Calibri" panose="020F0502020204030204" pitchFamily="34" charset="0"/>
                <a:cs typeface="Calibri" panose="020F0502020204030204" pitchFamily="34" charset="0"/>
              </a:rPr>
              <a:t>	</a:t>
            </a:r>
            <a:r>
              <a:rPr lang="fr-FR" altLang="en-US" sz="90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sym typeface="Wingdings" pitchFamily="2" charset="2"/>
              </a:rPr>
              <a:t> Intervention mini-invasive/non-NHSN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Pas d‘information</a:t>
            </a:r>
            <a:endParaRPr lang="fr-FR" altLang="en-US" sz="750" dirty="0">
              <a:solidFill>
                <a:srgbClr val="000000"/>
              </a:solidFill>
              <a:latin typeface="Calibri" panose="020F0502020204030204" pitchFamily="34" charset="0"/>
              <a:cs typeface="Calibri" panose="020F0502020204030204" pitchFamily="34" charset="0"/>
            </a:endParaRP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Intervention NHSN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rPr>
              <a:t>[__________] 	</a:t>
            </a:r>
          </a:p>
          <a:p>
            <a:pPr eaLnBrk="1" hangingPunct="1">
              <a:spcBef>
                <a:spcPct val="50000"/>
              </a:spcBef>
              <a:buFontTx/>
              <a:buNone/>
            </a:pPr>
            <a:r>
              <a:rPr lang="fr-FR" altLang="en-US" sz="750" b="1" dirty="0" err="1">
                <a:latin typeface="Calibri" panose="020F0502020204030204" pitchFamily="34" charset="0"/>
                <a:cs typeface="Calibri" panose="020F0502020204030204" pitchFamily="34" charset="0"/>
              </a:rPr>
              <a:t>McCabe</a:t>
            </a:r>
            <a:r>
              <a:rPr lang="fr-FR" altLang="en-US" sz="750" b="1" dirty="0">
                <a:latin typeface="Calibri" panose="020F0502020204030204" pitchFamily="34" charset="0"/>
                <a:cs typeface="Calibri" panose="020F0502020204030204" pitchFamily="34" charset="0"/>
              </a:rPr>
              <a:t> score</a:t>
            </a:r>
            <a:r>
              <a:rPr lang="fr-FR" altLang="en-US" sz="750" dirty="0">
                <a:latin typeface="Calibri" panose="020F0502020204030204" pitchFamily="34" charset="0"/>
                <a:cs typeface="Calibri" panose="020F0502020204030204" pitchFamily="34" charset="0"/>
              </a:rPr>
              <a:t>: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rPr>
              <a:t>Pathologie non-fatale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sz="750" dirty="0">
                <a:latin typeface="Calibri" panose="020F0502020204030204" pitchFamily="34" charset="0"/>
                <a:cs typeface="Calibri" panose="020F0502020204030204" pitchFamily="34" charset="0"/>
              </a:rPr>
              <a:t>Pathologie avec évolution fatale dans 5 ans </a:t>
            </a:r>
            <a:endParaRPr lang="fr-FR" altLang="en-US" sz="750" dirty="0">
              <a:latin typeface="Calibri" panose="020F0502020204030204" pitchFamily="34" charset="0"/>
              <a:cs typeface="Calibri" panose="020F0502020204030204" pitchFamily="34" charset="0"/>
            </a:endParaRPr>
          </a:p>
          <a:p>
            <a:pPr marL="128588" indent="-128588" eaLnBrk="1" hangingPunct="1">
              <a:spcBef>
                <a:spcPts val="225"/>
              </a:spcBef>
              <a:buFont typeface="Wingdings" panose="05000000000000000000" pitchFamily="2" charset="2"/>
              <a:buChar char="¨"/>
            </a:pPr>
            <a:r>
              <a:rPr lang="fr-FR" sz="750" dirty="0">
                <a:latin typeface="Calibri" panose="020F0502020204030204" pitchFamily="34" charset="0"/>
                <a:cs typeface="Calibri" panose="020F0502020204030204" pitchFamily="34" charset="0"/>
              </a:rPr>
              <a:t>Pathologie avec évolution fatale dans 12 mois</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rPr>
              <a:t> Pas d‘information</a:t>
            </a:r>
          </a:p>
          <a:p>
            <a:pPr eaLnBrk="1" hangingPunct="1">
              <a:spcBef>
                <a:spcPct val="50000"/>
              </a:spcBef>
              <a:buNone/>
            </a:pPr>
            <a:r>
              <a:rPr lang="fr-CH" altLang="en-US" sz="750" b="1" dirty="0">
                <a:latin typeface="Calibri" panose="020F0502020204030204" pitchFamily="34" charset="0"/>
                <a:cs typeface="Calibri" panose="020F0502020204030204" pitchFamily="34" charset="0"/>
              </a:rPr>
              <a:t>Vaccination </a:t>
            </a:r>
            <a:r>
              <a:rPr lang="fr-CH" altLang="en-US" sz="750" b="1" dirty="0">
                <a:latin typeface="Calibri" panose="020F0502020204030204" pitchFamily="34" charset="0"/>
                <a:cs typeface="Calibri" panose="020F0502020204030204" pitchFamily="34" charset="0"/>
                <a:sym typeface="Wingdings" panose="05000000000000000000" pitchFamily="2" charset="2"/>
              </a:rPr>
              <a:t>contre COVID-19 :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Non </a:t>
            </a: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Partielle O </a:t>
            </a:r>
            <a:r>
              <a:rPr lang="fr-CH" altLang="en-US" sz="750" dirty="0">
                <a:latin typeface="Calibri" panose="020F0502020204030204" pitchFamily="34" charset="0"/>
                <a:cs typeface="Calibri" panose="020F0502020204030204" pitchFamily="34" charset="0"/>
                <a:sym typeface="Wingdings" panose="05000000000000000000" pitchFamily="2" charset="2"/>
              </a:rPr>
              <a:t>Complete -&gt; doses supplémentaires O 1 O ≥2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a:t>
            </a:r>
            <a:r>
              <a:rPr lang="en-US" altLang="en-US" sz="750" dirty="0">
                <a:latin typeface="Calibri" panose="020F0502020204030204" pitchFamily="34" charset="0"/>
                <a:cs typeface="Calibri" panose="020F0502020204030204" pitchFamily="34" charset="0"/>
                <a:sym typeface="Wingdings" panose="05000000000000000000" pitchFamily="2" charset="2"/>
              </a:rPr>
              <a:t> </a:t>
            </a:r>
            <a:r>
              <a:rPr lang="fr-CH" altLang="en-US" sz="750" dirty="0">
                <a:latin typeface="Calibri" panose="020F0502020204030204" pitchFamily="34" charset="0"/>
                <a:cs typeface="Calibri" panose="020F0502020204030204" pitchFamily="34" charset="0"/>
                <a:sym typeface="Wingdings" panose="05000000000000000000" pitchFamily="2" charset="2"/>
              </a:rPr>
              <a:t>Inconnu</a:t>
            </a:r>
            <a:endParaRPr lang="fr-CH"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Nouveau-né, Poids de naissance : </a:t>
            </a:r>
            <a:r>
              <a:rPr lang="fr-FR" altLang="en-US" sz="750" dirty="0">
                <a:latin typeface="Calibri" panose="020F0502020204030204" pitchFamily="34" charset="0"/>
                <a:cs typeface="Calibri" panose="020F0502020204030204" pitchFamily="34" charset="0"/>
              </a:rPr>
              <a:t>[______] grammes</a:t>
            </a:r>
          </a:p>
          <a:p>
            <a:pPr eaLnBrk="1" hangingPunct="1">
              <a:spcBef>
                <a:spcPct val="50000"/>
              </a:spcBef>
              <a:buNone/>
            </a:pPr>
            <a:r>
              <a:rPr lang="fr-FR" altLang="en-US" sz="750" b="1" dirty="0">
                <a:latin typeface="Calibri" panose="020F0502020204030204" pitchFamily="34" charset="0"/>
                <a:cs typeface="Calibri" panose="020F0502020204030204" pitchFamily="34" charset="0"/>
              </a:rPr>
              <a:t>Enfant &lt;16 ans, poids:  </a:t>
            </a:r>
            <a:r>
              <a:rPr lang="fr-FR" altLang="en-US" sz="750" dirty="0">
                <a:latin typeface="Calibri" panose="020F0502020204030204" pitchFamily="34" charset="0"/>
                <a:cs typeface="Calibri" panose="020F0502020204030204" pitchFamily="34" charset="0"/>
              </a:rPr>
              <a:t>[______] </a:t>
            </a:r>
            <a:r>
              <a:rPr lang="fr-FR" altLang="en-US" sz="750" b="1" dirty="0">
                <a:latin typeface="Calibri" panose="020F0502020204030204" pitchFamily="34" charset="0"/>
                <a:cs typeface="Calibri" panose="020F0502020204030204" pitchFamily="34" charset="0"/>
              </a:rPr>
              <a:t> taille:  </a:t>
            </a:r>
            <a:r>
              <a:rPr lang="fr-FR" altLang="en-US" sz="750" dirty="0">
                <a:latin typeface="Calibri" panose="020F0502020204030204" pitchFamily="34" charset="0"/>
                <a:cs typeface="Calibri" panose="020F0502020204030204" pitchFamily="34" charset="0"/>
              </a:rPr>
              <a:t>[______]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central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périphérique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Sonde urinaire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Ventilation (intubé)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reçoit des </a:t>
            </a:r>
            <a:r>
              <a:rPr lang="fr-FR" altLang="en-US" sz="750" b="1" dirty="0">
                <a:latin typeface="Calibri" panose="020F0502020204030204" pitchFamily="34" charset="0"/>
                <a:cs typeface="Calibri" panose="020F0502020204030204" pitchFamily="34" charset="0"/>
              </a:rPr>
              <a:t>antimicrobiens </a:t>
            </a:r>
            <a:r>
              <a:rPr lang="fr-FR" altLang="en-US" sz="750" baseline="30000" dirty="0">
                <a:latin typeface="Calibri" panose="020F0502020204030204" pitchFamily="34" charset="0"/>
                <a:cs typeface="Calibri" panose="020F0502020204030204" pitchFamily="34" charset="0"/>
              </a:rPr>
              <a:t>(1)</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a une </a:t>
            </a:r>
            <a:r>
              <a:rPr lang="fr-FR" altLang="en-US" sz="750" b="1" dirty="0">
                <a:latin typeface="Calibri" panose="020F0502020204030204" pitchFamily="34" charset="0"/>
                <a:cs typeface="Calibri" panose="020F0502020204030204" pitchFamily="34" charset="0"/>
              </a:rPr>
              <a:t>infection associée </a:t>
            </a: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aux soins (IAS)</a:t>
            </a:r>
            <a:r>
              <a:rPr lang="fr-FR" altLang="en-US" sz="750" baseline="30000" dirty="0">
                <a:latin typeface="Calibri" panose="020F0502020204030204" pitchFamily="34" charset="0"/>
                <a:cs typeface="Calibri" panose="020F0502020204030204" pitchFamily="34" charset="0"/>
              </a:rPr>
              <a:t>(2)</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p>
        </p:txBody>
      </p:sp>
      <p:sp>
        <p:nvSpPr>
          <p:cNvPr id="6239" name="Rectangle 925"/>
          <p:cNvSpPr>
            <a:spLocks noChangeArrowheads="1"/>
          </p:cNvSpPr>
          <p:nvPr/>
        </p:nvSpPr>
        <p:spPr bwMode="auto">
          <a:xfrm>
            <a:off x="303870" y="4772156"/>
            <a:ext cx="3999813"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dirty="0">
                <a:latin typeface="Calibri" panose="020F0502020204030204" pitchFamily="34" charset="0"/>
                <a:cs typeface="Calibri" panose="020F0502020204030204" pitchFamily="34" charset="0"/>
              </a:rPr>
              <a:t>(1) Le jour de l‘enquête; exception :  prophylaxie chirurgicale → 24h avant 08:00 du jour de l‘enquête – si oui : remplir la section « antimicrobien » ; si &gt; 3 antimicrobiens sont appliques, rajouter une formulaire supplémentaire; (2) [Début de l’infection ≥ jour 3 OU critères applicables pour infections du site chirurgical (intervention chirurgicale dans les derniers 30/90 jours) OU sortie de l’hôpital mais réadmission &lt; 48h OU infection à </a:t>
            </a:r>
            <a:r>
              <a:rPr lang="fr-FR" altLang="en-US" sz="375" i="1" dirty="0">
                <a:latin typeface="Calibri" panose="020F0502020204030204" pitchFamily="34" charset="0"/>
                <a:cs typeface="Calibri" panose="020F0502020204030204" pitchFamily="34" charset="0"/>
              </a:rPr>
              <a:t>C. difficile </a:t>
            </a:r>
            <a:r>
              <a:rPr lang="fr-FR" altLang="en-US" sz="375" dirty="0">
                <a:latin typeface="Calibri" panose="020F0502020204030204" pitchFamily="34" charset="0"/>
                <a:cs typeface="Calibri" panose="020F0502020204030204" pitchFamily="34" charset="0"/>
              </a:rPr>
              <a:t>après une sortie &lt; 28 jours OU début &lt;j3 après procédure/dispositif invasifs  à J1 ou J2] ET [les critères d’une IAS sont requis  le jour de l’enquête OU un traitement pour une IAS au jour de l’enquête est installé (après avoir rempli les critères d’une IAS avant)] – si oui : remplir la section « infection associée aux soins » ; si &gt; 2 IAS, rajouter une formulaire supplémentaire.</a:t>
            </a:r>
          </a:p>
        </p:txBody>
      </p:sp>
      <p:sp>
        <p:nvSpPr>
          <p:cNvPr id="23" name="Rectangle 924"/>
          <p:cNvSpPr>
            <a:spLocks noChangeArrowheads="1"/>
          </p:cNvSpPr>
          <p:nvPr/>
        </p:nvSpPr>
        <p:spPr bwMode="auto">
          <a:xfrm>
            <a:off x="4334881" y="4502961"/>
            <a:ext cx="3888432"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fr-FR" altLang="en-US" sz="450" dirty="0">
                <a:latin typeface="Calibri" panose="020F0502020204030204" pitchFamily="34" charset="0"/>
                <a:cs typeface="Calibri" panose="020F0502020204030204" pitchFamily="34" charset="0"/>
              </a:rPr>
              <a:t>(</a:t>
            </a:r>
            <a:r>
              <a:rPr lang="fr-FR" altLang="en-US" sz="375" dirty="0">
                <a:latin typeface="Calibri" panose="020F0502020204030204" pitchFamily="34" charset="0"/>
                <a:cs typeface="Calibri" panose="020F0502020204030204" pitchFamily="34" charset="0"/>
              </a:rPr>
              <a:t>3) Dispositif pertinent avant l’IAS (tube </a:t>
            </a:r>
            <a:r>
              <a:rPr lang="fr-FR" altLang="en-US" sz="375" dirty="0" err="1">
                <a:latin typeface="Calibri" panose="020F0502020204030204" pitchFamily="34" charset="0"/>
                <a:cs typeface="Calibri" panose="020F0502020204030204" pitchFamily="34" charset="0"/>
              </a:rPr>
              <a:t>endo</a:t>
            </a:r>
            <a:r>
              <a:rPr lang="fr-FR" altLang="en-US" sz="375" dirty="0">
                <a:latin typeface="Calibri" panose="020F0502020204030204" pitchFamily="34" charset="0"/>
                <a:cs typeface="Calibri" panose="020F0502020204030204" pitchFamily="34" charset="0"/>
              </a:rPr>
              <a:t>-trachéal pour PN1-PN5, CVC/CVP pour </a:t>
            </a:r>
            <a:r>
              <a:rPr lang="fr-FR" altLang="en-US" sz="375" dirty="0" err="1">
                <a:latin typeface="Calibri" panose="020F0502020204030204" pitchFamily="34" charset="0"/>
                <a:cs typeface="Calibri" panose="020F0502020204030204" pitchFamily="34" charset="0"/>
              </a:rPr>
              <a:t>sepsis</a:t>
            </a:r>
            <a:r>
              <a:rPr lang="fr-FR" altLang="en-US" sz="375" dirty="0">
                <a:latin typeface="Calibri" panose="020F0502020204030204" pitchFamily="34" charset="0"/>
                <a:cs typeface="Calibri" panose="020F0502020204030204" pitchFamily="34" charset="0"/>
              </a:rPr>
              <a:t> [BSI, NEO-LCBI, NEO-CNSB], sonde urinaire pour UTI-A et UTI-B; (4) Si l‘infection n‘est pas présente à l‘admission; (5) C-CVC, C-PVC, S-PUL, S-UTI, S-DIG, S-SSI, S-SST, S-OTH, UO, UNK; (6) AB: </a:t>
            </a:r>
            <a:r>
              <a:rPr lang="fr-FR" altLang="en-US" sz="375" i="1" dirty="0">
                <a:latin typeface="Calibri" panose="020F0502020204030204" pitchFamily="34" charset="0"/>
                <a:cs typeface="Calibri" panose="020F0502020204030204" pitchFamily="34" charset="0"/>
              </a:rPr>
              <a:t>S. aureus</a:t>
            </a:r>
            <a:r>
              <a:rPr lang="fr-FR" altLang="en-US" sz="375" dirty="0">
                <a:latin typeface="Calibri" panose="020F0502020204030204" pitchFamily="34" charset="0"/>
                <a:cs typeface="Calibri" panose="020F0502020204030204" pitchFamily="34" charset="0"/>
              </a:rPr>
              <a:t>: OXA+ GLY; </a:t>
            </a:r>
            <a:r>
              <a:rPr lang="fr-FR" altLang="en-US" sz="375" i="1" dirty="0" err="1">
                <a:latin typeface="Calibri" panose="020F0502020204030204" pitchFamily="34" charset="0"/>
                <a:cs typeface="Calibri" panose="020F0502020204030204" pitchFamily="34" charset="0"/>
              </a:rPr>
              <a:t>Enterococcus</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GLY; </a:t>
            </a:r>
            <a:r>
              <a:rPr lang="fr-FR" altLang="en-US" sz="375" dirty="0" err="1">
                <a:latin typeface="Calibri" panose="020F0502020204030204" pitchFamily="34" charset="0"/>
                <a:cs typeface="Calibri" panose="020F0502020204030204" pitchFamily="34" charset="0"/>
              </a:rPr>
              <a:t>Enterobacteriaceae</a:t>
            </a:r>
            <a:r>
              <a:rPr lang="fr-FR" altLang="en-US" sz="375" dirty="0">
                <a:latin typeface="Calibri" panose="020F0502020204030204" pitchFamily="34" charset="0"/>
                <a:cs typeface="Calibri" panose="020F0502020204030204" pitchFamily="34" charset="0"/>
              </a:rPr>
              <a:t>: C3G + CAR; </a:t>
            </a:r>
            <a:r>
              <a:rPr lang="fr-FR" altLang="en-US" sz="375" i="1" dirty="0">
                <a:latin typeface="Calibri" panose="020F0502020204030204" pitchFamily="34" charset="0"/>
                <a:cs typeface="Calibri" panose="020F0502020204030204" pitchFamily="34" charset="0"/>
              </a:rPr>
              <a:t>P. </a:t>
            </a:r>
            <a:r>
              <a:rPr lang="fr-FR" altLang="en-US" sz="375" i="1" dirty="0" err="1">
                <a:latin typeface="Calibri" panose="020F0502020204030204" pitchFamily="34" charset="0"/>
                <a:cs typeface="Calibri" panose="020F0502020204030204" pitchFamily="34" charset="0"/>
              </a:rPr>
              <a:t>aeruginosa</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und</a:t>
            </a:r>
            <a:r>
              <a:rPr lang="fr-FR" altLang="en-US" sz="375" dirty="0">
                <a:latin typeface="Calibri" panose="020F0502020204030204" pitchFamily="34" charset="0"/>
                <a:cs typeface="Calibri" panose="020F0502020204030204" pitchFamily="34" charset="0"/>
              </a:rPr>
              <a:t> </a:t>
            </a:r>
            <a:r>
              <a:rPr lang="fr-FR" altLang="en-US" sz="375" i="1" dirty="0">
                <a:latin typeface="Calibri" panose="020F0502020204030204" pitchFamily="34" charset="0"/>
                <a:cs typeface="Calibri" panose="020F0502020204030204" pitchFamily="34" charset="0"/>
              </a:rPr>
              <a:t>Acinetobacter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CAR; SIR: S=sensible, I= sensible en dosage élevé, R=résistant, U=?; PDR: résistant contre tous les antibiotiques: N = Non, P = potentiellement, C=confirmé, U=? * établissement de soins de longue durée </a:t>
            </a:r>
          </a:p>
        </p:txBody>
      </p:sp>
      <p:graphicFrame>
        <p:nvGraphicFramePr>
          <p:cNvPr id="18" name="Group 975"/>
          <p:cNvGraphicFramePr>
            <a:graphicFrameLocks noGrp="1"/>
          </p:cNvGraphicFramePr>
          <p:nvPr/>
        </p:nvGraphicFramePr>
        <p:xfrm>
          <a:off x="4343270" y="249470"/>
          <a:ext cx="3791593" cy="911090"/>
        </p:xfrm>
        <a:graphic>
          <a:graphicData uri="http://schemas.openxmlformats.org/drawingml/2006/table">
            <a:tbl>
              <a:tblPr/>
              <a:tblGrid>
                <a:gridCol w="1038821">
                  <a:extLst>
                    <a:ext uri="{9D8B030D-6E8A-4147-A177-3AD203B41FA5}">
                      <a16:colId xmlns:a16="http://schemas.microsoft.com/office/drawing/2014/main" val="20000"/>
                    </a:ext>
                  </a:extLst>
                </a:gridCol>
                <a:gridCol w="324036">
                  <a:extLst>
                    <a:ext uri="{9D8B030D-6E8A-4147-A177-3AD203B41FA5}">
                      <a16:colId xmlns:a16="http://schemas.microsoft.com/office/drawing/2014/main" val="20001"/>
                    </a:ext>
                  </a:extLst>
                </a:gridCol>
                <a:gridCol w="540060">
                  <a:extLst>
                    <a:ext uri="{9D8B030D-6E8A-4147-A177-3AD203B41FA5}">
                      <a16:colId xmlns:a16="http://schemas.microsoft.com/office/drawing/2014/main" val="20002"/>
                    </a:ext>
                  </a:extLst>
                </a:gridCol>
                <a:gridCol w="59406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6538">
                  <a:extLst>
                    <a:ext uri="{9D8B030D-6E8A-4147-A177-3AD203B41FA5}">
                      <a16:colId xmlns:a16="http://schemas.microsoft.com/office/drawing/2014/main" val="20006"/>
                    </a:ext>
                  </a:extLst>
                </a:gridCol>
              </a:tblGrid>
              <a:tr h="478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Antimicrobien (AM) </a:t>
                      </a:r>
                    </a:p>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(Substance)</a:t>
                      </a:r>
                    </a:p>
                  </a:txBody>
                  <a:tcPr marL="68580" marR="68580" marT="34307" marB="34307"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Voie</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Diagnostic</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 documentée</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Changement de l‘AM (raison)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0"/>
                  </a:ext>
                </a:extLst>
              </a:tr>
              <a:tr h="1422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047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576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 name="Rectangle 355"/>
          <p:cNvSpPr>
            <a:spLocks noChangeArrowheads="1"/>
          </p:cNvSpPr>
          <p:nvPr/>
        </p:nvSpPr>
        <p:spPr bwMode="auto">
          <a:xfrm>
            <a:off x="4301133" y="1200519"/>
            <a:ext cx="38344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b="1" dirty="0">
                <a:latin typeface="Calibri" panose="020F0502020204030204" pitchFamily="34" charset="0"/>
                <a:cs typeface="Calibri" panose="020F0502020204030204" pitchFamily="34" charset="0"/>
              </a:rPr>
              <a:t>Voie</a:t>
            </a:r>
            <a:r>
              <a:rPr lang="fr-FR" altLang="en-US" sz="375" dirty="0">
                <a:latin typeface="Calibri" panose="020F0502020204030204" pitchFamily="34" charset="0"/>
                <a:cs typeface="Calibri" panose="020F0502020204030204" pitchFamily="34" charset="0"/>
              </a:rPr>
              <a:t>: P: parentérale, O: orale, R: rectale, I: inhalée;  </a:t>
            </a:r>
            <a:r>
              <a:rPr lang="fr-FR" altLang="en-US" sz="375" b="1" dirty="0">
                <a:latin typeface="Calibri" panose="020F0502020204030204" pitchFamily="34" charset="0"/>
                <a:cs typeface="Calibri" panose="020F0502020204030204" pitchFamily="34" charset="0"/>
              </a:rPr>
              <a:t>Indication</a:t>
            </a:r>
            <a:r>
              <a:rPr lang="fr-FR" altLang="en-US" sz="375" dirty="0">
                <a:latin typeface="Calibri" panose="020F0502020204030204" pitchFamily="34" charset="0"/>
                <a:cs typeface="Calibri" panose="020F0502020204030204" pitchFamily="34" charset="0"/>
              </a:rPr>
              <a:t>: infection communautaire (CI), infection acquise à un service de soins de longue durée (LI), infection associée aux soins aigus (HI); prophylaxie chirurgicale : SP1: dose simple, SP2: pendant 1 jour, SP3: &gt; 1 jour ; MP: prophylaxie médicale; O: autre indication ; UI: ?; </a:t>
            </a:r>
            <a:r>
              <a:rPr lang="fr-FR" altLang="en-US" sz="375" b="1" dirty="0">
                <a:latin typeface="Calibri" panose="020F0502020204030204" pitchFamily="34" charset="0"/>
                <a:cs typeface="Calibri" panose="020F0502020204030204" pitchFamily="34" charset="0"/>
              </a:rPr>
              <a:t>Diagnostic</a:t>
            </a:r>
            <a:r>
              <a:rPr lang="fr-FR" altLang="en-US" sz="375" dirty="0">
                <a:latin typeface="Calibri" panose="020F0502020204030204" pitchFamily="34" charset="0"/>
                <a:cs typeface="Calibri" panose="020F0502020204030204" pitchFamily="34" charset="0"/>
              </a:rPr>
              <a:t>: voir liste ; </a:t>
            </a:r>
            <a:r>
              <a:rPr lang="fr-FR" altLang="en-US" sz="375" b="1" dirty="0">
                <a:latin typeface="Calibri" panose="020F0502020204030204" pitchFamily="34" charset="0"/>
                <a:cs typeface="Calibri" panose="020F0502020204030204" pitchFamily="34" charset="0"/>
              </a:rPr>
              <a:t>Indication documentée </a:t>
            </a:r>
            <a:r>
              <a:rPr lang="fr-FR" altLang="en-US" sz="375" dirty="0">
                <a:latin typeface="Calibri" panose="020F0502020204030204" pitchFamily="34" charset="0"/>
                <a:cs typeface="Calibri" panose="020F0502020204030204" pitchFamily="34" charset="0"/>
              </a:rPr>
              <a:t>(dans le dossier du patient) : Oui/Non ; </a:t>
            </a:r>
            <a:r>
              <a:rPr lang="fr-FR" altLang="en-US" sz="375" b="1" dirty="0">
                <a:latin typeface="Calibri" panose="020F0502020204030204" pitchFamily="34" charset="0"/>
                <a:cs typeface="Calibri" panose="020F0502020204030204" pitchFamily="34" charset="0"/>
              </a:rPr>
              <a:t>Changement de l’AM (+ cause): </a:t>
            </a:r>
            <a:r>
              <a:rPr lang="fr-FR" altLang="en-US" sz="375" dirty="0">
                <a:latin typeface="Calibri" panose="020F0502020204030204" pitchFamily="34" charset="0"/>
                <a:cs typeface="Calibri" panose="020F0502020204030204" pitchFamily="34" charset="0"/>
              </a:rPr>
              <a:t>N = pas de changement ; E = escalade; D = </a:t>
            </a:r>
            <a:r>
              <a:rPr lang="fr-FR" altLang="en-US" sz="375" dirty="0" err="1">
                <a:latin typeface="Calibri" panose="020F0502020204030204" pitchFamily="34" charset="0"/>
                <a:cs typeface="Calibri" panose="020F0502020204030204" pitchFamily="34" charset="0"/>
              </a:rPr>
              <a:t>descalade</a:t>
            </a:r>
            <a:r>
              <a:rPr lang="fr-FR" altLang="en-US" sz="375" dirty="0">
                <a:latin typeface="Calibri" panose="020F0502020204030204" pitchFamily="34" charset="0"/>
                <a:cs typeface="Calibri" panose="020F0502020204030204" pitchFamily="34" charset="0"/>
              </a:rPr>
              <a:t>; S = changement iv-oral; A = effet indésirable; OU = autre cause; U = ? * établissement de soins de longue durée </a:t>
            </a:r>
          </a:p>
        </p:txBody>
      </p:sp>
      <p:sp>
        <p:nvSpPr>
          <p:cNvPr id="43" name="Forme libre 42"/>
          <p:cNvSpPr/>
          <p:nvPr/>
        </p:nvSpPr>
        <p:spPr>
          <a:xfrm>
            <a:off x="3888128" y="509757"/>
            <a:ext cx="472944" cy="3646169"/>
          </a:xfrm>
          <a:custGeom>
            <a:avLst/>
            <a:gdLst>
              <a:gd name="connsiteX0" fmla="*/ 0 w 844061"/>
              <a:gd name="connsiteY0" fmla="*/ 3055815 h 3055815"/>
              <a:gd name="connsiteX1" fmla="*/ 695569 w 844061"/>
              <a:gd name="connsiteY1" fmla="*/ 3055815 h 3055815"/>
              <a:gd name="connsiteX2" fmla="*/ 687754 w 844061"/>
              <a:gd name="connsiteY2" fmla="*/ 0 h 3055815"/>
              <a:gd name="connsiteX3" fmla="*/ 844061 w 844061"/>
              <a:gd name="connsiteY3" fmla="*/ 0 h 3055815"/>
            </a:gdLst>
            <a:ahLst/>
            <a:cxnLst>
              <a:cxn ang="0">
                <a:pos x="connsiteX0" y="connsiteY0"/>
              </a:cxn>
              <a:cxn ang="0">
                <a:pos x="connsiteX1" y="connsiteY1"/>
              </a:cxn>
              <a:cxn ang="0">
                <a:pos x="connsiteX2" y="connsiteY2"/>
              </a:cxn>
              <a:cxn ang="0">
                <a:pos x="connsiteX3" y="connsiteY3"/>
              </a:cxn>
            </a:cxnLst>
            <a:rect l="l" t="t" r="r" b="b"/>
            <a:pathLst>
              <a:path w="844061" h="3055815">
                <a:moveTo>
                  <a:pt x="0" y="3055815"/>
                </a:moveTo>
                <a:lnTo>
                  <a:pt x="695569" y="3055815"/>
                </a:lnTo>
                <a:lnTo>
                  <a:pt x="687754" y="0"/>
                </a:lnTo>
                <a:lnTo>
                  <a:pt x="844061"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5" name="Forme libre 44"/>
          <p:cNvSpPr/>
          <p:nvPr/>
        </p:nvSpPr>
        <p:spPr>
          <a:xfrm>
            <a:off x="3888128" y="1645384"/>
            <a:ext cx="490844" cy="2848533"/>
          </a:xfrm>
          <a:custGeom>
            <a:avLst/>
            <a:gdLst>
              <a:gd name="connsiteX0" fmla="*/ 0 w 851877"/>
              <a:gd name="connsiteY0" fmla="*/ 1578707 h 1578707"/>
              <a:gd name="connsiteX1" fmla="*/ 726831 w 851877"/>
              <a:gd name="connsiteY1" fmla="*/ 1578707 h 1578707"/>
              <a:gd name="connsiteX2" fmla="*/ 726831 w 851877"/>
              <a:gd name="connsiteY2" fmla="*/ 0 h 1578707"/>
              <a:gd name="connsiteX3" fmla="*/ 851877 w 851877"/>
              <a:gd name="connsiteY3" fmla="*/ 0 h 1578707"/>
            </a:gdLst>
            <a:ahLst/>
            <a:cxnLst>
              <a:cxn ang="0">
                <a:pos x="connsiteX0" y="connsiteY0"/>
              </a:cxn>
              <a:cxn ang="0">
                <a:pos x="connsiteX1" y="connsiteY1"/>
              </a:cxn>
              <a:cxn ang="0">
                <a:pos x="connsiteX2" y="connsiteY2"/>
              </a:cxn>
              <a:cxn ang="0">
                <a:pos x="connsiteX3" y="connsiteY3"/>
              </a:cxn>
            </a:cxnLst>
            <a:rect l="l" t="t" r="r" b="b"/>
            <a:pathLst>
              <a:path w="851877" h="1578707">
                <a:moveTo>
                  <a:pt x="0" y="1578707"/>
                </a:moveTo>
                <a:lnTo>
                  <a:pt x="726831" y="1578707"/>
                </a:lnTo>
                <a:lnTo>
                  <a:pt x="726831" y="0"/>
                </a:lnTo>
                <a:lnTo>
                  <a:pt x="851877"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7" name="Rectangle 5"/>
          <p:cNvSpPr>
            <a:spLocks noChangeArrowheads="1"/>
          </p:cNvSpPr>
          <p:nvPr/>
        </p:nvSpPr>
        <p:spPr bwMode="auto">
          <a:xfrm>
            <a:off x="303870" y="0"/>
            <a:ext cx="7128792" cy="253916"/>
          </a:xfrm>
          <a:prstGeom prst="rect">
            <a:avLst/>
          </a:prstGeom>
          <a:solidFill>
            <a:srgbClr val="CCFFCC">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1050" b="1" dirty="0">
                <a:solidFill>
                  <a:srgbClr val="009900"/>
                </a:solidFill>
                <a:latin typeface="Calibri" panose="020F0502020204030204" pitchFamily="34" charset="0"/>
                <a:cs typeface="Calibri" panose="020F0502020204030204" pitchFamily="34" charset="0"/>
              </a:rPr>
              <a:t>Formulaire P – Patient</a:t>
            </a:r>
          </a:p>
        </p:txBody>
      </p:sp>
      <p:pic>
        <p:nvPicPr>
          <p:cNvPr id="11" name="Grafik 10" descr="Ein Bild, das Text, ClipArt enthält.&#10;&#10;Automatisch generierte Beschreibung">
            <a:extLst>
              <a:ext uri="{FF2B5EF4-FFF2-40B4-BE49-F238E27FC236}">
                <a16:creationId xmlns:a16="http://schemas.microsoft.com/office/drawing/2014/main" id="{E07B36CF-FD50-47B1-9D73-6BDB1705B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153" y="1641"/>
            <a:ext cx="1125481" cy="235851"/>
          </a:xfrm>
          <a:prstGeom prst="rect">
            <a:avLst/>
          </a:prstGeom>
        </p:spPr>
      </p:pic>
      <p:sp>
        <p:nvSpPr>
          <p:cNvPr id="12" name="Rechteck 3">
            <a:extLst>
              <a:ext uri="{FF2B5EF4-FFF2-40B4-BE49-F238E27FC236}">
                <a16:creationId xmlns:a16="http://schemas.microsoft.com/office/drawing/2014/main" id="{67AA9D99-3CD4-42E6-884B-63C835C80A2C}"/>
              </a:ext>
            </a:extLst>
          </p:cNvPr>
          <p:cNvSpPr/>
          <p:nvPr/>
        </p:nvSpPr>
        <p:spPr>
          <a:xfrm>
            <a:off x="4334881" y="0"/>
            <a:ext cx="4015283" cy="514462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655904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8" name="Group 990"/>
          <p:cNvGraphicFramePr>
            <a:graphicFrameLocks noGrp="1"/>
          </p:cNvGraphicFramePr>
          <p:nvPr>
            <p:extLst>
              <p:ext uri="{D42A27DB-BD31-4B8C-83A1-F6EECF244321}">
                <p14:modId xmlns:p14="http://schemas.microsoft.com/office/powerpoint/2010/main" val="714539461"/>
              </p:ext>
            </p:extLst>
          </p:nvPr>
        </p:nvGraphicFramePr>
        <p:xfrm>
          <a:off x="4374212" y="1536316"/>
          <a:ext cx="3780423" cy="2903692"/>
        </p:xfrm>
        <a:graphic>
          <a:graphicData uri="http://schemas.openxmlformats.org/drawingml/2006/table">
            <a:tbl>
              <a:tblPr/>
              <a:tblGrid>
                <a:gridCol w="1184897">
                  <a:extLst>
                    <a:ext uri="{9D8B030D-6E8A-4147-A177-3AD203B41FA5}">
                      <a16:colId xmlns:a16="http://schemas.microsoft.com/office/drawing/2014/main" val="20000"/>
                    </a:ext>
                  </a:extLst>
                </a:gridCol>
                <a:gridCol w="507664">
                  <a:extLst>
                    <a:ext uri="{9D8B030D-6E8A-4147-A177-3AD203B41FA5}">
                      <a16:colId xmlns:a16="http://schemas.microsoft.com/office/drawing/2014/main" val="20001"/>
                    </a:ext>
                  </a:extLst>
                </a:gridCol>
                <a:gridCol w="394849">
                  <a:extLst>
                    <a:ext uri="{9D8B030D-6E8A-4147-A177-3AD203B41FA5}">
                      <a16:colId xmlns:a16="http://schemas.microsoft.com/office/drawing/2014/main" val="20002"/>
                    </a:ext>
                  </a:extLst>
                </a:gridCol>
                <a:gridCol w="225629">
                  <a:extLst>
                    <a:ext uri="{9D8B030D-6E8A-4147-A177-3AD203B41FA5}">
                      <a16:colId xmlns:a16="http://schemas.microsoft.com/office/drawing/2014/main" val="20003"/>
                    </a:ext>
                  </a:extLst>
                </a:gridCol>
                <a:gridCol w="169222">
                  <a:extLst>
                    <a:ext uri="{9D8B030D-6E8A-4147-A177-3AD203B41FA5}">
                      <a16:colId xmlns:a16="http://schemas.microsoft.com/office/drawing/2014/main" val="20004"/>
                    </a:ext>
                  </a:extLst>
                </a:gridCol>
                <a:gridCol w="518336">
                  <a:extLst>
                    <a:ext uri="{9D8B030D-6E8A-4147-A177-3AD203B41FA5}">
                      <a16:colId xmlns:a16="http://schemas.microsoft.com/office/drawing/2014/main" val="20005"/>
                    </a:ext>
                  </a:extLst>
                </a:gridCol>
                <a:gridCol w="384176">
                  <a:extLst>
                    <a:ext uri="{9D8B030D-6E8A-4147-A177-3AD203B41FA5}">
                      <a16:colId xmlns:a16="http://schemas.microsoft.com/office/drawing/2014/main" val="20006"/>
                    </a:ext>
                  </a:extLst>
                </a:gridCol>
                <a:gridCol w="225629">
                  <a:extLst>
                    <a:ext uri="{9D8B030D-6E8A-4147-A177-3AD203B41FA5}">
                      <a16:colId xmlns:a16="http://schemas.microsoft.com/office/drawing/2014/main" val="20007"/>
                    </a:ext>
                  </a:extLst>
                </a:gridCol>
                <a:gridCol w="170021">
                  <a:extLst>
                    <a:ext uri="{9D8B030D-6E8A-4147-A177-3AD203B41FA5}">
                      <a16:colId xmlns:a16="http://schemas.microsoft.com/office/drawing/2014/main" val="20008"/>
                    </a:ext>
                  </a:extLst>
                </a:gridCol>
              </a:tblGrid>
              <a:tr h="184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1</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2</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IAS</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Dispositif pertinent </a:t>
                      </a:r>
                      <a:r>
                        <a:rPr kumimoji="0" lang="fr-FR" sz="700" b="1"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(3)</a:t>
                      </a: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Présente à l‘admission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762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présente à l’admission, séjour lié à la IAS?</a:t>
                      </a:r>
                      <a:endPar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3305" marR="63305"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0016"/>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Début de l‘IAS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(4)</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25322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Attribution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associée à ce service</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80587">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Traitement vasopresseur</a:t>
                      </a: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554296866"/>
                  </a:ext>
                </a:extLst>
              </a:tr>
              <a:tr h="1841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BSI: Source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(5)</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16114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rowSpan="2">
                  <a:txBody>
                    <a:bodyPr/>
                    <a:lstStyle/>
                    <a:p>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h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8"/>
                  </a:ext>
                </a:extLst>
              </a:tr>
              <a:tr h="184170">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T w="12700" cap="flat" cmpd="sng" algn="ctr">
                      <a:solidFill>
                        <a:srgbClr val="000000"/>
                      </a:solidFill>
                      <a:prstDash val="solid"/>
                      <a:round/>
                      <a:headEnd type="none" w="med" len="med"/>
                      <a:tailEnd type="none" w="med" len="med"/>
                    </a:lnT>
                  </a:tcPr>
                </a:tc>
                <a:tc v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US" sz="1100" b="0" i="0" u="none" strike="noStrike" cap="none" normalizeH="0" baseline="3000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9"/>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1</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0"/>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1"/>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2</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2"/>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3"/>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3</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B w="28575" cap="flat" cmpd="sng" algn="ctr">
                      <a:solidFill>
                        <a:srgbClr val="339966"/>
                      </a:solidFill>
                      <a:prstDash val="solid"/>
                      <a:round/>
                      <a:headEnd type="none" w="med" len="med"/>
                      <a:tailEnd type="none" w="med" len="med"/>
                    </a:lnB>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B w="28575" cap="flat" cmpd="sng" algn="ctr">
                      <a:solidFill>
                        <a:srgbClr val="339966"/>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5"/>
                  </a:ext>
                </a:extLst>
              </a:tr>
            </a:tbl>
          </a:graphicData>
        </a:graphic>
      </p:graphicFrame>
      <p:sp>
        <p:nvSpPr>
          <p:cNvPr id="6235" name="Rectangle 172"/>
          <p:cNvSpPr>
            <a:spLocks noChangeArrowheads="1"/>
          </p:cNvSpPr>
          <p:nvPr/>
        </p:nvSpPr>
        <p:spPr bwMode="auto">
          <a:xfrm>
            <a:off x="330150" y="272989"/>
            <a:ext cx="3902566" cy="4480093"/>
          </a:xfrm>
          <a:prstGeom prst="rect">
            <a:avLst/>
          </a:prstGeom>
          <a:noFill/>
          <a:ln w="28575">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652463"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52463"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52463"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Code de l‘établissement</a:t>
            </a:r>
            <a:r>
              <a:rPr lang="fr-FR" altLang="en-US" sz="750" dirty="0">
                <a:latin typeface="Calibri" panose="020F0502020204030204" pitchFamily="34" charset="0"/>
                <a:cs typeface="Calibri" panose="020F0502020204030204" pitchFamily="34" charset="0"/>
              </a:rPr>
              <a:t> </a:t>
            </a:r>
            <a:r>
              <a:rPr lang="fr-FR" altLang="en-US" sz="750" dirty="0">
                <a:solidFill>
                  <a:srgbClr val="000000"/>
                </a:solidFill>
                <a:latin typeface="Calibri" panose="020F0502020204030204" pitchFamily="34" charset="0"/>
                <a:cs typeface="Calibri" panose="020F0502020204030204" pitchFamily="34" charset="0"/>
              </a:rPr>
              <a:t>[_________] </a:t>
            </a:r>
            <a:r>
              <a:rPr lang="fr-FR" altLang="en-US" sz="750" b="1" dirty="0">
                <a:solidFill>
                  <a:srgbClr val="000000"/>
                </a:solidFill>
                <a:latin typeface="Calibri" panose="020F0502020204030204" pitchFamily="34" charset="0"/>
                <a:cs typeface="Calibri" panose="020F0502020204030204" pitchFamily="34" charset="0"/>
              </a:rPr>
              <a:t>Code du service</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de l‘enquête :   ___  / ___  /  </a:t>
            </a:r>
            <a:r>
              <a:rPr lang="fr-FR" altLang="en-US" sz="750" dirty="0">
                <a:solidFill>
                  <a:srgbClr val="000000"/>
                </a:solidFill>
                <a:latin typeface="Calibri" panose="020F0502020204030204" pitchFamily="34" charset="0"/>
                <a:cs typeface="Calibri" panose="020F0502020204030204" pitchFamily="34" charset="0"/>
              </a:rPr>
              <a:t>20</a:t>
            </a:r>
            <a:r>
              <a:rPr lang="fr-FR" altLang="en-US" sz="750" b="1" dirty="0">
                <a:solidFill>
                  <a:srgbClr val="000000"/>
                </a:solidFill>
                <a:latin typeface="Calibri" panose="020F0502020204030204" pitchFamily="34" charset="0"/>
                <a:cs typeface="Calibri" panose="020F0502020204030204" pitchFamily="34" charset="0"/>
              </a:rPr>
              <a:t>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Code patient  </a:t>
            </a:r>
            <a:r>
              <a:rPr lang="fr-FR" altLang="en-US" sz="750" dirty="0">
                <a:solidFill>
                  <a:srgbClr val="000000"/>
                </a:solidFill>
                <a:latin typeface="Calibri" panose="020F0502020204030204" pitchFamily="34" charset="0"/>
                <a:cs typeface="Calibri" panose="020F0502020204030204" pitchFamily="34" charset="0"/>
              </a:rPr>
              <a:t>[_________________________________]</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Age </a:t>
            </a:r>
            <a:r>
              <a:rPr lang="fr-FR" altLang="en-US" sz="750" dirty="0">
                <a:solidFill>
                  <a:srgbClr val="000000"/>
                </a:solidFill>
                <a:latin typeface="Calibri" panose="020F0502020204030204" pitchFamily="34" charset="0"/>
                <a:cs typeface="Calibri" panose="020F0502020204030204" pitchFamily="34" charset="0"/>
              </a:rPr>
              <a:t>(ans) : [____] ans ;   Age &lt; 2 ans : [_____] mois</a:t>
            </a:r>
          </a:p>
          <a:p>
            <a:pPr eaLnBrk="1" hangingPunct="1">
              <a:spcBef>
                <a:spcPct val="50000"/>
              </a:spcBef>
              <a:buNone/>
            </a:pPr>
            <a:r>
              <a:rPr lang="fr-FR" altLang="en-US" sz="750" b="1" dirty="0">
                <a:solidFill>
                  <a:srgbClr val="000000"/>
                </a:solidFill>
                <a:latin typeface="Calibri" panose="020F0502020204030204" pitchFamily="34" charset="0"/>
                <a:cs typeface="Calibri" panose="020F0502020204030204" pitchFamily="34" charset="0"/>
              </a:rPr>
              <a:t>Genre :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M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F</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d‘admission :  ___  / ___  /  _____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ts val="675"/>
              </a:spcBef>
              <a:buNone/>
            </a:pPr>
            <a:r>
              <a:rPr lang="fr-FR" altLang="en-US" sz="750" b="1" dirty="0">
                <a:solidFill>
                  <a:srgbClr val="000000"/>
                </a:solidFill>
                <a:latin typeface="Calibri" panose="020F0502020204030204" pitchFamily="34" charset="0"/>
                <a:cs typeface="Calibri" panose="020F0502020204030204" pitchFamily="34" charset="0"/>
              </a:rPr>
              <a:t>Spécialité du patient</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Intervention chirurgicale depuis l‘admission :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Non</a:t>
            </a:r>
            <a:r>
              <a:rPr lang="fr-FR" altLang="en-US" sz="750" dirty="0">
                <a:solidFill>
                  <a:srgbClr val="000000"/>
                </a:solidFill>
                <a:latin typeface="Calibri" panose="020F0502020204030204" pitchFamily="34" charset="0"/>
                <a:cs typeface="Calibri" panose="020F0502020204030204" pitchFamily="34" charset="0"/>
              </a:rPr>
              <a:t>	</a:t>
            </a:r>
            <a:r>
              <a:rPr lang="fr-FR" altLang="en-US" sz="90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sym typeface="Wingdings" pitchFamily="2" charset="2"/>
              </a:rPr>
              <a:t> Intervention mini-invasive/non-NHSN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Pas d‘information</a:t>
            </a:r>
            <a:endParaRPr lang="fr-FR" altLang="en-US" sz="750" dirty="0">
              <a:solidFill>
                <a:srgbClr val="000000"/>
              </a:solidFill>
              <a:latin typeface="Calibri" panose="020F0502020204030204" pitchFamily="34" charset="0"/>
              <a:cs typeface="Calibri" panose="020F0502020204030204" pitchFamily="34" charset="0"/>
            </a:endParaRP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Intervention NHSN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rPr>
              <a:t>[__________] 	</a:t>
            </a:r>
          </a:p>
          <a:p>
            <a:pPr eaLnBrk="1" hangingPunct="1">
              <a:spcBef>
                <a:spcPct val="50000"/>
              </a:spcBef>
              <a:buFontTx/>
              <a:buNone/>
            </a:pPr>
            <a:r>
              <a:rPr lang="fr-FR" altLang="en-US" sz="750" b="1" dirty="0" err="1">
                <a:latin typeface="Calibri" panose="020F0502020204030204" pitchFamily="34" charset="0"/>
                <a:cs typeface="Calibri" panose="020F0502020204030204" pitchFamily="34" charset="0"/>
              </a:rPr>
              <a:t>McCabe</a:t>
            </a:r>
            <a:r>
              <a:rPr lang="fr-FR" altLang="en-US" sz="750" b="1" dirty="0">
                <a:latin typeface="Calibri" panose="020F0502020204030204" pitchFamily="34" charset="0"/>
                <a:cs typeface="Calibri" panose="020F0502020204030204" pitchFamily="34" charset="0"/>
              </a:rPr>
              <a:t> score</a:t>
            </a:r>
            <a:r>
              <a:rPr lang="fr-FR" altLang="en-US" sz="750" dirty="0">
                <a:latin typeface="Calibri" panose="020F0502020204030204" pitchFamily="34" charset="0"/>
                <a:cs typeface="Calibri" panose="020F0502020204030204" pitchFamily="34" charset="0"/>
              </a:rPr>
              <a:t>: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rPr>
              <a:t>Pathologie non-fatale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sz="750" dirty="0">
                <a:latin typeface="Calibri" panose="020F0502020204030204" pitchFamily="34" charset="0"/>
                <a:cs typeface="Calibri" panose="020F0502020204030204" pitchFamily="34" charset="0"/>
              </a:rPr>
              <a:t>Pathologie avec évolution fatale dans 5 ans </a:t>
            </a:r>
            <a:endParaRPr lang="fr-FR" altLang="en-US" sz="750" dirty="0">
              <a:latin typeface="Calibri" panose="020F0502020204030204" pitchFamily="34" charset="0"/>
              <a:cs typeface="Calibri" panose="020F0502020204030204" pitchFamily="34" charset="0"/>
            </a:endParaRPr>
          </a:p>
          <a:p>
            <a:pPr marL="128588" indent="-128588" eaLnBrk="1" hangingPunct="1">
              <a:spcBef>
                <a:spcPts val="225"/>
              </a:spcBef>
              <a:buFont typeface="Wingdings" panose="05000000000000000000" pitchFamily="2" charset="2"/>
              <a:buChar char="¨"/>
            </a:pPr>
            <a:r>
              <a:rPr lang="fr-FR" sz="750" dirty="0">
                <a:latin typeface="Calibri" panose="020F0502020204030204" pitchFamily="34" charset="0"/>
                <a:cs typeface="Calibri" panose="020F0502020204030204" pitchFamily="34" charset="0"/>
              </a:rPr>
              <a:t>Pathologie avec évolution fatale dans 12 mois</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rPr>
              <a:t> Pas d‘information</a:t>
            </a:r>
          </a:p>
          <a:p>
            <a:pPr eaLnBrk="1" hangingPunct="1">
              <a:spcBef>
                <a:spcPct val="50000"/>
              </a:spcBef>
              <a:buNone/>
            </a:pPr>
            <a:r>
              <a:rPr lang="fr-CH" altLang="en-US" sz="750" b="1" dirty="0">
                <a:latin typeface="Calibri" panose="020F0502020204030204" pitchFamily="34" charset="0"/>
                <a:cs typeface="Calibri" panose="020F0502020204030204" pitchFamily="34" charset="0"/>
              </a:rPr>
              <a:t>Vaccination </a:t>
            </a:r>
            <a:r>
              <a:rPr lang="fr-CH" altLang="en-US" sz="750" b="1" dirty="0">
                <a:latin typeface="Calibri" panose="020F0502020204030204" pitchFamily="34" charset="0"/>
                <a:cs typeface="Calibri" panose="020F0502020204030204" pitchFamily="34" charset="0"/>
                <a:sym typeface="Wingdings" panose="05000000000000000000" pitchFamily="2" charset="2"/>
              </a:rPr>
              <a:t>contre COVID-19 :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Non </a:t>
            </a: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Partielle O </a:t>
            </a:r>
            <a:r>
              <a:rPr lang="fr-CH" altLang="en-US" sz="750" dirty="0">
                <a:latin typeface="Calibri" panose="020F0502020204030204" pitchFamily="34" charset="0"/>
                <a:cs typeface="Calibri" panose="020F0502020204030204" pitchFamily="34" charset="0"/>
                <a:sym typeface="Wingdings" panose="05000000000000000000" pitchFamily="2" charset="2"/>
              </a:rPr>
              <a:t>Complete -&gt; doses supplémentaires O 1 O ≥2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a:t>
            </a:r>
            <a:r>
              <a:rPr lang="en-US" altLang="en-US" sz="750" dirty="0">
                <a:latin typeface="Calibri" panose="020F0502020204030204" pitchFamily="34" charset="0"/>
                <a:cs typeface="Calibri" panose="020F0502020204030204" pitchFamily="34" charset="0"/>
                <a:sym typeface="Wingdings" panose="05000000000000000000" pitchFamily="2" charset="2"/>
              </a:rPr>
              <a:t> </a:t>
            </a:r>
            <a:r>
              <a:rPr lang="fr-CH" altLang="en-US" sz="750" dirty="0">
                <a:latin typeface="Calibri" panose="020F0502020204030204" pitchFamily="34" charset="0"/>
                <a:cs typeface="Calibri" panose="020F0502020204030204" pitchFamily="34" charset="0"/>
                <a:sym typeface="Wingdings" panose="05000000000000000000" pitchFamily="2" charset="2"/>
              </a:rPr>
              <a:t>Inconnu</a:t>
            </a:r>
            <a:endParaRPr lang="fr-CH"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Nouveau-né, Poids de naissance : </a:t>
            </a:r>
            <a:r>
              <a:rPr lang="fr-FR" altLang="en-US" sz="750" dirty="0">
                <a:latin typeface="Calibri" panose="020F0502020204030204" pitchFamily="34" charset="0"/>
                <a:cs typeface="Calibri" panose="020F0502020204030204" pitchFamily="34" charset="0"/>
              </a:rPr>
              <a:t>[______] grammes</a:t>
            </a:r>
          </a:p>
          <a:p>
            <a:pPr eaLnBrk="1" hangingPunct="1">
              <a:spcBef>
                <a:spcPct val="50000"/>
              </a:spcBef>
              <a:buNone/>
            </a:pPr>
            <a:r>
              <a:rPr lang="fr-FR" altLang="en-US" sz="750" b="1" dirty="0">
                <a:latin typeface="Calibri" panose="020F0502020204030204" pitchFamily="34" charset="0"/>
                <a:cs typeface="Calibri" panose="020F0502020204030204" pitchFamily="34" charset="0"/>
              </a:rPr>
              <a:t>Enfant &lt;16 ans, poids:  </a:t>
            </a:r>
            <a:r>
              <a:rPr lang="fr-FR" altLang="en-US" sz="750" dirty="0">
                <a:latin typeface="Calibri" panose="020F0502020204030204" pitchFamily="34" charset="0"/>
                <a:cs typeface="Calibri" panose="020F0502020204030204" pitchFamily="34" charset="0"/>
              </a:rPr>
              <a:t>[______] </a:t>
            </a:r>
            <a:r>
              <a:rPr lang="fr-FR" altLang="en-US" sz="750" b="1" dirty="0">
                <a:latin typeface="Calibri" panose="020F0502020204030204" pitchFamily="34" charset="0"/>
                <a:cs typeface="Calibri" panose="020F0502020204030204" pitchFamily="34" charset="0"/>
              </a:rPr>
              <a:t> taille:  </a:t>
            </a:r>
            <a:r>
              <a:rPr lang="fr-FR" altLang="en-US" sz="750" dirty="0">
                <a:latin typeface="Calibri" panose="020F0502020204030204" pitchFamily="34" charset="0"/>
                <a:cs typeface="Calibri" panose="020F0502020204030204" pitchFamily="34" charset="0"/>
              </a:rPr>
              <a:t>[______]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central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périphérique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Sonde urinaire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Ventilation (intubé)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reçoit des </a:t>
            </a:r>
            <a:r>
              <a:rPr lang="fr-FR" altLang="en-US" sz="750" b="1" dirty="0">
                <a:latin typeface="Calibri" panose="020F0502020204030204" pitchFamily="34" charset="0"/>
                <a:cs typeface="Calibri" panose="020F0502020204030204" pitchFamily="34" charset="0"/>
              </a:rPr>
              <a:t>antimicrobiens </a:t>
            </a:r>
            <a:r>
              <a:rPr lang="fr-FR" altLang="en-US" sz="750" baseline="30000" dirty="0">
                <a:latin typeface="Calibri" panose="020F0502020204030204" pitchFamily="34" charset="0"/>
                <a:cs typeface="Calibri" panose="020F0502020204030204" pitchFamily="34" charset="0"/>
              </a:rPr>
              <a:t>(1)</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a une </a:t>
            </a:r>
            <a:r>
              <a:rPr lang="fr-FR" altLang="en-US" sz="750" b="1" dirty="0">
                <a:latin typeface="Calibri" panose="020F0502020204030204" pitchFamily="34" charset="0"/>
                <a:cs typeface="Calibri" panose="020F0502020204030204" pitchFamily="34" charset="0"/>
              </a:rPr>
              <a:t>infection associée </a:t>
            </a: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aux soins (IAS)</a:t>
            </a:r>
            <a:r>
              <a:rPr lang="fr-FR" altLang="en-US" sz="750" baseline="30000" dirty="0">
                <a:latin typeface="Calibri" panose="020F0502020204030204" pitchFamily="34" charset="0"/>
                <a:cs typeface="Calibri" panose="020F0502020204030204" pitchFamily="34" charset="0"/>
              </a:rPr>
              <a:t>(2)</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p>
        </p:txBody>
      </p:sp>
      <p:sp>
        <p:nvSpPr>
          <p:cNvPr id="6239" name="Rectangle 925"/>
          <p:cNvSpPr>
            <a:spLocks noChangeArrowheads="1"/>
          </p:cNvSpPr>
          <p:nvPr/>
        </p:nvSpPr>
        <p:spPr bwMode="auto">
          <a:xfrm>
            <a:off x="303870" y="4772156"/>
            <a:ext cx="3999813"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dirty="0">
                <a:latin typeface="Calibri" panose="020F0502020204030204" pitchFamily="34" charset="0"/>
                <a:cs typeface="Calibri" panose="020F0502020204030204" pitchFamily="34" charset="0"/>
              </a:rPr>
              <a:t>(1) Le jour de l‘enquête; exception :  prophylaxie chirurgicale → 24h avant 08:00 du jour de l‘enquête – si oui : remplir la section « antimicrobien » ; si &gt; 3 antimicrobiens sont appliques, rajouter une formulaire supplémentaire; (2) [Début de l’infection ≥ jour 3 OU critères applicables pour infections du site chirurgical (intervention chirurgicale dans les derniers 30/90 jours) OU sortie de l’hôpital mais réadmission &lt; 48h OU infection à </a:t>
            </a:r>
            <a:r>
              <a:rPr lang="fr-FR" altLang="en-US" sz="375" i="1" dirty="0">
                <a:latin typeface="Calibri" panose="020F0502020204030204" pitchFamily="34" charset="0"/>
                <a:cs typeface="Calibri" panose="020F0502020204030204" pitchFamily="34" charset="0"/>
              </a:rPr>
              <a:t>C. difficile </a:t>
            </a:r>
            <a:r>
              <a:rPr lang="fr-FR" altLang="en-US" sz="375" dirty="0">
                <a:latin typeface="Calibri" panose="020F0502020204030204" pitchFamily="34" charset="0"/>
                <a:cs typeface="Calibri" panose="020F0502020204030204" pitchFamily="34" charset="0"/>
              </a:rPr>
              <a:t>après une sortie &lt; 28 jours OU début &lt;j3 après procédure/dispositif invasifs  à J1 ou J2] ET [les critères d’une IAS sont requis  le jour de l’enquête OU un traitement pour une IAS au jour de l’enquête est installé (après avoir rempli les critères d’une IAS avant)] – si oui : remplir la section « infection associée aux soins » ; si &gt; 2 IAS, rajouter une formulaire supplémentaire.</a:t>
            </a:r>
          </a:p>
        </p:txBody>
      </p:sp>
      <p:sp>
        <p:nvSpPr>
          <p:cNvPr id="23" name="Rectangle 924"/>
          <p:cNvSpPr>
            <a:spLocks noChangeArrowheads="1"/>
          </p:cNvSpPr>
          <p:nvPr/>
        </p:nvSpPr>
        <p:spPr bwMode="auto">
          <a:xfrm>
            <a:off x="4341547" y="4502961"/>
            <a:ext cx="3888432"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fr-FR" altLang="en-US" sz="450" dirty="0">
                <a:latin typeface="Calibri" panose="020F0502020204030204" pitchFamily="34" charset="0"/>
                <a:cs typeface="Calibri" panose="020F0502020204030204" pitchFamily="34" charset="0"/>
              </a:rPr>
              <a:t>(</a:t>
            </a:r>
            <a:r>
              <a:rPr lang="fr-FR" altLang="en-US" sz="375" dirty="0">
                <a:latin typeface="Calibri" panose="020F0502020204030204" pitchFamily="34" charset="0"/>
                <a:cs typeface="Calibri" panose="020F0502020204030204" pitchFamily="34" charset="0"/>
              </a:rPr>
              <a:t>3) Dispositif pertinent avant l’IAS (tube </a:t>
            </a:r>
            <a:r>
              <a:rPr lang="fr-FR" altLang="en-US" sz="375" dirty="0" err="1">
                <a:latin typeface="Calibri" panose="020F0502020204030204" pitchFamily="34" charset="0"/>
                <a:cs typeface="Calibri" panose="020F0502020204030204" pitchFamily="34" charset="0"/>
              </a:rPr>
              <a:t>endo</a:t>
            </a:r>
            <a:r>
              <a:rPr lang="fr-FR" altLang="en-US" sz="375" dirty="0">
                <a:latin typeface="Calibri" panose="020F0502020204030204" pitchFamily="34" charset="0"/>
                <a:cs typeface="Calibri" panose="020F0502020204030204" pitchFamily="34" charset="0"/>
              </a:rPr>
              <a:t>-trachéal pour PN1-PN5, CVC/CVP pour </a:t>
            </a:r>
            <a:r>
              <a:rPr lang="fr-FR" altLang="en-US" sz="375" dirty="0" err="1">
                <a:latin typeface="Calibri" panose="020F0502020204030204" pitchFamily="34" charset="0"/>
                <a:cs typeface="Calibri" panose="020F0502020204030204" pitchFamily="34" charset="0"/>
              </a:rPr>
              <a:t>sepsis</a:t>
            </a:r>
            <a:r>
              <a:rPr lang="fr-FR" altLang="en-US" sz="375" dirty="0">
                <a:latin typeface="Calibri" panose="020F0502020204030204" pitchFamily="34" charset="0"/>
                <a:cs typeface="Calibri" panose="020F0502020204030204" pitchFamily="34" charset="0"/>
              </a:rPr>
              <a:t> [BSI, NEO-LCBI, NEO-CNSB], sonde urinaire pour UTI-A et UTI-B; (4) Si l‘infection n‘est pas présente à l‘admission; (5) C-CVC, C-PVC, S-PUL, S-UTI, S-DIG, S-SSI, S-SST, S-OTH, UO, UNK; (6) AB: </a:t>
            </a:r>
            <a:r>
              <a:rPr lang="fr-FR" altLang="en-US" sz="375" i="1" dirty="0">
                <a:latin typeface="Calibri" panose="020F0502020204030204" pitchFamily="34" charset="0"/>
                <a:cs typeface="Calibri" panose="020F0502020204030204" pitchFamily="34" charset="0"/>
              </a:rPr>
              <a:t>S. aureus</a:t>
            </a:r>
            <a:r>
              <a:rPr lang="fr-FR" altLang="en-US" sz="375" dirty="0">
                <a:latin typeface="Calibri" panose="020F0502020204030204" pitchFamily="34" charset="0"/>
                <a:cs typeface="Calibri" panose="020F0502020204030204" pitchFamily="34" charset="0"/>
              </a:rPr>
              <a:t>: OXA+ GLY; </a:t>
            </a:r>
            <a:r>
              <a:rPr lang="fr-FR" altLang="en-US" sz="375" i="1" dirty="0" err="1">
                <a:latin typeface="Calibri" panose="020F0502020204030204" pitchFamily="34" charset="0"/>
                <a:cs typeface="Calibri" panose="020F0502020204030204" pitchFamily="34" charset="0"/>
              </a:rPr>
              <a:t>Enterococcus</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GLY; </a:t>
            </a:r>
            <a:r>
              <a:rPr lang="fr-FR" altLang="en-US" sz="375" dirty="0" err="1">
                <a:latin typeface="Calibri" panose="020F0502020204030204" pitchFamily="34" charset="0"/>
                <a:cs typeface="Calibri" panose="020F0502020204030204" pitchFamily="34" charset="0"/>
              </a:rPr>
              <a:t>Enterobacteriaceae</a:t>
            </a:r>
            <a:r>
              <a:rPr lang="fr-FR" altLang="en-US" sz="375" dirty="0">
                <a:latin typeface="Calibri" panose="020F0502020204030204" pitchFamily="34" charset="0"/>
                <a:cs typeface="Calibri" panose="020F0502020204030204" pitchFamily="34" charset="0"/>
              </a:rPr>
              <a:t>: C3G + CAR; </a:t>
            </a:r>
            <a:r>
              <a:rPr lang="fr-FR" altLang="en-US" sz="375" i="1" dirty="0">
                <a:latin typeface="Calibri" panose="020F0502020204030204" pitchFamily="34" charset="0"/>
                <a:cs typeface="Calibri" panose="020F0502020204030204" pitchFamily="34" charset="0"/>
              </a:rPr>
              <a:t>P. </a:t>
            </a:r>
            <a:r>
              <a:rPr lang="fr-FR" altLang="en-US" sz="375" i="1" dirty="0" err="1">
                <a:latin typeface="Calibri" panose="020F0502020204030204" pitchFamily="34" charset="0"/>
                <a:cs typeface="Calibri" panose="020F0502020204030204" pitchFamily="34" charset="0"/>
              </a:rPr>
              <a:t>aeruginosa</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und</a:t>
            </a:r>
            <a:r>
              <a:rPr lang="fr-FR" altLang="en-US" sz="375" dirty="0">
                <a:latin typeface="Calibri" panose="020F0502020204030204" pitchFamily="34" charset="0"/>
                <a:cs typeface="Calibri" panose="020F0502020204030204" pitchFamily="34" charset="0"/>
              </a:rPr>
              <a:t> </a:t>
            </a:r>
            <a:r>
              <a:rPr lang="fr-FR" altLang="en-US" sz="375" i="1" dirty="0">
                <a:latin typeface="Calibri" panose="020F0502020204030204" pitchFamily="34" charset="0"/>
                <a:cs typeface="Calibri" panose="020F0502020204030204" pitchFamily="34" charset="0"/>
              </a:rPr>
              <a:t>Acinetobacter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CAR; SIR: S=sensible, I= sensible en dosage élevé, R=résistant, U=?; PDR: résistant contre tous les antibiotiques: N = Non, P = potentiellement, C=confirmé, U=? * établissement de soins de longue durée </a:t>
            </a:r>
          </a:p>
        </p:txBody>
      </p:sp>
      <p:graphicFrame>
        <p:nvGraphicFramePr>
          <p:cNvPr id="18" name="Group 975"/>
          <p:cNvGraphicFramePr>
            <a:graphicFrameLocks noGrp="1"/>
          </p:cNvGraphicFramePr>
          <p:nvPr/>
        </p:nvGraphicFramePr>
        <p:xfrm>
          <a:off x="4343270" y="249470"/>
          <a:ext cx="3791593" cy="911090"/>
        </p:xfrm>
        <a:graphic>
          <a:graphicData uri="http://schemas.openxmlformats.org/drawingml/2006/table">
            <a:tbl>
              <a:tblPr/>
              <a:tblGrid>
                <a:gridCol w="1038821">
                  <a:extLst>
                    <a:ext uri="{9D8B030D-6E8A-4147-A177-3AD203B41FA5}">
                      <a16:colId xmlns:a16="http://schemas.microsoft.com/office/drawing/2014/main" val="20000"/>
                    </a:ext>
                  </a:extLst>
                </a:gridCol>
                <a:gridCol w="324036">
                  <a:extLst>
                    <a:ext uri="{9D8B030D-6E8A-4147-A177-3AD203B41FA5}">
                      <a16:colId xmlns:a16="http://schemas.microsoft.com/office/drawing/2014/main" val="20001"/>
                    </a:ext>
                  </a:extLst>
                </a:gridCol>
                <a:gridCol w="540060">
                  <a:extLst>
                    <a:ext uri="{9D8B030D-6E8A-4147-A177-3AD203B41FA5}">
                      <a16:colId xmlns:a16="http://schemas.microsoft.com/office/drawing/2014/main" val="20002"/>
                    </a:ext>
                  </a:extLst>
                </a:gridCol>
                <a:gridCol w="59406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6538">
                  <a:extLst>
                    <a:ext uri="{9D8B030D-6E8A-4147-A177-3AD203B41FA5}">
                      <a16:colId xmlns:a16="http://schemas.microsoft.com/office/drawing/2014/main" val="20006"/>
                    </a:ext>
                  </a:extLst>
                </a:gridCol>
              </a:tblGrid>
              <a:tr h="478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Antimicrobien (AM) </a:t>
                      </a:r>
                    </a:p>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(Substance)</a:t>
                      </a:r>
                    </a:p>
                  </a:txBody>
                  <a:tcPr marL="68580" marR="68580" marT="34307" marB="34307"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Voie</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Diagnostic</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 documentée</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Changement de l‘AM (raison)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0"/>
                  </a:ext>
                </a:extLst>
              </a:tr>
              <a:tr h="1422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047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576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 name="Rectangle 355"/>
          <p:cNvSpPr>
            <a:spLocks noChangeArrowheads="1"/>
          </p:cNvSpPr>
          <p:nvPr/>
        </p:nvSpPr>
        <p:spPr bwMode="auto">
          <a:xfrm>
            <a:off x="4301133" y="1200519"/>
            <a:ext cx="38344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b="1" dirty="0">
                <a:latin typeface="Calibri" panose="020F0502020204030204" pitchFamily="34" charset="0"/>
                <a:cs typeface="Calibri" panose="020F0502020204030204" pitchFamily="34" charset="0"/>
              </a:rPr>
              <a:t>Voie</a:t>
            </a:r>
            <a:r>
              <a:rPr lang="fr-FR" altLang="en-US" sz="375" dirty="0">
                <a:latin typeface="Calibri" panose="020F0502020204030204" pitchFamily="34" charset="0"/>
                <a:cs typeface="Calibri" panose="020F0502020204030204" pitchFamily="34" charset="0"/>
              </a:rPr>
              <a:t>: P: parentérale, O: orale, R: rectale, I: inhalée;  </a:t>
            </a:r>
            <a:r>
              <a:rPr lang="fr-FR" altLang="en-US" sz="375" b="1" dirty="0">
                <a:latin typeface="Calibri" panose="020F0502020204030204" pitchFamily="34" charset="0"/>
                <a:cs typeface="Calibri" panose="020F0502020204030204" pitchFamily="34" charset="0"/>
              </a:rPr>
              <a:t>Indication</a:t>
            </a:r>
            <a:r>
              <a:rPr lang="fr-FR" altLang="en-US" sz="375" dirty="0">
                <a:latin typeface="Calibri" panose="020F0502020204030204" pitchFamily="34" charset="0"/>
                <a:cs typeface="Calibri" panose="020F0502020204030204" pitchFamily="34" charset="0"/>
              </a:rPr>
              <a:t>: infection communautaire (CI), infection acquise à un service de soins de longue durée (LI), infection associée aux soins aigus (HI); prophylaxie chirurgicale : SP1: dose simple, SP2: pendant 1 jour, SP3: &gt; 1 jour ; MP: prophylaxie médicale; O: autre indication ; UI: ?; </a:t>
            </a:r>
            <a:r>
              <a:rPr lang="fr-FR" altLang="en-US" sz="375" b="1" dirty="0">
                <a:latin typeface="Calibri" panose="020F0502020204030204" pitchFamily="34" charset="0"/>
                <a:cs typeface="Calibri" panose="020F0502020204030204" pitchFamily="34" charset="0"/>
              </a:rPr>
              <a:t>Diagnostic</a:t>
            </a:r>
            <a:r>
              <a:rPr lang="fr-FR" altLang="en-US" sz="375" dirty="0">
                <a:latin typeface="Calibri" panose="020F0502020204030204" pitchFamily="34" charset="0"/>
                <a:cs typeface="Calibri" panose="020F0502020204030204" pitchFamily="34" charset="0"/>
              </a:rPr>
              <a:t>: voir liste ; </a:t>
            </a:r>
            <a:r>
              <a:rPr lang="fr-FR" altLang="en-US" sz="375" b="1" dirty="0">
                <a:latin typeface="Calibri" panose="020F0502020204030204" pitchFamily="34" charset="0"/>
                <a:cs typeface="Calibri" panose="020F0502020204030204" pitchFamily="34" charset="0"/>
              </a:rPr>
              <a:t>Indication documentée </a:t>
            </a:r>
            <a:r>
              <a:rPr lang="fr-FR" altLang="en-US" sz="375" dirty="0">
                <a:latin typeface="Calibri" panose="020F0502020204030204" pitchFamily="34" charset="0"/>
                <a:cs typeface="Calibri" panose="020F0502020204030204" pitchFamily="34" charset="0"/>
              </a:rPr>
              <a:t>(dans le dossier du patient) : Oui/Non ; </a:t>
            </a:r>
            <a:r>
              <a:rPr lang="fr-FR" altLang="en-US" sz="375" b="1" dirty="0">
                <a:latin typeface="Calibri" panose="020F0502020204030204" pitchFamily="34" charset="0"/>
                <a:cs typeface="Calibri" panose="020F0502020204030204" pitchFamily="34" charset="0"/>
              </a:rPr>
              <a:t>Changement de l’AM (+ cause): </a:t>
            </a:r>
            <a:r>
              <a:rPr lang="fr-FR" altLang="en-US" sz="375" dirty="0">
                <a:latin typeface="Calibri" panose="020F0502020204030204" pitchFamily="34" charset="0"/>
                <a:cs typeface="Calibri" panose="020F0502020204030204" pitchFamily="34" charset="0"/>
              </a:rPr>
              <a:t>N = pas de changement ; E = escalade; D = </a:t>
            </a:r>
            <a:r>
              <a:rPr lang="fr-FR" altLang="en-US" sz="375" dirty="0" err="1">
                <a:latin typeface="Calibri" panose="020F0502020204030204" pitchFamily="34" charset="0"/>
                <a:cs typeface="Calibri" panose="020F0502020204030204" pitchFamily="34" charset="0"/>
              </a:rPr>
              <a:t>descalade</a:t>
            </a:r>
            <a:r>
              <a:rPr lang="fr-FR" altLang="en-US" sz="375" dirty="0">
                <a:latin typeface="Calibri" panose="020F0502020204030204" pitchFamily="34" charset="0"/>
                <a:cs typeface="Calibri" panose="020F0502020204030204" pitchFamily="34" charset="0"/>
              </a:rPr>
              <a:t>; S = changement iv-oral; A = effet indésirable; OU = autre cause; U = ? * établissement de soins de longue durée </a:t>
            </a:r>
          </a:p>
        </p:txBody>
      </p:sp>
      <p:sp>
        <p:nvSpPr>
          <p:cNvPr id="43" name="Forme libre 42"/>
          <p:cNvSpPr/>
          <p:nvPr/>
        </p:nvSpPr>
        <p:spPr>
          <a:xfrm>
            <a:off x="3888128" y="509757"/>
            <a:ext cx="472944" cy="3646169"/>
          </a:xfrm>
          <a:custGeom>
            <a:avLst/>
            <a:gdLst>
              <a:gd name="connsiteX0" fmla="*/ 0 w 844061"/>
              <a:gd name="connsiteY0" fmla="*/ 3055815 h 3055815"/>
              <a:gd name="connsiteX1" fmla="*/ 695569 w 844061"/>
              <a:gd name="connsiteY1" fmla="*/ 3055815 h 3055815"/>
              <a:gd name="connsiteX2" fmla="*/ 687754 w 844061"/>
              <a:gd name="connsiteY2" fmla="*/ 0 h 3055815"/>
              <a:gd name="connsiteX3" fmla="*/ 844061 w 844061"/>
              <a:gd name="connsiteY3" fmla="*/ 0 h 3055815"/>
            </a:gdLst>
            <a:ahLst/>
            <a:cxnLst>
              <a:cxn ang="0">
                <a:pos x="connsiteX0" y="connsiteY0"/>
              </a:cxn>
              <a:cxn ang="0">
                <a:pos x="connsiteX1" y="connsiteY1"/>
              </a:cxn>
              <a:cxn ang="0">
                <a:pos x="connsiteX2" y="connsiteY2"/>
              </a:cxn>
              <a:cxn ang="0">
                <a:pos x="connsiteX3" y="connsiteY3"/>
              </a:cxn>
            </a:cxnLst>
            <a:rect l="l" t="t" r="r" b="b"/>
            <a:pathLst>
              <a:path w="844061" h="3055815">
                <a:moveTo>
                  <a:pt x="0" y="3055815"/>
                </a:moveTo>
                <a:lnTo>
                  <a:pt x="695569" y="3055815"/>
                </a:lnTo>
                <a:lnTo>
                  <a:pt x="687754" y="0"/>
                </a:lnTo>
                <a:lnTo>
                  <a:pt x="844061"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5" name="Forme libre 44"/>
          <p:cNvSpPr/>
          <p:nvPr/>
        </p:nvSpPr>
        <p:spPr>
          <a:xfrm>
            <a:off x="3888128" y="1645384"/>
            <a:ext cx="490844" cy="2848533"/>
          </a:xfrm>
          <a:custGeom>
            <a:avLst/>
            <a:gdLst>
              <a:gd name="connsiteX0" fmla="*/ 0 w 851877"/>
              <a:gd name="connsiteY0" fmla="*/ 1578707 h 1578707"/>
              <a:gd name="connsiteX1" fmla="*/ 726831 w 851877"/>
              <a:gd name="connsiteY1" fmla="*/ 1578707 h 1578707"/>
              <a:gd name="connsiteX2" fmla="*/ 726831 w 851877"/>
              <a:gd name="connsiteY2" fmla="*/ 0 h 1578707"/>
              <a:gd name="connsiteX3" fmla="*/ 851877 w 851877"/>
              <a:gd name="connsiteY3" fmla="*/ 0 h 1578707"/>
            </a:gdLst>
            <a:ahLst/>
            <a:cxnLst>
              <a:cxn ang="0">
                <a:pos x="connsiteX0" y="connsiteY0"/>
              </a:cxn>
              <a:cxn ang="0">
                <a:pos x="connsiteX1" y="connsiteY1"/>
              </a:cxn>
              <a:cxn ang="0">
                <a:pos x="connsiteX2" y="connsiteY2"/>
              </a:cxn>
              <a:cxn ang="0">
                <a:pos x="connsiteX3" y="connsiteY3"/>
              </a:cxn>
            </a:cxnLst>
            <a:rect l="l" t="t" r="r" b="b"/>
            <a:pathLst>
              <a:path w="851877" h="1578707">
                <a:moveTo>
                  <a:pt x="0" y="1578707"/>
                </a:moveTo>
                <a:lnTo>
                  <a:pt x="726831" y="1578707"/>
                </a:lnTo>
                <a:lnTo>
                  <a:pt x="726831" y="0"/>
                </a:lnTo>
                <a:lnTo>
                  <a:pt x="851877"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7" name="Rectangle 5"/>
          <p:cNvSpPr>
            <a:spLocks noChangeArrowheads="1"/>
          </p:cNvSpPr>
          <p:nvPr/>
        </p:nvSpPr>
        <p:spPr bwMode="auto">
          <a:xfrm>
            <a:off x="303870" y="0"/>
            <a:ext cx="7128792" cy="253916"/>
          </a:xfrm>
          <a:prstGeom prst="rect">
            <a:avLst/>
          </a:prstGeom>
          <a:solidFill>
            <a:srgbClr val="CCFFCC">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1050" b="1" dirty="0">
                <a:solidFill>
                  <a:srgbClr val="009900"/>
                </a:solidFill>
                <a:latin typeface="Calibri" panose="020F0502020204030204" pitchFamily="34" charset="0"/>
                <a:cs typeface="Calibri" panose="020F0502020204030204" pitchFamily="34" charset="0"/>
              </a:rPr>
              <a:t>Formulaire P – Patient</a:t>
            </a:r>
          </a:p>
        </p:txBody>
      </p:sp>
      <p:pic>
        <p:nvPicPr>
          <p:cNvPr id="11" name="Grafik 10" descr="Ein Bild, das Text, ClipArt enthält.&#10;&#10;Automatisch generierte Beschreibung">
            <a:extLst>
              <a:ext uri="{FF2B5EF4-FFF2-40B4-BE49-F238E27FC236}">
                <a16:creationId xmlns:a16="http://schemas.microsoft.com/office/drawing/2014/main" id="{E07B36CF-FD50-47B1-9D73-6BDB1705B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153" y="1641"/>
            <a:ext cx="1125481" cy="235851"/>
          </a:xfrm>
          <a:prstGeom prst="rect">
            <a:avLst/>
          </a:prstGeom>
        </p:spPr>
      </p:pic>
      <p:sp>
        <p:nvSpPr>
          <p:cNvPr id="12" name="Rechteck 3">
            <a:extLst>
              <a:ext uri="{FF2B5EF4-FFF2-40B4-BE49-F238E27FC236}">
                <a16:creationId xmlns:a16="http://schemas.microsoft.com/office/drawing/2014/main" id="{67AA9D99-3CD4-42E6-884B-63C835C80A2C}"/>
              </a:ext>
            </a:extLst>
          </p:cNvPr>
          <p:cNvSpPr/>
          <p:nvPr/>
        </p:nvSpPr>
        <p:spPr>
          <a:xfrm>
            <a:off x="4341547" y="119566"/>
            <a:ext cx="4015283" cy="514462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ZoneTexte 5">
            <a:extLst>
              <a:ext uri="{FF2B5EF4-FFF2-40B4-BE49-F238E27FC236}">
                <a16:creationId xmlns:a16="http://schemas.microsoft.com/office/drawing/2014/main" id="{79542672-E019-4F42-8BD5-AA0BAB0F59D6}"/>
              </a:ext>
            </a:extLst>
          </p:cNvPr>
          <p:cNvSpPr txBox="1"/>
          <p:nvPr/>
        </p:nvSpPr>
        <p:spPr>
          <a:xfrm>
            <a:off x="4361072" y="138725"/>
            <a:ext cx="4462992" cy="1415772"/>
          </a:xfrm>
          <a:prstGeom prst="rect">
            <a:avLst/>
          </a:prstGeom>
          <a:solidFill>
            <a:schemeClr val="bg1"/>
          </a:solidFill>
        </p:spPr>
        <p:txBody>
          <a:bodyPr wrap="square" rtlCol="0">
            <a:spAutoFit/>
          </a:bodyPr>
          <a:lstStyle/>
          <a:p>
            <a:pPr marL="88900" indent="-88900"/>
            <a:r>
              <a:rPr lang="de-CH" sz="1200" b="1" dirty="0">
                <a:solidFill>
                  <a:srgbClr val="009900"/>
                </a:solidFill>
                <a:latin typeface="Calibri" panose="020F0502020204030204" pitchFamily="34" charset="0"/>
                <a:cs typeface="Calibri" panose="020F0502020204030204" pitchFamily="34" charset="0"/>
              </a:rPr>
              <a:t>Intervention chirurgicale depuis l'admission à l'hôpital</a:t>
            </a:r>
          </a:p>
          <a:p>
            <a:pPr marL="88900" indent="-88900"/>
            <a:endParaRPr lang="de-CH" sz="1200" b="1" dirty="0">
              <a:latin typeface="Calibri" panose="020F0502020204030204" pitchFamily="34" charset="0"/>
              <a:cs typeface="Calibri" panose="020F0502020204030204" pitchFamily="34" charset="0"/>
            </a:endParaRPr>
          </a:p>
          <a:p>
            <a:pPr marL="88900" lvl="0" indent="-88900">
              <a:buFont typeface="Arial" pitchFamily="34" charset="0"/>
              <a:buChar char="•"/>
            </a:pPr>
            <a:r>
              <a:rPr lang="de-CH" sz="1200" dirty="0">
                <a:latin typeface="Calibri" panose="020F0502020204030204" pitchFamily="34" charset="0"/>
                <a:cs typeface="Calibri" panose="020F0502020204030204" pitchFamily="34" charset="0"/>
              </a:rPr>
              <a:t>Exclusivement les interventions durant l'</a:t>
            </a:r>
            <a:r>
              <a:rPr lang="de-CH" sz="1200" dirty="0" err="1">
                <a:latin typeface="Calibri" panose="020F0502020204030204" pitchFamily="34" charset="0"/>
                <a:cs typeface="Calibri" panose="020F0502020204030204" pitchFamily="34" charset="0"/>
              </a:rPr>
              <a:t>hospitalisation </a:t>
            </a:r>
            <a:r>
              <a:rPr lang="de-CH" sz="1200" b="1" dirty="0">
                <a:latin typeface="Calibri" panose="020F0502020204030204" pitchFamily="34" charset="0"/>
                <a:cs typeface="Calibri" panose="020F0502020204030204" pitchFamily="34" charset="0"/>
              </a:rPr>
              <a:t>actuelle</a:t>
            </a:r>
            <a:endParaRPr lang="de-CH" sz="1200" dirty="0">
              <a:latin typeface="Calibri" panose="020F0502020204030204" pitchFamily="34" charset="0"/>
              <a:cs typeface="Calibri" panose="020F0502020204030204" pitchFamily="34" charset="0"/>
            </a:endParaRPr>
          </a:p>
          <a:p>
            <a:pPr marL="88900" lvl="0" indent="-88900">
              <a:buFont typeface="Arial" pitchFamily="34" charset="0"/>
              <a:buChar char="•"/>
            </a:pPr>
            <a:r>
              <a:rPr lang="de-CH" sz="1200" dirty="0">
                <a:latin typeface="Calibri" panose="020F0502020204030204" pitchFamily="34" charset="0"/>
                <a:cs typeface="Calibri" panose="020F0502020204030204" pitchFamily="34" charset="0"/>
              </a:rPr>
              <a:t>Interventions NHSN selon la liste</a:t>
            </a:r>
          </a:p>
          <a:p>
            <a:pPr marL="88900" lvl="0" indent="-88900">
              <a:buFont typeface="Arial" pitchFamily="34" charset="0"/>
              <a:buChar char="•"/>
            </a:pPr>
            <a:r>
              <a:rPr lang="de-CH" sz="1200" dirty="0">
                <a:latin typeface="Calibri" panose="020F0502020204030204" pitchFamily="34" charset="0"/>
                <a:cs typeface="Calibri" panose="020F0502020204030204" pitchFamily="34" charset="0"/>
              </a:rPr>
              <a:t>Si ne figure pas sur la liste NHSN - cocher "intervention peu invasive/non NHSN</a:t>
            </a:r>
            <a:endParaRPr lang="fr-CH" sz="1200" dirty="0">
              <a:latin typeface="Calibri" panose="020F0502020204030204" pitchFamily="34" charset="0"/>
              <a:cs typeface="Calibri" panose="020F0502020204030204" pitchFamily="34" charset="0"/>
            </a:endParaRPr>
          </a:p>
          <a:p>
            <a:endParaRPr lang="fr-CH" dirty="0">
              <a:latin typeface="Calibri Light" pitchFamily="34" charset="0"/>
            </a:endParaRPr>
          </a:p>
        </p:txBody>
      </p:sp>
    </p:spTree>
    <p:extLst>
      <p:ext uri="{BB962C8B-B14F-4D97-AF65-F5344CB8AC3E}">
        <p14:creationId xmlns:p14="http://schemas.microsoft.com/office/powerpoint/2010/main" val="530098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8" name="Group 990"/>
          <p:cNvGraphicFramePr>
            <a:graphicFrameLocks noGrp="1"/>
          </p:cNvGraphicFramePr>
          <p:nvPr>
            <p:extLst>
              <p:ext uri="{D42A27DB-BD31-4B8C-83A1-F6EECF244321}">
                <p14:modId xmlns:p14="http://schemas.microsoft.com/office/powerpoint/2010/main" val="892772734"/>
              </p:ext>
            </p:extLst>
          </p:nvPr>
        </p:nvGraphicFramePr>
        <p:xfrm>
          <a:off x="4374212" y="1536316"/>
          <a:ext cx="3780423" cy="2903692"/>
        </p:xfrm>
        <a:graphic>
          <a:graphicData uri="http://schemas.openxmlformats.org/drawingml/2006/table">
            <a:tbl>
              <a:tblPr/>
              <a:tblGrid>
                <a:gridCol w="1184897">
                  <a:extLst>
                    <a:ext uri="{9D8B030D-6E8A-4147-A177-3AD203B41FA5}">
                      <a16:colId xmlns:a16="http://schemas.microsoft.com/office/drawing/2014/main" val="20000"/>
                    </a:ext>
                  </a:extLst>
                </a:gridCol>
                <a:gridCol w="507664">
                  <a:extLst>
                    <a:ext uri="{9D8B030D-6E8A-4147-A177-3AD203B41FA5}">
                      <a16:colId xmlns:a16="http://schemas.microsoft.com/office/drawing/2014/main" val="20001"/>
                    </a:ext>
                  </a:extLst>
                </a:gridCol>
                <a:gridCol w="394849">
                  <a:extLst>
                    <a:ext uri="{9D8B030D-6E8A-4147-A177-3AD203B41FA5}">
                      <a16:colId xmlns:a16="http://schemas.microsoft.com/office/drawing/2014/main" val="20002"/>
                    </a:ext>
                  </a:extLst>
                </a:gridCol>
                <a:gridCol w="225629">
                  <a:extLst>
                    <a:ext uri="{9D8B030D-6E8A-4147-A177-3AD203B41FA5}">
                      <a16:colId xmlns:a16="http://schemas.microsoft.com/office/drawing/2014/main" val="20003"/>
                    </a:ext>
                  </a:extLst>
                </a:gridCol>
                <a:gridCol w="169222">
                  <a:extLst>
                    <a:ext uri="{9D8B030D-6E8A-4147-A177-3AD203B41FA5}">
                      <a16:colId xmlns:a16="http://schemas.microsoft.com/office/drawing/2014/main" val="20004"/>
                    </a:ext>
                  </a:extLst>
                </a:gridCol>
                <a:gridCol w="518336">
                  <a:extLst>
                    <a:ext uri="{9D8B030D-6E8A-4147-A177-3AD203B41FA5}">
                      <a16:colId xmlns:a16="http://schemas.microsoft.com/office/drawing/2014/main" val="20005"/>
                    </a:ext>
                  </a:extLst>
                </a:gridCol>
                <a:gridCol w="384176">
                  <a:extLst>
                    <a:ext uri="{9D8B030D-6E8A-4147-A177-3AD203B41FA5}">
                      <a16:colId xmlns:a16="http://schemas.microsoft.com/office/drawing/2014/main" val="20006"/>
                    </a:ext>
                  </a:extLst>
                </a:gridCol>
                <a:gridCol w="225629">
                  <a:extLst>
                    <a:ext uri="{9D8B030D-6E8A-4147-A177-3AD203B41FA5}">
                      <a16:colId xmlns:a16="http://schemas.microsoft.com/office/drawing/2014/main" val="20007"/>
                    </a:ext>
                  </a:extLst>
                </a:gridCol>
                <a:gridCol w="170021">
                  <a:extLst>
                    <a:ext uri="{9D8B030D-6E8A-4147-A177-3AD203B41FA5}">
                      <a16:colId xmlns:a16="http://schemas.microsoft.com/office/drawing/2014/main" val="20008"/>
                    </a:ext>
                  </a:extLst>
                </a:gridCol>
              </a:tblGrid>
              <a:tr h="184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1</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2</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IAS</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Dispositif pertinent </a:t>
                      </a:r>
                      <a:r>
                        <a:rPr kumimoji="0" lang="fr-FR" sz="700" b="1"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(3)</a:t>
                      </a: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Présente à l‘admission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762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présente à l’admission, séjour lié à la IAS?</a:t>
                      </a:r>
                      <a:endPar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3305" marR="63305"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0016"/>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Début de l‘IAS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(4)</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25322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Attribution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associée à ce service</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80587">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Traitement vasopresseur</a:t>
                      </a: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554296866"/>
                  </a:ext>
                </a:extLst>
              </a:tr>
              <a:tr h="1841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BSI: Source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(5)</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16114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rowSpan="2">
                  <a:txBody>
                    <a:bodyPr/>
                    <a:lstStyle/>
                    <a:p>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h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8"/>
                  </a:ext>
                </a:extLst>
              </a:tr>
              <a:tr h="184170">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T w="12700" cap="flat" cmpd="sng" algn="ctr">
                      <a:solidFill>
                        <a:srgbClr val="000000"/>
                      </a:solidFill>
                      <a:prstDash val="solid"/>
                      <a:round/>
                      <a:headEnd type="none" w="med" len="med"/>
                      <a:tailEnd type="none" w="med" len="med"/>
                    </a:lnT>
                  </a:tcPr>
                </a:tc>
                <a:tc v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US" sz="1100" b="0" i="0" u="none" strike="noStrike" cap="none" normalizeH="0" baseline="3000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9"/>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1</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0"/>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1"/>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2</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2"/>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3"/>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3</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B w="28575" cap="flat" cmpd="sng" algn="ctr">
                      <a:solidFill>
                        <a:srgbClr val="339966"/>
                      </a:solidFill>
                      <a:prstDash val="solid"/>
                      <a:round/>
                      <a:headEnd type="none" w="med" len="med"/>
                      <a:tailEnd type="none" w="med" len="med"/>
                    </a:lnB>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B w="28575" cap="flat" cmpd="sng" algn="ctr">
                      <a:solidFill>
                        <a:srgbClr val="339966"/>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5"/>
                  </a:ext>
                </a:extLst>
              </a:tr>
            </a:tbl>
          </a:graphicData>
        </a:graphic>
      </p:graphicFrame>
      <p:sp>
        <p:nvSpPr>
          <p:cNvPr id="6235" name="Rectangle 172"/>
          <p:cNvSpPr>
            <a:spLocks noChangeArrowheads="1"/>
          </p:cNvSpPr>
          <p:nvPr/>
        </p:nvSpPr>
        <p:spPr bwMode="auto">
          <a:xfrm>
            <a:off x="330150" y="272989"/>
            <a:ext cx="3902566" cy="4480093"/>
          </a:xfrm>
          <a:prstGeom prst="rect">
            <a:avLst/>
          </a:prstGeom>
          <a:noFill/>
          <a:ln w="28575">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652463"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52463"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52463"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Code de l‘établissement</a:t>
            </a:r>
            <a:r>
              <a:rPr lang="fr-FR" altLang="en-US" sz="750" dirty="0">
                <a:latin typeface="Calibri" panose="020F0502020204030204" pitchFamily="34" charset="0"/>
                <a:cs typeface="Calibri" panose="020F0502020204030204" pitchFamily="34" charset="0"/>
              </a:rPr>
              <a:t> </a:t>
            </a:r>
            <a:r>
              <a:rPr lang="fr-FR" altLang="en-US" sz="750" dirty="0">
                <a:solidFill>
                  <a:srgbClr val="000000"/>
                </a:solidFill>
                <a:latin typeface="Calibri" panose="020F0502020204030204" pitchFamily="34" charset="0"/>
                <a:cs typeface="Calibri" panose="020F0502020204030204" pitchFamily="34" charset="0"/>
              </a:rPr>
              <a:t>[_________] </a:t>
            </a:r>
            <a:r>
              <a:rPr lang="fr-FR" altLang="en-US" sz="750" b="1" dirty="0">
                <a:solidFill>
                  <a:srgbClr val="000000"/>
                </a:solidFill>
                <a:latin typeface="Calibri" panose="020F0502020204030204" pitchFamily="34" charset="0"/>
                <a:cs typeface="Calibri" panose="020F0502020204030204" pitchFamily="34" charset="0"/>
              </a:rPr>
              <a:t>Code du service</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de l‘enquête :   ___  / ___  /  </a:t>
            </a:r>
            <a:r>
              <a:rPr lang="fr-FR" altLang="en-US" sz="750" dirty="0">
                <a:solidFill>
                  <a:srgbClr val="000000"/>
                </a:solidFill>
                <a:latin typeface="Calibri" panose="020F0502020204030204" pitchFamily="34" charset="0"/>
                <a:cs typeface="Calibri" panose="020F0502020204030204" pitchFamily="34" charset="0"/>
              </a:rPr>
              <a:t>20</a:t>
            </a:r>
            <a:r>
              <a:rPr lang="fr-FR" altLang="en-US" sz="750" b="1" dirty="0">
                <a:solidFill>
                  <a:srgbClr val="000000"/>
                </a:solidFill>
                <a:latin typeface="Calibri" panose="020F0502020204030204" pitchFamily="34" charset="0"/>
                <a:cs typeface="Calibri" panose="020F0502020204030204" pitchFamily="34" charset="0"/>
              </a:rPr>
              <a:t>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Code patient  </a:t>
            </a:r>
            <a:r>
              <a:rPr lang="fr-FR" altLang="en-US" sz="750" dirty="0">
                <a:solidFill>
                  <a:srgbClr val="000000"/>
                </a:solidFill>
                <a:latin typeface="Calibri" panose="020F0502020204030204" pitchFamily="34" charset="0"/>
                <a:cs typeface="Calibri" panose="020F0502020204030204" pitchFamily="34" charset="0"/>
              </a:rPr>
              <a:t>[_________________________________]</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Age </a:t>
            </a:r>
            <a:r>
              <a:rPr lang="fr-FR" altLang="en-US" sz="750" dirty="0">
                <a:solidFill>
                  <a:srgbClr val="000000"/>
                </a:solidFill>
                <a:latin typeface="Calibri" panose="020F0502020204030204" pitchFamily="34" charset="0"/>
                <a:cs typeface="Calibri" panose="020F0502020204030204" pitchFamily="34" charset="0"/>
              </a:rPr>
              <a:t>(ans) : [____] ans ;   Age &lt; 2 ans : [_____] mois</a:t>
            </a:r>
          </a:p>
          <a:p>
            <a:pPr eaLnBrk="1" hangingPunct="1">
              <a:spcBef>
                <a:spcPct val="50000"/>
              </a:spcBef>
              <a:buNone/>
            </a:pPr>
            <a:r>
              <a:rPr lang="fr-FR" altLang="en-US" sz="750" b="1" dirty="0">
                <a:solidFill>
                  <a:srgbClr val="000000"/>
                </a:solidFill>
                <a:latin typeface="Calibri" panose="020F0502020204030204" pitchFamily="34" charset="0"/>
                <a:cs typeface="Calibri" panose="020F0502020204030204" pitchFamily="34" charset="0"/>
              </a:rPr>
              <a:t>Genre :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M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F</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d‘admission :  ___  / ___  /  _____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ts val="675"/>
              </a:spcBef>
              <a:buNone/>
            </a:pPr>
            <a:r>
              <a:rPr lang="fr-FR" altLang="en-US" sz="750" b="1" dirty="0">
                <a:solidFill>
                  <a:srgbClr val="000000"/>
                </a:solidFill>
                <a:latin typeface="Calibri" panose="020F0502020204030204" pitchFamily="34" charset="0"/>
                <a:cs typeface="Calibri" panose="020F0502020204030204" pitchFamily="34" charset="0"/>
              </a:rPr>
              <a:t>Spécialité du patient</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Intervention chirurgicale depuis l‘admission :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Non</a:t>
            </a:r>
            <a:r>
              <a:rPr lang="fr-FR" altLang="en-US" sz="750" dirty="0">
                <a:solidFill>
                  <a:srgbClr val="000000"/>
                </a:solidFill>
                <a:latin typeface="Calibri" panose="020F0502020204030204" pitchFamily="34" charset="0"/>
                <a:cs typeface="Calibri" panose="020F0502020204030204" pitchFamily="34" charset="0"/>
              </a:rPr>
              <a:t>	</a:t>
            </a:r>
            <a:r>
              <a:rPr lang="fr-FR" altLang="en-US" sz="90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sym typeface="Wingdings" pitchFamily="2" charset="2"/>
              </a:rPr>
              <a:t> Intervention mini-invasive/non-NHSN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Pas d‘information</a:t>
            </a:r>
            <a:endParaRPr lang="fr-FR" altLang="en-US" sz="750" dirty="0">
              <a:solidFill>
                <a:srgbClr val="000000"/>
              </a:solidFill>
              <a:latin typeface="Calibri" panose="020F0502020204030204" pitchFamily="34" charset="0"/>
              <a:cs typeface="Calibri" panose="020F0502020204030204" pitchFamily="34" charset="0"/>
            </a:endParaRP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Intervention NHSN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rPr>
              <a:t>[__________] 	</a:t>
            </a:r>
          </a:p>
          <a:p>
            <a:pPr eaLnBrk="1" hangingPunct="1">
              <a:spcBef>
                <a:spcPct val="50000"/>
              </a:spcBef>
              <a:buFontTx/>
              <a:buNone/>
            </a:pPr>
            <a:r>
              <a:rPr lang="fr-FR" altLang="en-US" sz="750" b="1" dirty="0" err="1">
                <a:latin typeface="Calibri" panose="020F0502020204030204" pitchFamily="34" charset="0"/>
                <a:cs typeface="Calibri" panose="020F0502020204030204" pitchFamily="34" charset="0"/>
              </a:rPr>
              <a:t>McCabe</a:t>
            </a:r>
            <a:r>
              <a:rPr lang="fr-FR" altLang="en-US" sz="750" b="1" dirty="0">
                <a:latin typeface="Calibri" panose="020F0502020204030204" pitchFamily="34" charset="0"/>
                <a:cs typeface="Calibri" panose="020F0502020204030204" pitchFamily="34" charset="0"/>
              </a:rPr>
              <a:t> score</a:t>
            </a:r>
            <a:r>
              <a:rPr lang="fr-FR" altLang="en-US" sz="750" dirty="0">
                <a:latin typeface="Calibri" panose="020F0502020204030204" pitchFamily="34" charset="0"/>
                <a:cs typeface="Calibri" panose="020F0502020204030204" pitchFamily="34" charset="0"/>
              </a:rPr>
              <a:t>: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rPr>
              <a:t>Pathologie non-fatale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sz="750" dirty="0">
                <a:latin typeface="Calibri" panose="020F0502020204030204" pitchFamily="34" charset="0"/>
                <a:cs typeface="Calibri" panose="020F0502020204030204" pitchFamily="34" charset="0"/>
              </a:rPr>
              <a:t>Pathologie avec évolution fatale dans 5 ans </a:t>
            </a:r>
            <a:endParaRPr lang="fr-FR" altLang="en-US" sz="750" dirty="0">
              <a:latin typeface="Calibri" panose="020F0502020204030204" pitchFamily="34" charset="0"/>
              <a:cs typeface="Calibri" panose="020F0502020204030204" pitchFamily="34" charset="0"/>
            </a:endParaRPr>
          </a:p>
          <a:p>
            <a:pPr marL="128588" indent="-128588" eaLnBrk="1" hangingPunct="1">
              <a:spcBef>
                <a:spcPts val="225"/>
              </a:spcBef>
              <a:buFont typeface="Wingdings" panose="05000000000000000000" pitchFamily="2" charset="2"/>
              <a:buChar char="¨"/>
            </a:pPr>
            <a:r>
              <a:rPr lang="fr-FR" sz="750" dirty="0">
                <a:latin typeface="Calibri" panose="020F0502020204030204" pitchFamily="34" charset="0"/>
                <a:cs typeface="Calibri" panose="020F0502020204030204" pitchFamily="34" charset="0"/>
              </a:rPr>
              <a:t>Pathologie avec évolution fatale dans 12 mois</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rPr>
              <a:t> Pas d‘information</a:t>
            </a:r>
          </a:p>
          <a:p>
            <a:pPr eaLnBrk="1" hangingPunct="1">
              <a:spcBef>
                <a:spcPct val="50000"/>
              </a:spcBef>
              <a:buNone/>
            </a:pPr>
            <a:r>
              <a:rPr lang="fr-CH" altLang="en-US" sz="750" b="1" dirty="0">
                <a:latin typeface="Calibri" panose="020F0502020204030204" pitchFamily="34" charset="0"/>
                <a:cs typeface="Calibri" panose="020F0502020204030204" pitchFamily="34" charset="0"/>
              </a:rPr>
              <a:t>Vaccination </a:t>
            </a:r>
            <a:r>
              <a:rPr lang="fr-CH" altLang="en-US" sz="750" b="1" dirty="0">
                <a:latin typeface="Calibri" panose="020F0502020204030204" pitchFamily="34" charset="0"/>
                <a:cs typeface="Calibri" panose="020F0502020204030204" pitchFamily="34" charset="0"/>
                <a:sym typeface="Wingdings" panose="05000000000000000000" pitchFamily="2" charset="2"/>
              </a:rPr>
              <a:t>contre COVID-19 :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Non </a:t>
            </a: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Partielle O </a:t>
            </a:r>
            <a:r>
              <a:rPr lang="fr-CH" altLang="en-US" sz="750" dirty="0">
                <a:latin typeface="Calibri" panose="020F0502020204030204" pitchFamily="34" charset="0"/>
                <a:cs typeface="Calibri" panose="020F0502020204030204" pitchFamily="34" charset="0"/>
                <a:sym typeface="Wingdings" panose="05000000000000000000" pitchFamily="2" charset="2"/>
              </a:rPr>
              <a:t>Complete -&gt; doses supplémentaires O 1 O ≥2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a:t>
            </a:r>
            <a:r>
              <a:rPr lang="en-US" altLang="en-US" sz="750" dirty="0">
                <a:latin typeface="Calibri" panose="020F0502020204030204" pitchFamily="34" charset="0"/>
                <a:cs typeface="Calibri" panose="020F0502020204030204" pitchFamily="34" charset="0"/>
                <a:sym typeface="Wingdings" panose="05000000000000000000" pitchFamily="2" charset="2"/>
              </a:rPr>
              <a:t> </a:t>
            </a:r>
            <a:r>
              <a:rPr lang="fr-CH" altLang="en-US" sz="750" dirty="0">
                <a:latin typeface="Calibri" panose="020F0502020204030204" pitchFamily="34" charset="0"/>
                <a:cs typeface="Calibri" panose="020F0502020204030204" pitchFamily="34" charset="0"/>
                <a:sym typeface="Wingdings" panose="05000000000000000000" pitchFamily="2" charset="2"/>
              </a:rPr>
              <a:t>Inconnu</a:t>
            </a:r>
            <a:endParaRPr lang="fr-CH"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Nouveau-né, Poids de naissance : </a:t>
            </a:r>
            <a:r>
              <a:rPr lang="fr-FR" altLang="en-US" sz="750" dirty="0">
                <a:latin typeface="Calibri" panose="020F0502020204030204" pitchFamily="34" charset="0"/>
                <a:cs typeface="Calibri" panose="020F0502020204030204" pitchFamily="34" charset="0"/>
              </a:rPr>
              <a:t>[______] grammes</a:t>
            </a:r>
          </a:p>
          <a:p>
            <a:pPr eaLnBrk="1" hangingPunct="1">
              <a:spcBef>
                <a:spcPct val="50000"/>
              </a:spcBef>
              <a:buNone/>
            </a:pPr>
            <a:r>
              <a:rPr lang="fr-FR" altLang="en-US" sz="750" b="1" dirty="0">
                <a:latin typeface="Calibri" panose="020F0502020204030204" pitchFamily="34" charset="0"/>
                <a:cs typeface="Calibri" panose="020F0502020204030204" pitchFamily="34" charset="0"/>
              </a:rPr>
              <a:t>Enfant &lt;16 ans, poids:  </a:t>
            </a:r>
            <a:r>
              <a:rPr lang="fr-FR" altLang="en-US" sz="750" dirty="0">
                <a:latin typeface="Calibri" panose="020F0502020204030204" pitchFamily="34" charset="0"/>
                <a:cs typeface="Calibri" panose="020F0502020204030204" pitchFamily="34" charset="0"/>
              </a:rPr>
              <a:t>[______] </a:t>
            </a:r>
            <a:r>
              <a:rPr lang="fr-FR" altLang="en-US" sz="750" b="1" dirty="0">
                <a:latin typeface="Calibri" panose="020F0502020204030204" pitchFamily="34" charset="0"/>
                <a:cs typeface="Calibri" panose="020F0502020204030204" pitchFamily="34" charset="0"/>
              </a:rPr>
              <a:t> taille:  </a:t>
            </a:r>
            <a:r>
              <a:rPr lang="fr-FR" altLang="en-US" sz="750" dirty="0">
                <a:latin typeface="Calibri" panose="020F0502020204030204" pitchFamily="34" charset="0"/>
                <a:cs typeface="Calibri" panose="020F0502020204030204" pitchFamily="34" charset="0"/>
              </a:rPr>
              <a:t>[______]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central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périphérique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Sonde urinaire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Ventilation (intubé)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reçoit des </a:t>
            </a:r>
            <a:r>
              <a:rPr lang="fr-FR" altLang="en-US" sz="750" b="1" dirty="0">
                <a:latin typeface="Calibri" panose="020F0502020204030204" pitchFamily="34" charset="0"/>
                <a:cs typeface="Calibri" panose="020F0502020204030204" pitchFamily="34" charset="0"/>
              </a:rPr>
              <a:t>antimicrobiens </a:t>
            </a:r>
            <a:r>
              <a:rPr lang="fr-FR" altLang="en-US" sz="750" baseline="30000" dirty="0">
                <a:latin typeface="Calibri" panose="020F0502020204030204" pitchFamily="34" charset="0"/>
                <a:cs typeface="Calibri" panose="020F0502020204030204" pitchFamily="34" charset="0"/>
              </a:rPr>
              <a:t>(1)</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a une </a:t>
            </a:r>
            <a:r>
              <a:rPr lang="fr-FR" altLang="en-US" sz="750" b="1" dirty="0">
                <a:latin typeface="Calibri" panose="020F0502020204030204" pitchFamily="34" charset="0"/>
                <a:cs typeface="Calibri" panose="020F0502020204030204" pitchFamily="34" charset="0"/>
              </a:rPr>
              <a:t>infection associée </a:t>
            </a: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aux soins (IAS)</a:t>
            </a:r>
            <a:r>
              <a:rPr lang="fr-FR" altLang="en-US" sz="750" baseline="30000" dirty="0">
                <a:latin typeface="Calibri" panose="020F0502020204030204" pitchFamily="34" charset="0"/>
                <a:cs typeface="Calibri" panose="020F0502020204030204" pitchFamily="34" charset="0"/>
              </a:rPr>
              <a:t>(2)</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p>
        </p:txBody>
      </p:sp>
      <p:sp>
        <p:nvSpPr>
          <p:cNvPr id="6239" name="Rectangle 925"/>
          <p:cNvSpPr>
            <a:spLocks noChangeArrowheads="1"/>
          </p:cNvSpPr>
          <p:nvPr/>
        </p:nvSpPr>
        <p:spPr bwMode="auto">
          <a:xfrm>
            <a:off x="303870" y="4772156"/>
            <a:ext cx="3999813"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dirty="0">
                <a:latin typeface="Calibri" panose="020F0502020204030204" pitchFamily="34" charset="0"/>
                <a:cs typeface="Calibri" panose="020F0502020204030204" pitchFamily="34" charset="0"/>
              </a:rPr>
              <a:t>(1) Le jour de l‘enquête; exception :  prophylaxie chirurgicale → 24h avant 08:00 du jour de l‘enquête – si oui : remplir la section « antimicrobien » ; si &gt; 3 antimicrobiens sont appliques, rajouter une formulaire supplémentaire; (2) [Début de l’infection ≥ jour 3 OU critères applicables pour infections du site chirurgical (intervention chirurgicale dans les derniers 30/90 jours) OU sortie de l’hôpital mais réadmission &lt; 48h OU infection à </a:t>
            </a:r>
            <a:r>
              <a:rPr lang="fr-FR" altLang="en-US" sz="375" i="1" dirty="0">
                <a:latin typeface="Calibri" panose="020F0502020204030204" pitchFamily="34" charset="0"/>
                <a:cs typeface="Calibri" panose="020F0502020204030204" pitchFamily="34" charset="0"/>
              </a:rPr>
              <a:t>C. difficile </a:t>
            </a:r>
            <a:r>
              <a:rPr lang="fr-FR" altLang="en-US" sz="375" dirty="0">
                <a:latin typeface="Calibri" panose="020F0502020204030204" pitchFamily="34" charset="0"/>
                <a:cs typeface="Calibri" panose="020F0502020204030204" pitchFamily="34" charset="0"/>
              </a:rPr>
              <a:t>après une sortie &lt; 28 jours OU début &lt;j3 après procédure/dispositif invasifs  à J1 ou J2] ET [les critères d’une IAS sont requis  le jour de l’enquête OU un traitement pour une IAS au jour de l’enquête est installé (après avoir rempli les critères d’une IAS avant)] – si oui : remplir la section « infection associée aux soins » ; si &gt; 2 IAS, rajouter une formulaire supplémentaire.</a:t>
            </a:r>
          </a:p>
        </p:txBody>
      </p:sp>
      <p:sp>
        <p:nvSpPr>
          <p:cNvPr id="23" name="Rectangle 924"/>
          <p:cNvSpPr>
            <a:spLocks noChangeArrowheads="1"/>
          </p:cNvSpPr>
          <p:nvPr/>
        </p:nvSpPr>
        <p:spPr bwMode="auto">
          <a:xfrm>
            <a:off x="4343270" y="4481057"/>
            <a:ext cx="3888432"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fr-FR" altLang="en-US" sz="450" dirty="0">
                <a:latin typeface="Calibri" panose="020F0502020204030204" pitchFamily="34" charset="0"/>
                <a:cs typeface="Calibri" panose="020F0502020204030204" pitchFamily="34" charset="0"/>
              </a:rPr>
              <a:t>(</a:t>
            </a:r>
            <a:r>
              <a:rPr lang="fr-FR" altLang="en-US" sz="375" dirty="0">
                <a:latin typeface="Calibri" panose="020F0502020204030204" pitchFamily="34" charset="0"/>
                <a:cs typeface="Calibri" panose="020F0502020204030204" pitchFamily="34" charset="0"/>
              </a:rPr>
              <a:t>3) Dispositif pertinent avant l’IAS (tube </a:t>
            </a:r>
            <a:r>
              <a:rPr lang="fr-FR" altLang="en-US" sz="375" dirty="0" err="1">
                <a:latin typeface="Calibri" panose="020F0502020204030204" pitchFamily="34" charset="0"/>
                <a:cs typeface="Calibri" panose="020F0502020204030204" pitchFamily="34" charset="0"/>
              </a:rPr>
              <a:t>endo</a:t>
            </a:r>
            <a:r>
              <a:rPr lang="fr-FR" altLang="en-US" sz="375" dirty="0">
                <a:latin typeface="Calibri" panose="020F0502020204030204" pitchFamily="34" charset="0"/>
                <a:cs typeface="Calibri" panose="020F0502020204030204" pitchFamily="34" charset="0"/>
              </a:rPr>
              <a:t>-trachéal pour PN1-PN5, CVC/CVP pour </a:t>
            </a:r>
            <a:r>
              <a:rPr lang="fr-FR" altLang="en-US" sz="375" dirty="0" err="1">
                <a:latin typeface="Calibri" panose="020F0502020204030204" pitchFamily="34" charset="0"/>
                <a:cs typeface="Calibri" panose="020F0502020204030204" pitchFamily="34" charset="0"/>
              </a:rPr>
              <a:t>sepsis</a:t>
            </a:r>
            <a:r>
              <a:rPr lang="fr-FR" altLang="en-US" sz="375" dirty="0">
                <a:latin typeface="Calibri" panose="020F0502020204030204" pitchFamily="34" charset="0"/>
                <a:cs typeface="Calibri" panose="020F0502020204030204" pitchFamily="34" charset="0"/>
              </a:rPr>
              <a:t> [BSI, NEO-LCBI, NEO-CNSB], sonde urinaire pour UTI-A et UTI-B; (4) Si l‘infection n‘est pas présente à l‘admission; (5) C-CVC, C-PVC, S-PUL, S-UTI, S-DIG, S-SSI, S-SST, S-OTH, UO, UNK; (6) AB: </a:t>
            </a:r>
            <a:r>
              <a:rPr lang="fr-FR" altLang="en-US" sz="375" i="1" dirty="0">
                <a:latin typeface="Calibri" panose="020F0502020204030204" pitchFamily="34" charset="0"/>
                <a:cs typeface="Calibri" panose="020F0502020204030204" pitchFamily="34" charset="0"/>
              </a:rPr>
              <a:t>S. aureus</a:t>
            </a:r>
            <a:r>
              <a:rPr lang="fr-FR" altLang="en-US" sz="375" dirty="0">
                <a:latin typeface="Calibri" panose="020F0502020204030204" pitchFamily="34" charset="0"/>
                <a:cs typeface="Calibri" panose="020F0502020204030204" pitchFamily="34" charset="0"/>
              </a:rPr>
              <a:t>: OXA+ GLY; </a:t>
            </a:r>
            <a:r>
              <a:rPr lang="fr-FR" altLang="en-US" sz="375" i="1" dirty="0" err="1">
                <a:latin typeface="Calibri" panose="020F0502020204030204" pitchFamily="34" charset="0"/>
                <a:cs typeface="Calibri" panose="020F0502020204030204" pitchFamily="34" charset="0"/>
              </a:rPr>
              <a:t>Enterococcus</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GLY; </a:t>
            </a:r>
            <a:r>
              <a:rPr lang="fr-FR" altLang="en-US" sz="375" dirty="0" err="1">
                <a:latin typeface="Calibri" panose="020F0502020204030204" pitchFamily="34" charset="0"/>
                <a:cs typeface="Calibri" panose="020F0502020204030204" pitchFamily="34" charset="0"/>
              </a:rPr>
              <a:t>Enterobacteriaceae</a:t>
            </a:r>
            <a:r>
              <a:rPr lang="fr-FR" altLang="en-US" sz="375" dirty="0">
                <a:latin typeface="Calibri" panose="020F0502020204030204" pitchFamily="34" charset="0"/>
                <a:cs typeface="Calibri" panose="020F0502020204030204" pitchFamily="34" charset="0"/>
              </a:rPr>
              <a:t>: C3G + CAR; </a:t>
            </a:r>
            <a:r>
              <a:rPr lang="fr-FR" altLang="en-US" sz="375" i="1" dirty="0">
                <a:latin typeface="Calibri" panose="020F0502020204030204" pitchFamily="34" charset="0"/>
                <a:cs typeface="Calibri" panose="020F0502020204030204" pitchFamily="34" charset="0"/>
              </a:rPr>
              <a:t>P. </a:t>
            </a:r>
            <a:r>
              <a:rPr lang="fr-FR" altLang="en-US" sz="375" i="1" dirty="0" err="1">
                <a:latin typeface="Calibri" panose="020F0502020204030204" pitchFamily="34" charset="0"/>
                <a:cs typeface="Calibri" panose="020F0502020204030204" pitchFamily="34" charset="0"/>
              </a:rPr>
              <a:t>aeruginosa</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und</a:t>
            </a:r>
            <a:r>
              <a:rPr lang="fr-FR" altLang="en-US" sz="375" dirty="0">
                <a:latin typeface="Calibri" panose="020F0502020204030204" pitchFamily="34" charset="0"/>
                <a:cs typeface="Calibri" panose="020F0502020204030204" pitchFamily="34" charset="0"/>
              </a:rPr>
              <a:t> </a:t>
            </a:r>
            <a:r>
              <a:rPr lang="fr-FR" altLang="en-US" sz="375" i="1" dirty="0">
                <a:latin typeface="Calibri" panose="020F0502020204030204" pitchFamily="34" charset="0"/>
                <a:cs typeface="Calibri" panose="020F0502020204030204" pitchFamily="34" charset="0"/>
              </a:rPr>
              <a:t>Acinetobacter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CAR; SIR: S=sensible, I= sensible en dosage élevé, R=résistant, U=?; PDR: résistant contre tous les antibiotiques: N = Non, P = potentiellement, C=confirmé, U=? * établissement de soins de longue durée </a:t>
            </a:r>
          </a:p>
        </p:txBody>
      </p:sp>
      <p:graphicFrame>
        <p:nvGraphicFramePr>
          <p:cNvPr id="18" name="Group 975"/>
          <p:cNvGraphicFramePr>
            <a:graphicFrameLocks noGrp="1"/>
          </p:cNvGraphicFramePr>
          <p:nvPr/>
        </p:nvGraphicFramePr>
        <p:xfrm>
          <a:off x="4343270" y="249470"/>
          <a:ext cx="3791593" cy="911090"/>
        </p:xfrm>
        <a:graphic>
          <a:graphicData uri="http://schemas.openxmlformats.org/drawingml/2006/table">
            <a:tbl>
              <a:tblPr/>
              <a:tblGrid>
                <a:gridCol w="1038821">
                  <a:extLst>
                    <a:ext uri="{9D8B030D-6E8A-4147-A177-3AD203B41FA5}">
                      <a16:colId xmlns:a16="http://schemas.microsoft.com/office/drawing/2014/main" val="20000"/>
                    </a:ext>
                  </a:extLst>
                </a:gridCol>
                <a:gridCol w="324036">
                  <a:extLst>
                    <a:ext uri="{9D8B030D-6E8A-4147-A177-3AD203B41FA5}">
                      <a16:colId xmlns:a16="http://schemas.microsoft.com/office/drawing/2014/main" val="20001"/>
                    </a:ext>
                  </a:extLst>
                </a:gridCol>
                <a:gridCol w="540060">
                  <a:extLst>
                    <a:ext uri="{9D8B030D-6E8A-4147-A177-3AD203B41FA5}">
                      <a16:colId xmlns:a16="http://schemas.microsoft.com/office/drawing/2014/main" val="20002"/>
                    </a:ext>
                  </a:extLst>
                </a:gridCol>
                <a:gridCol w="59406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6538">
                  <a:extLst>
                    <a:ext uri="{9D8B030D-6E8A-4147-A177-3AD203B41FA5}">
                      <a16:colId xmlns:a16="http://schemas.microsoft.com/office/drawing/2014/main" val="20006"/>
                    </a:ext>
                  </a:extLst>
                </a:gridCol>
              </a:tblGrid>
              <a:tr h="478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Antimicrobien (AM) </a:t>
                      </a:r>
                    </a:p>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(Substance)</a:t>
                      </a:r>
                    </a:p>
                  </a:txBody>
                  <a:tcPr marL="68580" marR="68580" marT="34307" marB="34307"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Voie</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Diagnostic</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 documentée</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Changement de l‘AM (raison)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0"/>
                  </a:ext>
                </a:extLst>
              </a:tr>
              <a:tr h="1422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047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576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 name="Rectangle 355"/>
          <p:cNvSpPr>
            <a:spLocks noChangeArrowheads="1"/>
          </p:cNvSpPr>
          <p:nvPr/>
        </p:nvSpPr>
        <p:spPr bwMode="auto">
          <a:xfrm>
            <a:off x="4301133" y="1200519"/>
            <a:ext cx="38344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b="1" dirty="0">
                <a:latin typeface="Calibri" panose="020F0502020204030204" pitchFamily="34" charset="0"/>
                <a:cs typeface="Calibri" panose="020F0502020204030204" pitchFamily="34" charset="0"/>
              </a:rPr>
              <a:t>Voie</a:t>
            </a:r>
            <a:r>
              <a:rPr lang="fr-FR" altLang="en-US" sz="375" dirty="0">
                <a:latin typeface="Calibri" panose="020F0502020204030204" pitchFamily="34" charset="0"/>
                <a:cs typeface="Calibri" panose="020F0502020204030204" pitchFamily="34" charset="0"/>
              </a:rPr>
              <a:t>: P: parentérale, O: orale, R: rectale, I: inhalée;  </a:t>
            </a:r>
            <a:r>
              <a:rPr lang="fr-FR" altLang="en-US" sz="375" b="1" dirty="0">
                <a:latin typeface="Calibri" panose="020F0502020204030204" pitchFamily="34" charset="0"/>
                <a:cs typeface="Calibri" panose="020F0502020204030204" pitchFamily="34" charset="0"/>
              </a:rPr>
              <a:t>Indication</a:t>
            </a:r>
            <a:r>
              <a:rPr lang="fr-FR" altLang="en-US" sz="375" dirty="0">
                <a:latin typeface="Calibri" panose="020F0502020204030204" pitchFamily="34" charset="0"/>
                <a:cs typeface="Calibri" panose="020F0502020204030204" pitchFamily="34" charset="0"/>
              </a:rPr>
              <a:t>: infection communautaire (CI), infection acquise à un service de soins de longue durée (LI), infection associée aux soins aigus (HI); prophylaxie chirurgicale : SP1: dose simple, SP2: pendant 1 jour, SP3: &gt; 1 jour ; MP: prophylaxie médicale; O: autre indication ; UI: ?; </a:t>
            </a:r>
            <a:r>
              <a:rPr lang="fr-FR" altLang="en-US" sz="375" b="1" dirty="0">
                <a:latin typeface="Calibri" panose="020F0502020204030204" pitchFamily="34" charset="0"/>
                <a:cs typeface="Calibri" panose="020F0502020204030204" pitchFamily="34" charset="0"/>
              </a:rPr>
              <a:t>Diagnostic</a:t>
            </a:r>
            <a:r>
              <a:rPr lang="fr-FR" altLang="en-US" sz="375" dirty="0">
                <a:latin typeface="Calibri" panose="020F0502020204030204" pitchFamily="34" charset="0"/>
                <a:cs typeface="Calibri" panose="020F0502020204030204" pitchFamily="34" charset="0"/>
              </a:rPr>
              <a:t>: voir liste ; </a:t>
            </a:r>
            <a:r>
              <a:rPr lang="fr-FR" altLang="en-US" sz="375" b="1" dirty="0">
                <a:latin typeface="Calibri" panose="020F0502020204030204" pitchFamily="34" charset="0"/>
                <a:cs typeface="Calibri" panose="020F0502020204030204" pitchFamily="34" charset="0"/>
              </a:rPr>
              <a:t>Indication documentée </a:t>
            </a:r>
            <a:r>
              <a:rPr lang="fr-FR" altLang="en-US" sz="375" dirty="0">
                <a:latin typeface="Calibri" panose="020F0502020204030204" pitchFamily="34" charset="0"/>
                <a:cs typeface="Calibri" panose="020F0502020204030204" pitchFamily="34" charset="0"/>
              </a:rPr>
              <a:t>(dans le dossier du patient) : Oui/Non ; </a:t>
            </a:r>
            <a:r>
              <a:rPr lang="fr-FR" altLang="en-US" sz="375" b="1" dirty="0">
                <a:latin typeface="Calibri" panose="020F0502020204030204" pitchFamily="34" charset="0"/>
                <a:cs typeface="Calibri" panose="020F0502020204030204" pitchFamily="34" charset="0"/>
              </a:rPr>
              <a:t>Changement de l’AM (+ cause): </a:t>
            </a:r>
            <a:r>
              <a:rPr lang="fr-FR" altLang="en-US" sz="375" dirty="0">
                <a:latin typeface="Calibri" panose="020F0502020204030204" pitchFamily="34" charset="0"/>
                <a:cs typeface="Calibri" panose="020F0502020204030204" pitchFamily="34" charset="0"/>
              </a:rPr>
              <a:t>N = pas de changement ; E = escalade; D = </a:t>
            </a:r>
            <a:r>
              <a:rPr lang="fr-FR" altLang="en-US" sz="375" dirty="0" err="1">
                <a:latin typeface="Calibri" panose="020F0502020204030204" pitchFamily="34" charset="0"/>
                <a:cs typeface="Calibri" panose="020F0502020204030204" pitchFamily="34" charset="0"/>
              </a:rPr>
              <a:t>descalade</a:t>
            </a:r>
            <a:r>
              <a:rPr lang="fr-FR" altLang="en-US" sz="375" dirty="0">
                <a:latin typeface="Calibri" panose="020F0502020204030204" pitchFamily="34" charset="0"/>
                <a:cs typeface="Calibri" panose="020F0502020204030204" pitchFamily="34" charset="0"/>
              </a:rPr>
              <a:t>; S = changement iv-oral; A = effet indésirable; OU = autre cause; U = ? * établissement de soins de longue durée </a:t>
            </a:r>
          </a:p>
        </p:txBody>
      </p:sp>
      <p:sp>
        <p:nvSpPr>
          <p:cNvPr id="43" name="Forme libre 42"/>
          <p:cNvSpPr/>
          <p:nvPr/>
        </p:nvSpPr>
        <p:spPr>
          <a:xfrm>
            <a:off x="3888128" y="509757"/>
            <a:ext cx="472944" cy="3646169"/>
          </a:xfrm>
          <a:custGeom>
            <a:avLst/>
            <a:gdLst>
              <a:gd name="connsiteX0" fmla="*/ 0 w 844061"/>
              <a:gd name="connsiteY0" fmla="*/ 3055815 h 3055815"/>
              <a:gd name="connsiteX1" fmla="*/ 695569 w 844061"/>
              <a:gd name="connsiteY1" fmla="*/ 3055815 h 3055815"/>
              <a:gd name="connsiteX2" fmla="*/ 687754 w 844061"/>
              <a:gd name="connsiteY2" fmla="*/ 0 h 3055815"/>
              <a:gd name="connsiteX3" fmla="*/ 844061 w 844061"/>
              <a:gd name="connsiteY3" fmla="*/ 0 h 3055815"/>
            </a:gdLst>
            <a:ahLst/>
            <a:cxnLst>
              <a:cxn ang="0">
                <a:pos x="connsiteX0" y="connsiteY0"/>
              </a:cxn>
              <a:cxn ang="0">
                <a:pos x="connsiteX1" y="connsiteY1"/>
              </a:cxn>
              <a:cxn ang="0">
                <a:pos x="connsiteX2" y="connsiteY2"/>
              </a:cxn>
              <a:cxn ang="0">
                <a:pos x="connsiteX3" y="connsiteY3"/>
              </a:cxn>
            </a:cxnLst>
            <a:rect l="l" t="t" r="r" b="b"/>
            <a:pathLst>
              <a:path w="844061" h="3055815">
                <a:moveTo>
                  <a:pt x="0" y="3055815"/>
                </a:moveTo>
                <a:lnTo>
                  <a:pt x="695569" y="3055815"/>
                </a:lnTo>
                <a:lnTo>
                  <a:pt x="687754" y="0"/>
                </a:lnTo>
                <a:lnTo>
                  <a:pt x="844061"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5" name="Forme libre 44"/>
          <p:cNvSpPr/>
          <p:nvPr/>
        </p:nvSpPr>
        <p:spPr>
          <a:xfrm>
            <a:off x="3888128" y="1645384"/>
            <a:ext cx="490844" cy="2848533"/>
          </a:xfrm>
          <a:custGeom>
            <a:avLst/>
            <a:gdLst>
              <a:gd name="connsiteX0" fmla="*/ 0 w 851877"/>
              <a:gd name="connsiteY0" fmla="*/ 1578707 h 1578707"/>
              <a:gd name="connsiteX1" fmla="*/ 726831 w 851877"/>
              <a:gd name="connsiteY1" fmla="*/ 1578707 h 1578707"/>
              <a:gd name="connsiteX2" fmla="*/ 726831 w 851877"/>
              <a:gd name="connsiteY2" fmla="*/ 0 h 1578707"/>
              <a:gd name="connsiteX3" fmla="*/ 851877 w 851877"/>
              <a:gd name="connsiteY3" fmla="*/ 0 h 1578707"/>
            </a:gdLst>
            <a:ahLst/>
            <a:cxnLst>
              <a:cxn ang="0">
                <a:pos x="connsiteX0" y="connsiteY0"/>
              </a:cxn>
              <a:cxn ang="0">
                <a:pos x="connsiteX1" y="connsiteY1"/>
              </a:cxn>
              <a:cxn ang="0">
                <a:pos x="connsiteX2" y="connsiteY2"/>
              </a:cxn>
              <a:cxn ang="0">
                <a:pos x="connsiteX3" y="connsiteY3"/>
              </a:cxn>
            </a:cxnLst>
            <a:rect l="l" t="t" r="r" b="b"/>
            <a:pathLst>
              <a:path w="851877" h="1578707">
                <a:moveTo>
                  <a:pt x="0" y="1578707"/>
                </a:moveTo>
                <a:lnTo>
                  <a:pt x="726831" y="1578707"/>
                </a:lnTo>
                <a:lnTo>
                  <a:pt x="726831" y="0"/>
                </a:lnTo>
                <a:lnTo>
                  <a:pt x="851877"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7" name="Rectangle 5"/>
          <p:cNvSpPr>
            <a:spLocks noChangeArrowheads="1"/>
          </p:cNvSpPr>
          <p:nvPr/>
        </p:nvSpPr>
        <p:spPr bwMode="auto">
          <a:xfrm>
            <a:off x="303870" y="0"/>
            <a:ext cx="7128792" cy="253916"/>
          </a:xfrm>
          <a:prstGeom prst="rect">
            <a:avLst/>
          </a:prstGeom>
          <a:solidFill>
            <a:srgbClr val="CCFFCC">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1050" b="1" dirty="0">
                <a:solidFill>
                  <a:srgbClr val="009900"/>
                </a:solidFill>
                <a:latin typeface="Calibri" panose="020F0502020204030204" pitchFamily="34" charset="0"/>
                <a:cs typeface="Calibri" panose="020F0502020204030204" pitchFamily="34" charset="0"/>
              </a:rPr>
              <a:t>Formulaire P – Patient</a:t>
            </a:r>
          </a:p>
        </p:txBody>
      </p:sp>
      <p:pic>
        <p:nvPicPr>
          <p:cNvPr id="11" name="Grafik 10" descr="Ein Bild, das Text, ClipArt enthält.&#10;&#10;Automatisch generierte Beschreibung">
            <a:extLst>
              <a:ext uri="{FF2B5EF4-FFF2-40B4-BE49-F238E27FC236}">
                <a16:creationId xmlns:a16="http://schemas.microsoft.com/office/drawing/2014/main" id="{E07B36CF-FD50-47B1-9D73-6BDB1705B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153" y="1641"/>
            <a:ext cx="1125481" cy="235851"/>
          </a:xfrm>
          <a:prstGeom prst="rect">
            <a:avLst/>
          </a:prstGeom>
        </p:spPr>
      </p:pic>
      <p:sp>
        <p:nvSpPr>
          <p:cNvPr id="12" name="Rechteck 3">
            <a:extLst>
              <a:ext uri="{FF2B5EF4-FFF2-40B4-BE49-F238E27FC236}">
                <a16:creationId xmlns:a16="http://schemas.microsoft.com/office/drawing/2014/main" id="{67AA9D99-3CD4-42E6-884B-63C835C80A2C}"/>
              </a:ext>
            </a:extLst>
          </p:cNvPr>
          <p:cNvSpPr/>
          <p:nvPr/>
        </p:nvSpPr>
        <p:spPr>
          <a:xfrm>
            <a:off x="4343270" y="17437"/>
            <a:ext cx="4015283" cy="514462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786423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917F56C-D1C4-EF18-2DF1-581F7E50CE8D}"/>
              </a:ext>
            </a:extLst>
          </p:cNvPr>
          <p:cNvSpPr>
            <a:spLocks noGrp="1"/>
          </p:cNvSpPr>
          <p:nvPr>
            <p:ph type="title"/>
          </p:nvPr>
        </p:nvSpPr>
        <p:spPr>
          <a:xfrm>
            <a:off x="457200" y="205978"/>
            <a:ext cx="8229600" cy="857250"/>
          </a:xfrm>
        </p:spPr>
        <p:txBody>
          <a:bodyPr/>
          <a:lstStyle/>
          <a:p>
            <a:endParaRPr lang="en-US" dirty="0"/>
          </a:p>
        </p:txBody>
      </p:sp>
      <p:pic>
        <p:nvPicPr>
          <p:cNvPr id="4" name="Image 3">
            <a:extLst>
              <a:ext uri="{FF2B5EF4-FFF2-40B4-BE49-F238E27FC236}">
                <a16:creationId xmlns:a16="http://schemas.microsoft.com/office/drawing/2014/main" id="{0FE00970-1538-4798-87F2-3666F119ED9F}"/>
              </a:ext>
            </a:extLst>
          </p:cNvPr>
          <p:cNvPicPr>
            <a:picLocks noChangeAspect="1"/>
          </p:cNvPicPr>
          <p:nvPr/>
        </p:nvPicPr>
        <p:blipFill rotWithShape="1">
          <a:blip r:embed="rId3"/>
          <a:srcRect l="5733" t="22163" r="56316" b="48030"/>
          <a:stretch/>
        </p:blipFill>
        <p:spPr>
          <a:xfrm>
            <a:off x="597622" y="900115"/>
            <a:ext cx="3757755" cy="2545556"/>
          </a:xfrm>
          <a:prstGeom prst="rect">
            <a:avLst/>
          </a:prstGeom>
          <a:noFill/>
        </p:spPr>
      </p:pic>
      <p:sp>
        <p:nvSpPr>
          <p:cNvPr id="20" name="Content Placeholder 3">
            <a:extLst>
              <a:ext uri="{FF2B5EF4-FFF2-40B4-BE49-F238E27FC236}">
                <a16:creationId xmlns:a16="http://schemas.microsoft.com/office/drawing/2014/main" id="{54E1751C-9DB4-B51E-F1BD-970B0564934E}"/>
              </a:ext>
            </a:extLst>
          </p:cNvPr>
          <p:cNvSpPr>
            <a:spLocks noGrp="1"/>
          </p:cNvSpPr>
          <p:nvPr>
            <p:ph sz="half" idx="2"/>
          </p:nvPr>
        </p:nvSpPr>
        <p:spPr>
          <a:xfrm>
            <a:off x="4636224" y="1131590"/>
            <a:ext cx="4038600" cy="2545556"/>
          </a:xfrm>
        </p:spPr>
        <p:txBody>
          <a:bodyPr>
            <a:normAutofit/>
          </a:bodyPr>
          <a:lstStyle/>
          <a:p>
            <a:r>
              <a:rPr lang="fr-CH" sz="1600" b="0" i="1" dirty="0">
                <a:solidFill>
                  <a:srgbClr val="000000"/>
                </a:solidFill>
                <a:effectLst/>
                <a:latin typeface="Calibri" panose="020F0502020204030204" pitchFamily="34" charset="0"/>
              </a:rPr>
              <a:t>En 2022, cinq ans après la première CH-PPS nationale, une deuxième PPS nationale organisée par </a:t>
            </a:r>
            <a:r>
              <a:rPr lang="fr-CH" sz="1600" b="0" i="1" dirty="0" err="1">
                <a:solidFill>
                  <a:srgbClr val="000000"/>
                </a:solidFill>
                <a:effectLst/>
                <a:latin typeface="Calibri" panose="020F0502020204030204" pitchFamily="34" charset="0"/>
              </a:rPr>
              <a:t>Swissnoso</a:t>
            </a:r>
            <a:r>
              <a:rPr lang="fr-CH" sz="1600" b="0" i="1" dirty="0">
                <a:solidFill>
                  <a:srgbClr val="000000"/>
                </a:solidFill>
                <a:effectLst/>
                <a:latin typeface="Calibri" panose="020F0502020204030204" pitchFamily="34" charset="0"/>
              </a:rPr>
              <a:t> dans le cadre de la stratégie NOSO avec le soutien financier de l'Office fédéral de la santé publique (OFSP)</a:t>
            </a:r>
          </a:p>
          <a:p>
            <a:r>
              <a:rPr lang="fr-CH" sz="1600" b="0" i="1" dirty="0">
                <a:solidFill>
                  <a:srgbClr val="000000"/>
                </a:solidFill>
                <a:effectLst/>
                <a:latin typeface="Calibri" panose="020F0502020204030204" pitchFamily="34" charset="0"/>
              </a:rPr>
              <a:t>108 hôpitaux suisses ont participé, soit 12 de plus qu'en 2017</a:t>
            </a:r>
          </a:p>
          <a:p>
            <a:r>
              <a:rPr lang="fr-CH" sz="1600" b="0" i="1" dirty="0">
                <a:solidFill>
                  <a:srgbClr val="000000"/>
                </a:solidFill>
                <a:effectLst/>
                <a:latin typeface="Calibri" panose="020F0502020204030204" pitchFamily="34" charset="0"/>
              </a:rPr>
              <a:t>13'916 patients inclus</a:t>
            </a:r>
            <a:endParaRPr lang="en-US" sz="1600" dirty="0"/>
          </a:p>
        </p:txBody>
      </p:sp>
      <p:sp>
        <p:nvSpPr>
          <p:cNvPr id="13" name="Slide Number Placeholder 4">
            <a:extLst>
              <a:ext uri="{FF2B5EF4-FFF2-40B4-BE49-F238E27FC236}">
                <a16:creationId xmlns:a16="http://schemas.microsoft.com/office/drawing/2014/main" id="{3072D1AE-9FAF-BDB6-BD18-A210F10692AA}"/>
              </a:ext>
            </a:extLst>
          </p:cNvPr>
          <p:cNvSpPr>
            <a:spLocks noGrp="1"/>
          </p:cNvSpPr>
          <p:nvPr>
            <p:ph type="sldNum" sz="quarter" idx="12"/>
          </p:nvPr>
        </p:nvSpPr>
        <p:spPr>
          <a:xfrm>
            <a:off x="6553200" y="4767264"/>
            <a:ext cx="2133600" cy="273844"/>
          </a:xfrm>
        </p:spPr>
        <p:txBody>
          <a:bodyPr anchor="ctr">
            <a:normAutofit/>
          </a:bodyPr>
          <a:lstStyle/>
          <a:p>
            <a:pPr lvl="0" algn="ctr" rtl="0">
              <a:lnSpc>
                <a:spcPct val="90000"/>
              </a:lnSpc>
              <a:spcBef>
                <a:spcPts val="0"/>
              </a:spcBef>
              <a:spcAft>
                <a:spcPts val="600"/>
              </a:spcAft>
              <a:buNone/>
            </a:pPr>
            <a:fld id="{00000000-1234-1234-1234-123412341234}" type="slidenum">
              <a:rPr lang="en" sz="1300" smtClean="0">
                <a:solidFill>
                  <a:srgbClr val="FFFFFF"/>
                </a:solidFill>
              </a:rPr>
              <a:pPr lvl="0" algn="ctr" rtl="0">
                <a:lnSpc>
                  <a:spcPct val="90000"/>
                </a:lnSpc>
                <a:spcBef>
                  <a:spcPts val="0"/>
                </a:spcBef>
                <a:spcAft>
                  <a:spcPts val="600"/>
                </a:spcAft>
                <a:buNone/>
              </a:pPr>
              <a:t>3</a:t>
            </a:fld>
            <a:endParaRPr lang="en" sz="1300">
              <a:solidFill>
                <a:srgbClr val="FFFFFF"/>
              </a:solidFill>
            </a:endParaRPr>
          </a:p>
        </p:txBody>
      </p:sp>
      <p:sp>
        <p:nvSpPr>
          <p:cNvPr id="2" name="Espace réservé du numéro de diapositive 1" hidden="1">
            <a:extLst>
              <a:ext uri="{FF2B5EF4-FFF2-40B4-BE49-F238E27FC236}">
                <a16:creationId xmlns:a16="http://schemas.microsoft.com/office/drawing/2014/main" id="{36892663-AC8F-438D-9B7A-53563F80251B}"/>
              </a:ext>
            </a:extLst>
          </p:cNvPr>
          <p:cNvSpPr>
            <a:spLocks noGrp="1"/>
          </p:cNvSpPr>
          <p:nvPr>
            <p:ph type="sldNum" sz="quarter" idx="12"/>
          </p:nvPr>
        </p:nvSpPr>
        <p:spPr>
          <a:xfrm>
            <a:off x="6553200" y="4767264"/>
            <a:ext cx="2133600" cy="273844"/>
          </a:xfrm>
        </p:spPr>
        <p:txBody>
          <a:bodyPr vert="horz" lIns="91440" tIns="45720" rIns="91440" bIns="45720" rtlCol="0" anchor="ctr">
            <a:normAutofit/>
          </a:bodyPr>
          <a:lstStyle/>
          <a:p>
            <a:pPr>
              <a:lnSpc>
                <a:spcPct val="90000"/>
              </a:lnSpc>
              <a:spcAft>
                <a:spcPts val="600"/>
              </a:spcAft>
            </a:pPr>
            <a:fld id="{00000000-1234-1234-1234-123412341234}" type="slidenum">
              <a:rPr lang="en" smtClean="0"/>
              <a:pPr>
                <a:lnSpc>
                  <a:spcPct val="90000"/>
                </a:lnSpc>
                <a:spcAft>
                  <a:spcPts val="600"/>
                </a:spcAft>
              </a:pPr>
              <a:t>3</a:t>
            </a:fld>
            <a:endParaRPr lang="en"/>
          </a:p>
        </p:txBody>
      </p:sp>
      <p:pic>
        <p:nvPicPr>
          <p:cNvPr id="10" name="Image 9">
            <a:extLst>
              <a:ext uri="{FF2B5EF4-FFF2-40B4-BE49-F238E27FC236}">
                <a16:creationId xmlns:a16="http://schemas.microsoft.com/office/drawing/2014/main" id="{EC657B4C-30D5-DF24-0620-A6379F273958}"/>
              </a:ext>
            </a:extLst>
          </p:cNvPr>
          <p:cNvPicPr>
            <a:picLocks noChangeAspect="1"/>
          </p:cNvPicPr>
          <p:nvPr/>
        </p:nvPicPr>
        <p:blipFill>
          <a:blip r:embed="rId4"/>
          <a:stretch>
            <a:fillRect/>
          </a:stretch>
        </p:blipFill>
        <p:spPr>
          <a:xfrm>
            <a:off x="395536" y="205978"/>
            <a:ext cx="4100266" cy="3733924"/>
          </a:xfrm>
          <a:prstGeom prst="rect">
            <a:avLst/>
          </a:prstGeom>
        </p:spPr>
      </p:pic>
    </p:spTree>
    <p:extLst>
      <p:ext uri="{BB962C8B-B14F-4D97-AF65-F5344CB8AC3E}">
        <p14:creationId xmlns:p14="http://schemas.microsoft.com/office/powerpoint/2010/main" val="711745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8" name="Group 990"/>
          <p:cNvGraphicFramePr>
            <a:graphicFrameLocks noGrp="1"/>
          </p:cNvGraphicFramePr>
          <p:nvPr>
            <p:extLst>
              <p:ext uri="{D42A27DB-BD31-4B8C-83A1-F6EECF244321}">
                <p14:modId xmlns:p14="http://schemas.microsoft.com/office/powerpoint/2010/main" val="2519643685"/>
              </p:ext>
            </p:extLst>
          </p:nvPr>
        </p:nvGraphicFramePr>
        <p:xfrm>
          <a:off x="4374212" y="1536316"/>
          <a:ext cx="3780423" cy="2903692"/>
        </p:xfrm>
        <a:graphic>
          <a:graphicData uri="http://schemas.openxmlformats.org/drawingml/2006/table">
            <a:tbl>
              <a:tblPr/>
              <a:tblGrid>
                <a:gridCol w="1184897">
                  <a:extLst>
                    <a:ext uri="{9D8B030D-6E8A-4147-A177-3AD203B41FA5}">
                      <a16:colId xmlns:a16="http://schemas.microsoft.com/office/drawing/2014/main" val="20000"/>
                    </a:ext>
                  </a:extLst>
                </a:gridCol>
                <a:gridCol w="507664">
                  <a:extLst>
                    <a:ext uri="{9D8B030D-6E8A-4147-A177-3AD203B41FA5}">
                      <a16:colId xmlns:a16="http://schemas.microsoft.com/office/drawing/2014/main" val="20001"/>
                    </a:ext>
                  </a:extLst>
                </a:gridCol>
                <a:gridCol w="394849">
                  <a:extLst>
                    <a:ext uri="{9D8B030D-6E8A-4147-A177-3AD203B41FA5}">
                      <a16:colId xmlns:a16="http://schemas.microsoft.com/office/drawing/2014/main" val="20002"/>
                    </a:ext>
                  </a:extLst>
                </a:gridCol>
                <a:gridCol w="225629">
                  <a:extLst>
                    <a:ext uri="{9D8B030D-6E8A-4147-A177-3AD203B41FA5}">
                      <a16:colId xmlns:a16="http://schemas.microsoft.com/office/drawing/2014/main" val="20003"/>
                    </a:ext>
                  </a:extLst>
                </a:gridCol>
                <a:gridCol w="169222">
                  <a:extLst>
                    <a:ext uri="{9D8B030D-6E8A-4147-A177-3AD203B41FA5}">
                      <a16:colId xmlns:a16="http://schemas.microsoft.com/office/drawing/2014/main" val="20004"/>
                    </a:ext>
                  </a:extLst>
                </a:gridCol>
                <a:gridCol w="518336">
                  <a:extLst>
                    <a:ext uri="{9D8B030D-6E8A-4147-A177-3AD203B41FA5}">
                      <a16:colId xmlns:a16="http://schemas.microsoft.com/office/drawing/2014/main" val="20005"/>
                    </a:ext>
                  </a:extLst>
                </a:gridCol>
                <a:gridCol w="384176">
                  <a:extLst>
                    <a:ext uri="{9D8B030D-6E8A-4147-A177-3AD203B41FA5}">
                      <a16:colId xmlns:a16="http://schemas.microsoft.com/office/drawing/2014/main" val="20006"/>
                    </a:ext>
                  </a:extLst>
                </a:gridCol>
                <a:gridCol w="225629">
                  <a:extLst>
                    <a:ext uri="{9D8B030D-6E8A-4147-A177-3AD203B41FA5}">
                      <a16:colId xmlns:a16="http://schemas.microsoft.com/office/drawing/2014/main" val="20007"/>
                    </a:ext>
                  </a:extLst>
                </a:gridCol>
                <a:gridCol w="170021">
                  <a:extLst>
                    <a:ext uri="{9D8B030D-6E8A-4147-A177-3AD203B41FA5}">
                      <a16:colId xmlns:a16="http://schemas.microsoft.com/office/drawing/2014/main" val="20008"/>
                    </a:ext>
                  </a:extLst>
                </a:gridCol>
              </a:tblGrid>
              <a:tr h="184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1</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2</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IAS</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Dispositif pertinent </a:t>
                      </a:r>
                      <a:r>
                        <a:rPr kumimoji="0" lang="fr-FR" sz="700" b="1"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(3)</a:t>
                      </a: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Présente à l‘admission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762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présente à l’admission, séjour lié à la IAS?</a:t>
                      </a:r>
                      <a:endPar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3305" marR="63305"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0016"/>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Début de l‘IAS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(4)</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25322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Attribution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associée à ce service</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80587">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Traitement vasopresseur</a:t>
                      </a: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554296866"/>
                  </a:ext>
                </a:extLst>
              </a:tr>
              <a:tr h="1841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BSI: Source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(5)</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16114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rowSpan="2">
                  <a:txBody>
                    <a:bodyPr/>
                    <a:lstStyle/>
                    <a:p>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h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8"/>
                  </a:ext>
                </a:extLst>
              </a:tr>
              <a:tr h="184170">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T w="12700" cap="flat" cmpd="sng" algn="ctr">
                      <a:solidFill>
                        <a:srgbClr val="000000"/>
                      </a:solidFill>
                      <a:prstDash val="solid"/>
                      <a:round/>
                      <a:headEnd type="none" w="med" len="med"/>
                      <a:tailEnd type="none" w="med" len="med"/>
                    </a:lnT>
                  </a:tcPr>
                </a:tc>
                <a:tc v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US" sz="1100" b="0" i="0" u="none" strike="noStrike" cap="none" normalizeH="0" baseline="3000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9"/>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1</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0"/>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1"/>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2</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2"/>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3"/>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3</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B w="28575" cap="flat" cmpd="sng" algn="ctr">
                      <a:solidFill>
                        <a:srgbClr val="339966"/>
                      </a:solidFill>
                      <a:prstDash val="solid"/>
                      <a:round/>
                      <a:headEnd type="none" w="med" len="med"/>
                      <a:tailEnd type="none" w="med" len="med"/>
                    </a:lnB>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B w="28575" cap="flat" cmpd="sng" algn="ctr">
                      <a:solidFill>
                        <a:srgbClr val="339966"/>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5"/>
                  </a:ext>
                </a:extLst>
              </a:tr>
            </a:tbl>
          </a:graphicData>
        </a:graphic>
      </p:graphicFrame>
      <p:sp>
        <p:nvSpPr>
          <p:cNvPr id="6235" name="Rectangle 172"/>
          <p:cNvSpPr>
            <a:spLocks noChangeArrowheads="1"/>
          </p:cNvSpPr>
          <p:nvPr/>
        </p:nvSpPr>
        <p:spPr bwMode="auto">
          <a:xfrm>
            <a:off x="330150" y="272989"/>
            <a:ext cx="3902566" cy="4480093"/>
          </a:xfrm>
          <a:prstGeom prst="rect">
            <a:avLst/>
          </a:prstGeom>
          <a:noFill/>
          <a:ln w="28575">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652463"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52463"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52463"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Code de l‘établissement</a:t>
            </a:r>
            <a:r>
              <a:rPr lang="fr-FR" altLang="en-US" sz="750" dirty="0">
                <a:latin typeface="Calibri" panose="020F0502020204030204" pitchFamily="34" charset="0"/>
                <a:cs typeface="Calibri" panose="020F0502020204030204" pitchFamily="34" charset="0"/>
              </a:rPr>
              <a:t> </a:t>
            </a:r>
            <a:r>
              <a:rPr lang="fr-FR" altLang="en-US" sz="750" dirty="0">
                <a:solidFill>
                  <a:srgbClr val="000000"/>
                </a:solidFill>
                <a:latin typeface="Calibri" panose="020F0502020204030204" pitchFamily="34" charset="0"/>
                <a:cs typeface="Calibri" panose="020F0502020204030204" pitchFamily="34" charset="0"/>
              </a:rPr>
              <a:t>[_________] </a:t>
            </a:r>
            <a:r>
              <a:rPr lang="fr-FR" altLang="en-US" sz="750" b="1" dirty="0">
                <a:solidFill>
                  <a:srgbClr val="000000"/>
                </a:solidFill>
                <a:latin typeface="Calibri" panose="020F0502020204030204" pitchFamily="34" charset="0"/>
                <a:cs typeface="Calibri" panose="020F0502020204030204" pitchFamily="34" charset="0"/>
              </a:rPr>
              <a:t>Code du service</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de l‘enquête :   ___  / ___  /  </a:t>
            </a:r>
            <a:r>
              <a:rPr lang="fr-FR" altLang="en-US" sz="750" dirty="0">
                <a:solidFill>
                  <a:srgbClr val="000000"/>
                </a:solidFill>
                <a:latin typeface="Calibri" panose="020F0502020204030204" pitchFamily="34" charset="0"/>
                <a:cs typeface="Calibri" panose="020F0502020204030204" pitchFamily="34" charset="0"/>
              </a:rPr>
              <a:t>20</a:t>
            </a:r>
            <a:r>
              <a:rPr lang="fr-FR" altLang="en-US" sz="750" b="1" dirty="0">
                <a:solidFill>
                  <a:srgbClr val="000000"/>
                </a:solidFill>
                <a:latin typeface="Calibri" panose="020F0502020204030204" pitchFamily="34" charset="0"/>
                <a:cs typeface="Calibri" panose="020F0502020204030204" pitchFamily="34" charset="0"/>
              </a:rPr>
              <a:t>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Code patient  </a:t>
            </a:r>
            <a:r>
              <a:rPr lang="fr-FR" altLang="en-US" sz="750" dirty="0">
                <a:solidFill>
                  <a:srgbClr val="000000"/>
                </a:solidFill>
                <a:latin typeface="Calibri" panose="020F0502020204030204" pitchFamily="34" charset="0"/>
                <a:cs typeface="Calibri" panose="020F0502020204030204" pitchFamily="34" charset="0"/>
              </a:rPr>
              <a:t>[_________________________________]</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Age </a:t>
            </a:r>
            <a:r>
              <a:rPr lang="fr-FR" altLang="en-US" sz="750" dirty="0">
                <a:solidFill>
                  <a:srgbClr val="000000"/>
                </a:solidFill>
                <a:latin typeface="Calibri" panose="020F0502020204030204" pitchFamily="34" charset="0"/>
                <a:cs typeface="Calibri" panose="020F0502020204030204" pitchFamily="34" charset="0"/>
              </a:rPr>
              <a:t>(ans) : [____] ans ;   Age &lt; 2 ans : [_____] mois</a:t>
            </a:r>
          </a:p>
          <a:p>
            <a:pPr eaLnBrk="1" hangingPunct="1">
              <a:spcBef>
                <a:spcPct val="50000"/>
              </a:spcBef>
              <a:buNone/>
            </a:pPr>
            <a:r>
              <a:rPr lang="fr-FR" altLang="en-US" sz="750" b="1" dirty="0">
                <a:solidFill>
                  <a:srgbClr val="000000"/>
                </a:solidFill>
                <a:latin typeface="Calibri" panose="020F0502020204030204" pitchFamily="34" charset="0"/>
                <a:cs typeface="Calibri" panose="020F0502020204030204" pitchFamily="34" charset="0"/>
              </a:rPr>
              <a:t>Genre :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M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F</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d‘admission :  ___  / ___  /  _____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ts val="675"/>
              </a:spcBef>
              <a:buNone/>
            </a:pPr>
            <a:r>
              <a:rPr lang="fr-FR" altLang="en-US" sz="750" b="1" dirty="0">
                <a:solidFill>
                  <a:srgbClr val="000000"/>
                </a:solidFill>
                <a:latin typeface="Calibri" panose="020F0502020204030204" pitchFamily="34" charset="0"/>
                <a:cs typeface="Calibri" panose="020F0502020204030204" pitchFamily="34" charset="0"/>
              </a:rPr>
              <a:t>Spécialité du patient</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Intervention chirurgicale depuis l‘admission :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Non</a:t>
            </a:r>
            <a:r>
              <a:rPr lang="fr-FR" altLang="en-US" sz="750" dirty="0">
                <a:solidFill>
                  <a:srgbClr val="000000"/>
                </a:solidFill>
                <a:latin typeface="Calibri" panose="020F0502020204030204" pitchFamily="34" charset="0"/>
                <a:cs typeface="Calibri" panose="020F0502020204030204" pitchFamily="34" charset="0"/>
              </a:rPr>
              <a:t>	</a:t>
            </a:r>
            <a:r>
              <a:rPr lang="fr-FR" altLang="en-US" sz="90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sym typeface="Wingdings" pitchFamily="2" charset="2"/>
              </a:rPr>
              <a:t> Intervention mini-invasive/non-NHSN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Pas d‘information</a:t>
            </a:r>
            <a:endParaRPr lang="fr-FR" altLang="en-US" sz="750" dirty="0">
              <a:solidFill>
                <a:srgbClr val="000000"/>
              </a:solidFill>
              <a:latin typeface="Calibri" panose="020F0502020204030204" pitchFamily="34" charset="0"/>
              <a:cs typeface="Calibri" panose="020F0502020204030204" pitchFamily="34" charset="0"/>
            </a:endParaRP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Intervention NHSN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rPr>
              <a:t>[__________] 	</a:t>
            </a:r>
          </a:p>
          <a:p>
            <a:pPr eaLnBrk="1" hangingPunct="1">
              <a:spcBef>
                <a:spcPct val="50000"/>
              </a:spcBef>
              <a:buFontTx/>
              <a:buNone/>
            </a:pPr>
            <a:r>
              <a:rPr lang="fr-FR" altLang="en-US" sz="750" b="1" dirty="0" err="1">
                <a:latin typeface="Calibri" panose="020F0502020204030204" pitchFamily="34" charset="0"/>
                <a:cs typeface="Calibri" panose="020F0502020204030204" pitchFamily="34" charset="0"/>
              </a:rPr>
              <a:t>McCabe</a:t>
            </a:r>
            <a:r>
              <a:rPr lang="fr-FR" altLang="en-US" sz="750" b="1" dirty="0">
                <a:latin typeface="Calibri" panose="020F0502020204030204" pitchFamily="34" charset="0"/>
                <a:cs typeface="Calibri" panose="020F0502020204030204" pitchFamily="34" charset="0"/>
              </a:rPr>
              <a:t> score</a:t>
            </a:r>
            <a:r>
              <a:rPr lang="fr-FR" altLang="en-US" sz="750" dirty="0">
                <a:latin typeface="Calibri" panose="020F0502020204030204" pitchFamily="34" charset="0"/>
                <a:cs typeface="Calibri" panose="020F0502020204030204" pitchFamily="34" charset="0"/>
              </a:rPr>
              <a:t>: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rPr>
              <a:t>Pathologie non-fatale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sz="750" dirty="0">
                <a:latin typeface="Calibri" panose="020F0502020204030204" pitchFamily="34" charset="0"/>
                <a:cs typeface="Calibri" panose="020F0502020204030204" pitchFamily="34" charset="0"/>
              </a:rPr>
              <a:t>Pathologie avec évolution fatale dans 5 ans </a:t>
            </a:r>
            <a:endParaRPr lang="fr-FR" altLang="en-US" sz="750" dirty="0">
              <a:latin typeface="Calibri" panose="020F0502020204030204" pitchFamily="34" charset="0"/>
              <a:cs typeface="Calibri" panose="020F0502020204030204" pitchFamily="34" charset="0"/>
            </a:endParaRPr>
          </a:p>
          <a:p>
            <a:pPr marL="128588" indent="-128588" eaLnBrk="1" hangingPunct="1">
              <a:spcBef>
                <a:spcPts val="225"/>
              </a:spcBef>
              <a:buFont typeface="Wingdings" panose="05000000000000000000" pitchFamily="2" charset="2"/>
              <a:buChar char="¨"/>
            </a:pPr>
            <a:r>
              <a:rPr lang="fr-FR" sz="750" dirty="0">
                <a:latin typeface="Calibri" panose="020F0502020204030204" pitchFamily="34" charset="0"/>
                <a:cs typeface="Calibri" panose="020F0502020204030204" pitchFamily="34" charset="0"/>
              </a:rPr>
              <a:t>Pathologie avec évolution fatale dans 12 mois</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rPr>
              <a:t> Pas d‘information</a:t>
            </a:r>
          </a:p>
          <a:p>
            <a:pPr eaLnBrk="1" hangingPunct="1">
              <a:spcBef>
                <a:spcPct val="50000"/>
              </a:spcBef>
              <a:buNone/>
            </a:pPr>
            <a:r>
              <a:rPr lang="fr-CH" altLang="en-US" sz="750" b="1" dirty="0">
                <a:latin typeface="Calibri" panose="020F0502020204030204" pitchFamily="34" charset="0"/>
                <a:cs typeface="Calibri" panose="020F0502020204030204" pitchFamily="34" charset="0"/>
              </a:rPr>
              <a:t>Vaccination </a:t>
            </a:r>
            <a:r>
              <a:rPr lang="fr-CH" altLang="en-US" sz="750" b="1" dirty="0">
                <a:latin typeface="Calibri" panose="020F0502020204030204" pitchFamily="34" charset="0"/>
                <a:cs typeface="Calibri" panose="020F0502020204030204" pitchFamily="34" charset="0"/>
                <a:sym typeface="Wingdings" panose="05000000000000000000" pitchFamily="2" charset="2"/>
              </a:rPr>
              <a:t>contre COVID-19 :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Non </a:t>
            </a: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Partielle O </a:t>
            </a:r>
            <a:r>
              <a:rPr lang="fr-CH" altLang="en-US" sz="750" dirty="0">
                <a:latin typeface="Calibri" panose="020F0502020204030204" pitchFamily="34" charset="0"/>
                <a:cs typeface="Calibri" panose="020F0502020204030204" pitchFamily="34" charset="0"/>
                <a:sym typeface="Wingdings" panose="05000000000000000000" pitchFamily="2" charset="2"/>
              </a:rPr>
              <a:t>Complete -&gt; doses supplémentaires O 1 O ≥2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a:t>
            </a:r>
            <a:r>
              <a:rPr lang="en-US" altLang="en-US" sz="750" dirty="0">
                <a:latin typeface="Calibri" panose="020F0502020204030204" pitchFamily="34" charset="0"/>
                <a:cs typeface="Calibri" panose="020F0502020204030204" pitchFamily="34" charset="0"/>
                <a:sym typeface="Wingdings" panose="05000000000000000000" pitchFamily="2" charset="2"/>
              </a:rPr>
              <a:t> </a:t>
            </a:r>
            <a:r>
              <a:rPr lang="fr-CH" altLang="en-US" sz="750" dirty="0">
                <a:latin typeface="Calibri" panose="020F0502020204030204" pitchFamily="34" charset="0"/>
                <a:cs typeface="Calibri" panose="020F0502020204030204" pitchFamily="34" charset="0"/>
                <a:sym typeface="Wingdings" panose="05000000000000000000" pitchFamily="2" charset="2"/>
              </a:rPr>
              <a:t>Inconnu</a:t>
            </a:r>
            <a:endParaRPr lang="fr-CH"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Nouveau-né, Poids de naissance : </a:t>
            </a:r>
            <a:r>
              <a:rPr lang="fr-FR" altLang="en-US" sz="750" dirty="0">
                <a:latin typeface="Calibri" panose="020F0502020204030204" pitchFamily="34" charset="0"/>
                <a:cs typeface="Calibri" panose="020F0502020204030204" pitchFamily="34" charset="0"/>
              </a:rPr>
              <a:t>[______] grammes</a:t>
            </a:r>
          </a:p>
          <a:p>
            <a:pPr eaLnBrk="1" hangingPunct="1">
              <a:spcBef>
                <a:spcPct val="50000"/>
              </a:spcBef>
              <a:buNone/>
            </a:pPr>
            <a:r>
              <a:rPr lang="fr-FR" altLang="en-US" sz="750" b="1" dirty="0">
                <a:latin typeface="Calibri" panose="020F0502020204030204" pitchFamily="34" charset="0"/>
                <a:cs typeface="Calibri" panose="020F0502020204030204" pitchFamily="34" charset="0"/>
              </a:rPr>
              <a:t>Enfant &lt;16 ans, poids:  </a:t>
            </a:r>
            <a:r>
              <a:rPr lang="fr-FR" altLang="en-US" sz="750" dirty="0">
                <a:latin typeface="Calibri" panose="020F0502020204030204" pitchFamily="34" charset="0"/>
                <a:cs typeface="Calibri" panose="020F0502020204030204" pitchFamily="34" charset="0"/>
              </a:rPr>
              <a:t>[______] </a:t>
            </a:r>
            <a:r>
              <a:rPr lang="fr-FR" altLang="en-US" sz="750" b="1" dirty="0">
                <a:latin typeface="Calibri" panose="020F0502020204030204" pitchFamily="34" charset="0"/>
                <a:cs typeface="Calibri" panose="020F0502020204030204" pitchFamily="34" charset="0"/>
              </a:rPr>
              <a:t> taille:  </a:t>
            </a:r>
            <a:r>
              <a:rPr lang="fr-FR" altLang="en-US" sz="750" dirty="0">
                <a:latin typeface="Calibri" panose="020F0502020204030204" pitchFamily="34" charset="0"/>
                <a:cs typeface="Calibri" panose="020F0502020204030204" pitchFamily="34" charset="0"/>
              </a:rPr>
              <a:t>[______]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central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périphérique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Sonde urinaire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Ventilation (intubé)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reçoit des </a:t>
            </a:r>
            <a:r>
              <a:rPr lang="fr-FR" altLang="en-US" sz="750" b="1" dirty="0">
                <a:latin typeface="Calibri" panose="020F0502020204030204" pitchFamily="34" charset="0"/>
                <a:cs typeface="Calibri" panose="020F0502020204030204" pitchFamily="34" charset="0"/>
              </a:rPr>
              <a:t>antimicrobiens </a:t>
            </a:r>
            <a:r>
              <a:rPr lang="fr-FR" altLang="en-US" sz="750" baseline="30000" dirty="0">
                <a:latin typeface="Calibri" panose="020F0502020204030204" pitchFamily="34" charset="0"/>
                <a:cs typeface="Calibri" panose="020F0502020204030204" pitchFamily="34" charset="0"/>
              </a:rPr>
              <a:t>(1)</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a une </a:t>
            </a:r>
            <a:r>
              <a:rPr lang="fr-FR" altLang="en-US" sz="750" b="1" dirty="0">
                <a:latin typeface="Calibri" panose="020F0502020204030204" pitchFamily="34" charset="0"/>
                <a:cs typeface="Calibri" panose="020F0502020204030204" pitchFamily="34" charset="0"/>
              </a:rPr>
              <a:t>infection associée </a:t>
            </a: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aux soins (IAS)</a:t>
            </a:r>
            <a:r>
              <a:rPr lang="fr-FR" altLang="en-US" sz="750" baseline="30000" dirty="0">
                <a:latin typeface="Calibri" panose="020F0502020204030204" pitchFamily="34" charset="0"/>
                <a:cs typeface="Calibri" panose="020F0502020204030204" pitchFamily="34" charset="0"/>
              </a:rPr>
              <a:t>(2)</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p>
        </p:txBody>
      </p:sp>
      <p:sp>
        <p:nvSpPr>
          <p:cNvPr id="6239" name="Rectangle 925"/>
          <p:cNvSpPr>
            <a:spLocks noChangeArrowheads="1"/>
          </p:cNvSpPr>
          <p:nvPr/>
        </p:nvSpPr>
        <p:spPr bwMode="auto">
          <a:xfrm>
            <a:off x="303870" y="4772156"/>
            <a:ext cx="3999813"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dirty="0">
                <a:latin typeface="Calibri" panose="020F0502020204030204" pitchFamily="34" charset="0"/>
                <a:cs typeface="Calibri" panose="020F0502020204030204" pitchFamily="34" charset="0"/>
              </a:rPr>
              <a:t>(1) Le jour de l‘enquête; exception :  prophylaxie chirurgicale → 24h avant 08:00 du jour de l‘enquête – si oui : remplir la section « antimicrobien » ; si &gt; 3 antimicrobiens sont appliques, rajouter une formulaire supplémentaire; (2) [Début de l’infection ≥ jour 3 OU critères applicables pour infections du site chirurgical (intervention chirurgicale dans les derniers 30/90 jours) OU sortie de l’hôpital mais réadmission &lt; 48h OU infection à </a:t>
            </a:r>
            <a:r>
              <a:rPr lang="fr-FR" altLang="en-US" sz="375" i="1" dirty="0">
                <a:latin typeface="Calibri" panose="020F0502020204030204" pitchFamily="34" charset="0"/>
                <a:cs typeface="Calibri" panose="020F0502020204030204" pitchFamily="34" charset="0"/>
              </a:rPr>
              <a:t>C. difficile </a:t>
            </a:r>
            <a:r>
              <a:rPr lang="fr-FR" altLang="en-US" sz="375" dirty="0">
                <a:latin typeface="Calibri" panose="020F0502020204030204" pitchFamily="34" charset="0"/>
                <a:cs typeface="Calibri" panose="020F0502020204030204" pitchFamily="34" charset="0"/>
              </a:rPr>
              <a:t>après une sortie &lt; 28 jours OU début &lt;j3 après procédure/dispositif invasifs  à J1 ou J2] ET [les critères d’une IAS sont requis  le jour de l’enquête OU un traitement pour une IAS au jour de l’enquête est installé (après avoir rempli les critères d’une IAS avant)] – si oui : remplir la section « infection associée aux soins » ; si &gt; 2 IAS, rajouter une formulaire supplémentaire.</a:t>
            </a:r>
          </a:p>
        </p:txBody>
      </p:sp>
      <p:sp>
        <p:nvSpPr>
          <p:cNvPr id="23" name="Rectangle 924"/>
          <p:cNvSpPr>
            <a:spLocks noChangeArrowheads="1"/>
          </p:cNvSpPr>
          <p:nvPr/>
        </p:nvSpPr>
        <p:spPr bwMode="auto">
          <a:xfrm>
            <a:off x="4342211" y="4465683"/>
            <a:ext cx="3888432"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fr-FR" altLang="en-US" sz="450" dirty="0">
                <a:latin typeface="Calibri" panose="020F0502020204030204" pitchFamily="34" charset="0"/>
                <a:cs typeface="Calibri" panose="020F0502020204030204" pitchFamily="34" charset="0"/>
              </a:rPr>
              <a:t>(</a:t>
            </a:r>
            <a:r>
              <a:rPr lang="fr-FR" altLang="en-US" sz="375" dirty="0">
                <a:latin typeface="Calibri" panose="020F0502020204030204" pitchFamily="34" charset="0"/>
                <a:cs typeface="Calibri" panose="020F0502020204030204" pitchFamily="34" charset="0"/>
              </a:rPr>
              <a:t>3) Dispositif pertinent avant l’IAS (tube </a:t>
            </a:r>
            <a:r>
              <a:rPr lang="fr-FR" altLang="en-US" sz="375" dirty="0" err="1">
                <a:latin typeface="Calibri" panose="020F0502020204030204" pitchFamily="34" charset="0"/>
                <a:cs typeface="Calibri" panose="020F0502020204030204" pitchFamily="34" charset="0"/>
              </a:rPr>
              <a:t>endo</a:t>
            </a:r>
            <a:r>
              <a:rPr lang="fr-FR" altLang="en-US" sz="375" dirty="0">
                <a:latin typeface="Calibri" panose="020F0502020204030204" pitchFamily="34" charset="0"/>
                <a:cs typeface="Calibri" panose="020F0502020204030204" pitchFamily="34" charset="0"/>
              </a:rPr>
              <a:t>-trachéal pour PN1-PN5, CVC/CVP pour </a:t>
            </a:r>
            <a:r>
              <a:rPr lang="fr-FR" altLang="en-US" sz="375" dirty="0" err="1">
                <a:latin typeface="Calibri" panose="020F0502020204030204" pitchFamily="34" charset="0"/>
                <a:cs typeface="Calibri" panose="020F0502020204030204" pitchFamily="34" charset="0"/>
              </a:rPr>
              <a:t>sepsis</a:t>
            </a:r>
            <a:r>
              <a:rPr lang="fr-FR" altLang="en-US" sz="375" dirty="0">
                <a:latin typeface="Calibri" panose="020F0502020204030204" pitchFamily="34" charset="0"/>
                <a:cs typeface="Calibri" panose="020F0502020204030204" pitchFamily="34" charset="0"/>
              </a:rPr>
              <a:t> [BSI, NEO-LCBI, NEO-CNSB], sonde urinaire pour UTI-A et UTI-B; (4) Si l‘infection n‘est pas présente à l‘admission; (5) C-CVC, C-PVC, S-PUL, S-UTI, S-DIG, S-SSI, S-SST, S-OTH, UO, UNK; (6) AB: </a:t>
            </a:r>
            <a:r>
              <a:rPr lang="fr-FR" altLang="en-US" sz="375" i="1" dirty="0">
                <a:latin typeface="Calibri" panose="020F0502020204030204" pitchFamily="34" charset="0"/>
                <a:cs typeface="Calibri" panose="020F0502020204030204" pitchFamily="34" charset="0"/>
              </a:rPr>
              <a:t>S. aureus</a:t>
            </a:r>
            <a:r>
              <a:rPr lang="fr-FR" altLang="en-US" sz="375" dirty="0">
                <a:latin typeface="Calibri" panose="020F0502020204030204" pitchFamily="34" charset="0"/>
                <a:cs typeface="Calibri" panose="020F0502020204030204" pitchFamily="34" charset="0"/>
              </a:rPr>
              <a:t>: OXA+ GLY; </a:t>
            </a:r>
            <a:r>
              <a:rPr lang="fr-FR" altLang="en-US" sz="375" i="1" dirty="0" err="1">
                <a:latin typeface="Calibri" panose="020F0502020204030204" pitchFamily="34" charset="0"/>
                <a:cs typeface="Calibri" panose="020F0502020204030204" pitchFamily="34" charset="0"/>
              </a:rPr>
              <a:t>Enterococcus</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GLY; </a:t>
            </a:r>
            <a:r>
              <a:rPr lang="fr-FR" altLang="en-US" sz="375" dirty="0" err="1">
                <a:latin typeface="Calibri" panose="020F0502020204030204" pitchFamily="34" charset="0"/>
                <a:cs typeface="Calibri" panose="020F0502020204030204" pitchFamily="34" charset="0"/>
              </a:rPr>
              <a:t>Enterobacteriaceae</a:t>
            </a:r>
            <a:r>
              <a:rPr lang="fr-FR" altLang="en-US" sz="375" dirty="0">
                <a:latin typeface="Calibri" panose="020F0502020204030204" pitchFamily="34" charset="0"/>
                <a:cs typeface="Calibri" panose="020F0502020204030204" pitchFamily="34" charset="0"/>
              </a:rPr>
              <a:t>: C3G + CAR; </a:t>
            </a:r>
            <a:r>
              <a:rPr lang="fr-FR" altLang="en-US" sz="375" i="1" dirty="0">
                <a:latin typeface="Calibri" panose="020F0502020204030204" pitchFamily="34" charset="0"/>
                <a:cs typeface="Calibri" panose="020F0502020204030204" pitchFamily="34" charset="0"/>
              </a:rPr>
              <a:t>P. </a:t>
            </a:r>
            <a:r>
              <a:rPr lang="fr-FR" altLang="en-US" sz="375" i="1" dirty="0" err="1">
                <a:latin typeface="Calibri" panose="020F0502020204030204" pitchFamily="34" charset="0"/>
                <a:cs typeface="Calibri" panose="020F0502020204030204" pitchFamily="34" charset="0"/>
              </a:rPr>
              <a:t>aeruginosa</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und</a:t>
            </a:r>
            <a:r>
              <a:rPr lang="fr-FR" altLang="en-US" sz="375" dirty="0">
                <a:latin typeface="Calibri" panose="020F0502020204030204" pitchFamily="34" charset="0"/>
                <a:cs typeface="Calibri" panose="020F0502020204030204" pitchFamily="34" charset="0"/>
              </a:rPr>
              <a:t> </a:t>
            </a:r>
            <a:r>
              <a:rPr lang="fr-FR" altLang="en-US" sz="375" i="1" dirty="0">
                <a:latin typeface="Calibri" panose="020F0502020204030204" pitchFamily="34" charset="0"/>
                <a:cs typeface="Calibri" panose="020F0502020204030204" pitchFamily="34" charset="0"/>
              </a:rPr>
              <a:t>Acinetobacter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CAR; SIR: S=sensible, I= sensible en dosage élevé, R=résistant, U=?; PDR: résistant contre tous les antibiotiques: N = Non, P = potentiellement, C=confirmé, U=? * établissement de soins de longue durée </a:t>
            </a:r>
          </a:p>
        </p:txBody>
      </p:sp>
      <p:graphicFrame>
        <p:nvGraphicFramePr>
          <p:cNvPr id="18" name="Group 975"/>
          <p:cNvGraphicFramePr>
            <a:graphicFrameLocks noGrp="1"/>
          </p:cNvGraphicFramePr>
          <p:nvPr/>
        </p:nvGraphicFramePr>
        <p:xfrm>
          <a:off x="4343270" y="249470"/>
          <a:ext cx="3791593" cy="911090"/>
        </p:xfrm>
        <a:graphic>
          <a:graphicData uri="http://schemas.openxmlformats.org/drawingml/2006/table">
            <a:tbl>
              <a:tblPr/>
              <a:tblGrid>
                <a:gridCol w="1038821">
                  <a:extLst>
                    <a:ext uri="{9D8B030D-6E8A-4147-A177-3AD203B41FA5}">
                      <a16:colId xmlns:a16="http://schemas.microsoft.com/office/drawing/2014/main" val="20000"/>
                    </a:ext>
                  </a:extLst>
                </a:gridCol>
                <a:gridCol w="324036">
                  <a:extLst>
                    <a:ext uri="{9D8B030D-6E8A-4147-A177-3AD203B41FA5}">
                      <a16:colId xmlns:a16="http://schemas.microsoft.com/office/drawing/2014/main" val="20001"/>
                    </a:ext>
                  </a:extLst>
                </a:gridCol>
                <a:gridCol w="540060">
                  <a:extLst>
                    <a:ext uri="{9D8B030D-6E8A-4147-A177-3AD203B41FA5}">
                      <a16:colId xmlns:a16="http://schemas.microsoft.com/office/drawing/2014/main" val="20002"/>
                    </a:ext>
                  </a:extLst>
                </a:gridCol>
                <a:gridCol w="59406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6538">
                  <a:extLst>
                    <a:ext uri="{9D8B030D-6E8A-4147-A177-3AD203B41FA5}">
                      <a16:colId xmlns:a16="http://schemas.microsoft.com/office/drawing/2014/main" val="20006"/>
                    </a:ext>
                  </a:extLst>
                </a:gridCol>
              </a:tblGrid>
              <a:tr h="478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Antimicrobien (AM) </a:t>
                      </a:r>
                    </a:p>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(Substance)</a:t>
                      </a:r>
                    </a:p>
                  </a:txBody>
                  <a:tcPr marL="68580" marR="68580" marT="34307" marB="34307"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Voie</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Diagnostic</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 documentée</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Changement de l‘AM (raison)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0"/>
                  </a:ext>
                </a:extLst>
              </a:tr>
              <a:tr h="1422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047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576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 name="Rectangle 355"/>
          <p:cNvSpPr>
            <a:spLocks noChangeArrowheads="1"/>
          </p:cNvSpPr>
          <p:nvPr/>
        </p:nvSpPr>
        <p:spPr bwMode="auto">
          <a:xfrm>
            <a:off x="4301133" y="1200519"/>
            <a:ext cx="38344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b="1" dirty="0">
                <a:latin typeface="Calibri" panose="020F0502020204030204" pitchFamily="34" charset="0"/>
                <a:cs typeface="Calibri" panose="020F0502020204030204" pitchFamily="34" charset="0"/>
              </a:rPr>
              <a:t>Voie</a:t>
            </a:r>
            <a:r>
              <a:rPr lang="fr-FR" altLang="en-US" sz="375" dirty="0">
                <a:latin typeface="Calibri" panose="020F0502020204030204" pitchFamily="34" charset="0"/>
                <a:cs typeface="Calibri" panose="020F0502020204030204" pitchFamily="34" charset="0"/>
              </a:rPr>
              <a:t>: P: parentérale, O: orale, R: rectale, I: inhalée;  </a:t>
            </a:r>
            <a:r>
              <a:rPr lang="fr-FR" altLang="en-US" sz="375" b="1" dirty="0">
                <a:latin typeface="Calibri" panose="020F0502020204030204" pitchFamily="34" charset="0"/>
                <a:cs typeface="Calibri" panose="020F0502020204030204" pitchFamily="34" charset="0"/>
              </a:rPr>
              <a:t>Indication</a:t>
            </a:r>
            <a:r>
              <a:rPr lang="fr-FR" altLang="en-US" sz="375" dirty="0">
                <a:latin typeface="Calibri" panose="020F0502020204030204" pitchFamily="34" charset="0"/>
                <a:cs typeface="Calibri" panose="020F0502020204030204" pitchFamily="34" charset="0"/>
              </a:rPr>
              <a:t>: infection communautaire (CI), infection acquise à un service de soins de longue durée (LI), infection associée aux soins aigus (HI); prophylaxie chirurgicale : SP1: dose simple, SP2: pendant 1 jour, SP3: &gt; 1 jour ; MP: prophylaxie médicale; O: autre indication ; UI: ?; </a:t>
            </a:r>
            <a:r>
              <a:rPr lang="fr-FR" altLang="en-US" sz="375" b="1" dirty="0">
                <a:latin typeface="Calibri" panose="020F0502020204030204" pitchFamily="34" charset="0"/>
                <a:cs typeface="Calibri" panose="020F0502020204030204" pitchFamily="34" charset="0"/>
              </a:rPr>
              <a:t>Diagnostic</a:t>
            </a:r>
            <a:r>
              <a:rPr lang="fr-FR" altLang="en-US" sz="375" dirty="0">
                <a:latin typeface="Calibri" panose="020F0502020204030204" pitchFamily="34" charset="0"/>
                <a:cs typeface="Calibri" panose="020F0502020204030204" pitchFamily="34" charset="0"/>
              </a:rPr>
              <a:t>: voir liste ; </a:t>
            </a:r>
            <a:r>
              <a:rPr lang="fr-FR" altLang="en-US" sz="375" b="1" dirty="0">
                <a:latin typeface="Calibri" panose="020F0502020204030204" pitchFamily="34" charset="0"/>
                <a:cs typeface="Calibri" panose="020F0502020204030204" pitchFamily="34" charset="0"/>
              </a:rPr>
              <a:t>Indication documentée </a:t>
            </a:r>
            <a:r>
              <a:rPr lang="fr-FR" altLang="en-US" sz="375" dirty="0">
                <a:latin typeface="Calibri" panose="020F0502020204030204" pitchFamily="34" charset="0"/>
                <a:cs typeface="Calibri" panose="020F0502020204030204" pitchFamily="34" charset="0"/>
              </a:rPr>
              <a:t>(dans le dossier du patient) : Oui/Non ; </a:t>
            </a:r>
            <a:r>
              <a:rPr lang="fr-FR" altLang="en-US" sz="375" b="1" dirty="0">
                <a:latin typeface="Calibri" panose="020F0502020204030204" pitchFamily="34" charset="0"/>
                <a:cs typeface="Calibri" panose="020F0502020204030204" pitchFamily="34" charset="0"/>
              </a:rPr>
              <a:t>Changement de l’AM (+ cause): </a:t>
            </a:r>
            <a:r>
              <a:rPr lang="fr-FR" altLang="en-US" sz="375" dirty="0">
                <a:latin typeface="Calibri" panose="020F0502020204030204" pitchFamily="34" charset="0"/>
                <a:cs typeface="Calibri" panose="020F0502020204030204" pitchFamily="34" charset="0"/>
              </a:rPr>
              <a:t>N = pas de changement ; E = escalade; D = </a:t>
            </a:r>
            <a:r>
              <a:rPr lang="fr-FR" altLang="en-US" sz="375" dirty="0" err="1">
                <a:latin typeface="Calibri" panose="020F0502020204030204" pitchFamily="34" charset="0"/>
                <a:cs typeface="Calibri" panose="020F0502020204030204" pitchFamily="34" charset="0"/>
              </a:rPr>
              <a:t>descalade</a:t>
            </a:r>
            <a:r>
              <a:rPr lang="fr-FR" altLang="en-US" sz="375" dirty="0">
                <a:latin typeface="Calibri" panose="020F0502020204030204" pitchFamily="34" charset="0"/>
                <a:cs typeface="Calibri" panose="020F0502020204030204" pitchFamily="34" charset="0"/>
              </a:rPr>
              <a:t>; S = changement iv-oral; A = effet indésirable; OU = autre cause; U = ? * établissement de soins de longue durée </a:t>
            </a:r>
          </a:p>
        </p:txBody>
      </p:sp>
      <p:sp>
        <p:nvSpPr>
          <p:cNvPr id="43" name="Forme libre 42"/>
          <p:cNvSpPr/>
          <p:nvPr/>
        </p:nvSpPr>
        <p:spPr>
          <a:xfrm>
            <a:off x="3888128" y="509757"/>
            <a:ext cx="472944" cy="3646169"/>
          </a:xfrm>
          <a:custGeom>
            <a:avLst/>
            <a:gdLst>
              <a:gd name="connsiteX0" fmla="*/ 0 w 844061"/>
              <a:gd name="connsiteY0" fmla="*/ 3055815 h 3055815"/>
              <a:gd name="connsiteX1" fmla="*/ 695569 w 844061"/>
              <a:gd name="connsiteY1" fmla="*/ 3055815 h 3055815"/>
              <a:gd name="connsiteX2" fmla="*/ 687754 w 844061"/>
              <a:gd name="connsiteY2" fmla="*/ 0 h 3055815"/>
              <a:gd name="connsiteX3" fmla="*/ 844061 w 844061"/>
              <a:gd name="connsiteY3" fmla="*/ 0 h 3055815"/>
            </a:gdLst>
            <a:ahLst/>
            <a:cxnLst>
              <a:cxn ang="0">
                <a:pos x="connsiteX0" y="connsiteY0"/>
              </a:cxn>
              <a:cxn ang="0">
                <a:pos x="connsiteX1" y="connsiteY1"/>
              </a:cxn>
              <a:cxn ang="0">
                <a:pos x="connsiteX2" y="connsiteY2"/>
              </a:cxn>
              <a:cxn ang="0">
                <a:pos x="connsiteX3" y="connsiteY3"/>
              </a:cxn>
            </a:cxnLst>
            <a:rect l="l" t="t" r="r" b="b"/>
            <a:pathLst>
              <a:path w="844061" h="3055815">
                <a:moveTo>
                  <a:pt x="0" y="3055815"/>
                </a:moveTo>
                <a:lnTo>
                  <a:pt x="695569" y="3055815"/>
                </a:lnTo>
                <a:lnTo>
                  <a:pt x="687754" y="0"/>
                </a:lnTo>
                <a:lnTo>
                  <a:pt x="844061"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5" name="Forme libre 44"/>
          <p:cNvSpPr/>
          <p:nvPr/>
        </p:nvSpPr>
        <p:spPr>
          <a:xfrm>
            <a:off x="3888128" y="1645384"/>
            <a:ext cx="490844" cy="2848533"/>
          </a:xfrm>
          <a:custGeom>
            <a:avLst/>
            <a:gdLst>
              <a:gd name="connsiteX0" fmla="*/ 0 w 851877"/>
              <a:gd name="connsiteY0" fmla="*/ 1578707 h 1578707"/>
              <a:gd name="connsiteX1" fmla="*/ 726831 w 851877"/>
              <a:gd name="connsiteY1" fmla="*/ 1578707 h 1578707"/>
              <a:gd name="connsiteX2" fmla="*/ 726831 w 851877"/>
              <a:gd name="connsiteY2" fmla="*/ 0 h 1578707"/>
              <a:gd name="connsiteX3" fmla="*/ 851877 w 851877"/>
              <a:gd name="connsiteY3" fmla="*/ 0 h 1578707"/>
            </a:gdLst>
            <a:ahLst/>
            <a:cxnLst>
              <a:cxn ang="0">
                <a:pos x="connsiteX0" y="connsiteY0"/>
              </a:cxn>
              <a:cxn ang="0">
                <a:pos x="connsiteX1" y="connsiteY1"/>
              </a:cxn>
              <a:cxn ang="0">
                <a:pos x="connsiteX2" y="connsiteY2"/>
              </a:cxn>
              <a:cxn ang="0">
                <a:pos x="connsiteX3" y="connsiteY3"/>
              </a:cxn>
            </a:cxnLst>
            <a:rect l="l" t="t" r="r" b="b"/>
            <a:pathLst>
              <a:path w="851877" h="1578707">
                <a:moveTo>
                  <a:pt x="0" y="1578707"/>
                </a:moveTo>
                <a:lnTo>
                  <a:pt x="726831" y="1578707"/>
                </a:lnTo>
                <a:lnTo>
                  <a:pt x="726831" y="0"/>
                </a:lnTo>
                <a:lnTo>
                  <a:pt x="851877"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7" name="Rectangle 5"/>
          <p:cNvSpPr>
            <a:spLocks noChangeArrowheads="1"/>
          </p:cNvSpPr>
          <p:nvPr/>
        </p:nvSpPr>
        <p:spPr bwMode="auto">
          <a:xfrm>
            <a:off x="303870" y="0"/>
            <a:ext cx="7128792" cy="253916"/>
          </a:xfrm>
          <a:prstGeom prst="rect">
            <a:avLst/>
          </a:prstGeom>
          <a:solidFill>
            <a:srgbClr val="CCFFCC">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1050" b="1" dirty="0">
                <a:solidFill>
                  <a:srgbClr val="009900"/>
                </a:solidFill>
                <a:latin typeface="Calibri" panose="020F0502020204030204" pitchFamily="34" charset="0"/>
                <a:cs typeface="Calibri" panose="020F0502020204030204" pitchFamily="34" charset="0"/>
              </a:rPr>
              <a:t>Formulaire P – Patient</a:t>
            </a:r>
          </a:p>
        </p:txBody>
      </p:sp>
      <p:pic>
        <p:nvPicPr>
          <p:cNvPr id="11" name="Grafik 10" descr="Ein Bild, das Text, ClipArt enthält.&#10;&#10;Automatisch generierte Beschreibung">
            <a:extLst>
              <a:ext uri="{FF2B5EF4-FFF2-40B4-BE49-F238E27FC236}">
                <a16:creationId xmlns:a16="http://schemas.microsoft.com/office/drawing/2014/main" id="{E07B36CF-FD50-47B1-9D73-6BDB1705B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153" y="1641"/>
            <a:ext cx="1125481" cy="235851"/>
          </a:xfrm>
          <a:prstGeom prst="rect">
            <a:avLst/>
          </a:prstGeom>
        </p:spPr>
      </p:pic>
      <p:sp>
        <p:nvSpPr>
          <p:cNvPr id="12" name="Rechteck 3">
            <a:extLst>
              <a:ext uri="{FF2B5EF4-FFF2-40B4-BE49-F238E27FC236}">
                <a16:creationId xmlns:a16="http://schemas.microsoft.com/office/drawing/2014/main" id="{67AA9D99-3CD4-42E6-884B-63C835C80A2C}"/>
              </a:ext>
            </a:extLst>
          </p:cNvPr>
          <p:cNvSpPr/>
          <p:nvPr/>
        </p:nvSpPr>
        <p:spPr>
          <a:xfrm>
            <a:off x="4337891" y="17227"/>
            <a:ext cx="4015283" cy="514462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ZoneTexte 12">
            <a:extLst>
              <a:ext uri="{FF2B5EF4-FFF2-40B4-BE49-F238E27FC236}">
                <a16:creationId xmlns:a16="http://schemas.microsoft.com/office/drawing/2014/main" id="{35BD27C9-8DE9-45B2-A456-D604796E2BC8}"/>
              </a:ext>
            </a:extLst>
          </p:cNvPr>
          <p:cNvSpPr txBox="1"/>
          <p:nvPr/>
        </p:nvSpPr>
        <p:spPr>
          <a:xfrm>
            <a:off x="4354104" y="17227"/>
            <a:ext cx="4248472" cy="4878259"/>
          </a:xfrm>
          <a:prstGeom prst="rect">
            <a:avLst/>
          </a:prstGeom>
          <a:solidFill>
            <a:schemeClr val="bg1"/>
          </a:solidFill>
        </p:spPr>
        <p:txBody>
          <a:bodyPr wrap="square" rtlCol="0">
            <a:spAutoFit/>
          </a:bodyPr>
          <a:lstStyle/>
          <a:p>
            <a:r>
              <a:rPr lang="fr-CH" sz="1100" b="1" dirty="0">
                <a:solidFill>
                  <a:srgbClr val="009900"/>
                </a:solidFill>
                <a:latin typeface="Calibri" panose="020F0502020204030204" pitchFamily="34" charset="0"/>
                <a:cs typeface="Calibri" panose="020F0502020204030204" pitchFamily="34" charset="0"/>
              </a:rPr>
              <a:t>Score McCabe</a:t>
            </a:r>
          </a:p>
          <a:p>
            <a:endParaRPr lang="fr-CH" sz="1100" b="1" dirty="0">
              <a:latin typeface="Calibri" panose="020F0502020204030204" pitchFamily="34" charset="0"/>
              <a:cs typeface="Calibri" panose="020F0502020204030204" pitchFamily="34" charset="0"/>
            </a:endParaRPr>
          </a:p>
          <a:p>
            <a:r>
              <a:rPr lang="fr-CH" sz="1100" b="1" dirty="0">
                <a:latin typeface="Calibri" panose="020F0502020204030204" pitchFamily="34" charset="0"/>
                <a:cs typeface="Calibri" panose="020F0502020204030204" pitchFamily="34" charset="0"/>
              </a:rPr>
              <a:t>État de santé avec une évolution </a:t>
            </a:r>
            <a:r>
              <a:rPr lang="fr-CH" sz="1100" b="1" dirty="0">
                <a:solidFill>
                  <a:srgbClr val="009900"/>
                </a:solidFill>
                <a:latin typeface="Calibri" panose="020F0502020204030204" pitchFamily="34" charset="0"/>
                <a:cs typeface="Calibri" panose="020F0502020204030204" pitchFamily="34" charset="0"/>
              </a:rPr>
              <a:t>fatale dans l’année </a:t>
            </a:r>
          </a:p>
          <a:p>
            <a:pPr marL="177800" indent="-177800">
              <a:buFont typeface="Arial" pitchFamily="34" charset="0"/>
              <a:buChar char="•"/>
            </a:pPr>
            <a:r>
              <a:rPr lang="fr-CH" sz="1100" dirty="0">
                <a:latin typeface="Calibri" panose="020F0502020204030204" pitchFamily="34" charset="0"/>
                <a:cs typeface="Calibri" panose="020F0502020204030204" pitchFamily="34" charset="0"/>
              </a:rPr>
              <a:t>Maladies hémato-oncologiques en phase terminale (inéligibles à la transplantation ou en récidive), insuffisance cardiaque (FEVG &lt;25%) et maladie hépatique terminale (inéligible à une transplantation avec ascite réfractaire, encéphalopathie ou varices) </a:t>
            </a:r>
          </a:p>
          <a:p>
            <a:pPr marL="177800" indent="-177800">
              <a:buFont typeface="Arial" pitchFamily="34" charset="0"/>
              <a:buChar char="•"/>
            </a:pPr>
            <a:r>
              <a:rPr lang="fr-CH" sz="1100" dirty="0">
                <a:latin typeface="Calibri" panose="020F0502020204030204" pitchFamily="34" charset="0"/>
                <a:cs typeface="Calibri" panose="020F0502020204030204" pitchFamily="34" charset="0"/>
              </a:rPr>
              <a:t>Défaillance multi-organique en unité de soins intensifs - score APACHE II&gt; 30, score SAPS II&gt; 70 </a:t>
            </a:r>
          </a:p>
          <a:p>
            <a:pPr marL="177800" indent="-177800">
              <a:buFont typeface="Arial" pitchFamily="34" charset="0"/>
              <a:buChar char="•"/>
            </a:pPr>
            <a:r>
              <a:rPr lang="fr-CH" sz="1100" dirty="0">
                <a:latin typeface="Calibri" panose="020F0502020204030204" pitchFamily="34" charset="0"/>
                <a:cs typeface="Calibri" panose="020F0502020204030204" pitchFamily="34" charset="0"/>
              </a:rPr>
              <a:t>Maladie pulmonaire avec cœur pulmonaire </a:t>
            </a:r>
          </a:p>
          <a:p>
            <a:endParaRPr lang="fr-CH" sz="1100" dirty="0">
              <a:latin typeface="Calibri" panose="020F0502020204030204" pitchFamily="34" charset="0"/>
              <a:cs typeface="Calibri" panose="020F0502020204030204" pitchFamily="34" charset="0"/>
            </a:endParaRPr>
          </a:p>
          <a:p>
            <a:r>
              <a:rPr lang="fr-CH" sz="1100" b="1" dirty="0">
                <a:latin typeface="Calibri" panose="020F0502020204030204" pitchFamily="34" charset="0"/>
                <a:cs typeface="Calibri" panose="020F0502020204030204" pitchFamily="34" charset="0"/>
              </a:rPr>
              <a:t>État de santé avec une évolution </a:t>
            </a:r>
            <a:r>
              <a:rPr lang="fr-CH" sz="1100" b="1" dirty="0">
                <a:solidFill>
                  <a:srgbClr val="009900"/>
                </a:solidFill>
                <a:latin typeface="Calibri" panose="020F0502020204030204" pitchFamily="34" charset="0"/>
                <a:cs typeface="Calibri" panose="020F0502020204030204" pitchFamily="34" charset="0"/>
              </a:rPr>
              <a:t>fatale dans les 5 ans </a:t>
            </a:r>
          </a:p>
          <a:p>
            <a:pPr marL="177800" indent="-177800">
              <a:buFont typeface="Arial" pitchFamily="34" charset="0"/>
              <a:buChar char="•"/>
            </a:pPr>
            <a:r>
              <a:rPr lang="fr-CH" sz="1100" dirty="0">
                <a:latin typeface="Calibri" panose="020F0502020204030204" pitchFamily="34" charset="0"/>
                <a:cs typeface="Calibri" panose="020F0502020204030204" pitchFamily="34" charset="0"/>
              </a:rPr>
              <a:t>Leucémie chronique, myélome, lymphome, carcinome métastatique, insuffisance rénale terminale (sans greffe) </a:t>
            </a:r>
          </a:p>
          <a:p>
            <a:pPr marL="177800" indent="-177800">
              <a:buFont typeface="Arial" pitchFamily="34" charset="0"/>
              <a:buChar char="•"/>
            </a:pPr>
            <a:r>
              <a:rPr lang="fr-CH" sz="1100" dirty="0">
                <a:latin typeface="Calibri" panose="020F0502020204030204" pitchFamily="34" charset="0"/>
                <a:cs typeface="Calibri" panose="020F0502020204030204" pitchFamily="34" charset="0"/>
              </a:rPr>
              <a:t>Maladies de neurones moteurs, sclérose en plaques réfractaire au traitement </a:t>
            </a:r>
          </a:p>
          <a:p>
            <a:pPr marL="177800" indent="-177800">
              <a:buFont typeface="Arial" pitchFamily="34" charset="0"/>
              <a:buChar char="•"/>
            </a:pPr>
            <a:r>
              <a:rPr lang="fr-CH" sz="1100" dirty="0">
                <a:latin typeface="Calibri" panose="020F0502020204030204" pitchFamily="34" charset="0"/>
                <a:cs typeface="Calibri" panose="020F0502020204030204" pitchFamily="34" charset="0"/>
              </a:rPr>
              <a:t>Maladie d'Alzheimer / démence</a:t>
            </a:r>
          </a:p>
          <a:p>
            <a:pPr marL="177800" indent="-177800">
              <a:buFont typeface="Arial" pitchFamily="34" charset="0"/>
              <a:buChar char="•"/>
            </a:pPr>
            <a:r>
              <a:rPr lang="fr-CH" sz="1100" dirty="0">
                <a:latin typeface="Calibri" panose="020F0502020204030204" pitchFamily="34" charset="0"/>
                <a:cs typeface="Calibri" panose="020F0502020204030204" pitchFamily="34" charset="0"/>
              </a:rPr>
              <a:t>Diabète nécessitant une amputation ou après une amputation </a:t>
            </a:r>
          </a:p>
          <a:p>
            <a:endParaRPr lang="fr-CH" sz="1100" dirty="0">
              <a:latin typeface="Calibri" panose="020F0502020204030204" pitchFamily="34" charset="0"/>
              <a:cs typeface="Calibri" panose="020F0502020204030204" pitchFamily="34" charset="0"/>
            </a:endParaRPr>
          </a:p>
          <a:p>
            <a:r>
              <a:rPr lang="fr-CH" sz="1100" b="1" dirty="0">
                <a:latin typeface="Calibri" panose="020F0502020204030204" pitchFamily="34" charset="0"/>
                <a:cs typeface="Calibri" panose="020F0502020204030204" pitchFamily="34" charset="0"/>
              </a:rPr>
              <a:t>Pathologie </a:t>
            </a:r>
            <a:r>
              <a:rPr lang="fr-CH" sz="1100" b="1" dirty="0">
                <a:solidFill>
                  <a:srgbClr val="009900"/>
                </a:solidFill>
                <a:latin typeface="Calibri" panose="020F0502020204030204" pitchFamily="34" charset="0"/>
                <a:cs typeface="Calibri" panose="020F0502020204030204" pitchFamily="34" charset="0"/>
              </a:rPr>
              <a:t>non-fatale </a:t>
            </a:r>
          </a:p>
          <a:p>
            <a:pPr marL="177800" indent="-177800">
              <a:buFont typeface="Arial" pitchFamily="34" charset="0"/>
              <a:buChar char="•"/>
            </a:pPr>
            <a:r>
              <a:rPr lang="fr-CH" sz="1100" dirty="0">
                <a:latin typeface="Calibri" panose="020F0502020204030204" pitchFamily="34" charset="0"/>
                <a:cs typeface="Calibri" panose="020F0502020204030204" pitchFamily="34" charset="0"/>
              </a:rPr>
              <a:t>Diabète </a:t>
            </a:r>
          </a:p>
          <a:p>
            <a:pPr marL="177800" indent="-177800">
              <a:buFont typeface="Arial" pitchFamily="34" charset="0"/>
              <a:buChar char="•"/>
            </a:pPr>
            <a:r>
              <a:rPr lang="fr-CH" sz="1100" dirty="0">
                <a:latin typeface="Calibri" panose="020F0502020204030204" pitchFamily="34" charset="0"/>
                <a:cs typeface="Calibri" panose="020F0502020204030204" pitchFamily="34" charset="0"/>
              </a:rPr>
              <a:t>Carcinome/maladie hémato-oncologique avec &gt; 80% de survie à cinq ans </a:t>
            </a:r>
          </a:p>
          <a:p>
            <a:pPr marL="177800" indent="-177800">
              <a:buFont typeface="Arial" pitchFamily="34" charset="0"/>
              <a:buChar char="•"/>
            </a:pPr>
            <a:r>
              <a:rPr lang="fr-CH" sz="1100" dirty="0">
                <a:latin typeface="Calibri" panose="020F0502020204030204" pitchFamily="34" charset="0"/>
                <a:cs typeface="Calibri" panose="020F0502020204030204" pitchFamily="34" charset="0"/>
              </a:rPr>
              <a:t>Maladie gastro-intestinale, urogénitale chronique </a:t>
            </a:r>
          </a:p>
          <a:p>
            <a:pPr marL="177800" indent="-177800">
              <a:buFont typeface="Arial" pitchFamily="34" charset="0"/>
              <a:buChar char="•"/>
            </a:pPr>
            <a:r>
              <a:rPr lang="fr-CH" sz="1100" dirty="0">
                <a:latin typeface="Calibri" panose="020F0502020204030204" pitchFamily="34" charset="0"/>
                <a:cs typeface="Calibri" panose="020F0502020204030204" pitchFamily="34" charset="0"/>
              </a:rPr>
              <a:t>Obstétrique </a:t>
            </a:r>
          </a:p>
          <a:p>
            <a:pPr marL="177800" indent="-177800">
              <a:buFont typeface="Arial" pitchFamily="34" charset="0"/>
              <a:buChar char="•"/>
            </a:pPr>
            <a:r>
              <a:rPr lang="fr-CH" sz="1100" dirty="0">
                <a:latin typeface="Calibri" panose="020F0502020204030204" pitchFamily="34" charset="0"/>
                <a:cs typeface="Calibri" panose="020F0502020204030204" pitchFamily="34" charset="0"/>
              </a:rPr>
              <a:t>Infections (HIV, HCV, HBV- sauf si aux catégories susmentionnées) </a:t>
            </a:r>
          </a:p>
          <a:p>
            <a:pPr marL="177800" indent="-177800">
              <a:buFont typeface="Arial" pitchFamily="34" charset="0"/>
              <a:buChar char="•"/>
            </a:pPr>
            <a:r>
              <a:rPr lang="fr-CH" sz="1100" dirty="0">
                <a:latin typeface="Calibri" panose="020F0502020204030204" pitchFamily="34" charset="0"/>
                <a:cs typeface="Calibri" panose="020F0502020204030204" pitchFamily="34" charset="0"/>
              </a:rPr>
              <a:t>Autres maladies </a:t>
            </a:r>
          </a:p>
          <a:p>
            <a:endParaRPr lang="fr-CH" dirty="0"/>
          </a:p>
        </p:txBody>
      </p:sp>
    </p:spTree>
    <p:extLst>
      <p:ext uri="{BB962C8B-B14F-4D97-AF65-F5344CB8AC3E}">
        <p14:creationId xmlns:p14="http://schemas.microsoft.com/office/powerpoint/2010/main" val="2315649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8" name="Group 990"/>
          <p:cNvGraphicFramePr>
            <a:graphicFrameLocks noGrp="1"/>
          </p:cNvGraphicFramePr>
          <p:nvPr>
            <p:extLst>
              <p:ext uri="{D42A27DB-BD31-4B8C-83A1-F6EECF244321}">
                <p14:modId xmlns:p14="http://schemas.microsoft.com/office/powerpoint/2010/main" val="2600798927"/>
              </p:ext>
            </p:extLst>
          </p:nvPr>
        </p:nvGraphicFramePr>
        <p:xfrm>
          <a:off x="4374212" y="1536316"/>
          <a:ext cx="3780423" cy="2903692"/>
        </p:xfrm>
        <a:graphic>
          <a:graphicData uri="http://schemas.openxmlformats.org/drawingml/2006/table">
            <a:tbl>
              <a:tblPr/>
              <a:tblGrid>
                <a:gridCol w="1184897">
                  <a:extLst>
                    <a:ext uri="{9D8B030D-6E8A-4147-A177-3AD203B41FA5}">
                      <a16:colId xmlns:a16="http://schemas.microsoft.com/office/drawing/2014/main" val="20000"/>
                    </a:ext>
                  </a:extLst>
                </a:gridCol>
                <a:gridCol w="507664">
                  <a:extLst>
                    <a:ext uri="{9D8B030D-6E8A-4147-A177-3AD203B41FA5}">
                      <a16:colId xmlns:a16="http://schemas.microsoft.com/office/drawing/2014/main" val="20001"/>
                    </a:ext>
                  </a:extLst>
                </a:gridCol>
                <a:gridCol w="394849">
                  <a:extLst>
                    <a:ext uri="{9D8B030D-6E8A-4147-A177-3AD203B41FA5}">
                      <a16:colId xmlns:a16="http://schemas.microsoft.com/office/drawing/2014/main" val="20002"/>
                    </a:ext>
                  </a:extLst>
                </a:gridCol>
                <a:gridCol w="225629">
                  <a:extLst>
                    <a:ext uri="{9D8B030D-6E8A-4147-A177-3AD203B41FA5}">
                      <a16:colId xmlns:a16="http://schemas.microsoft.com/office/drawing/2014/main" val="20003"/>
                    </a:ext>
                  </a:extLst>
                </a:gridCol>
                <a:gridCol w="169222">
                  <a:extLst>
                    <a:ext uri="{9D8B030D-6E8A-4147-A177-3AD203B41FA5}">
                      <a16:colId xmlns:a16="http://schemas.microsoft.com/office/drawing/2014/main" val="20004"/>
                    </a:ext>
                  </a:extLst>
                </a:gridCol>
                <a:gridCol w="518336">
                  <a:extLst>
                    <a:ext uri="{9D8B030D-6E8A-4147-A177-3AD203B41FA5}">
                      <a16:colId xmlns:a16="http://schemas.microsoft.com/office/drawing/2014/main" val="20005"/>
                    </a:ext>
                  </a:extLst>
                </a:gridCol>
                <a:gridCol w="384176">
                  <a:extLst>
                    <a:ext uri="{9D8B030D-6E8A-4147-A177-3AD203B41FA5}">
                      <a16:colId xmlns:a16="http://schemas.microsoft.com/office/drawing/2014/main" val="20006"/>
                    </a:ext>
                  </a:extLst>
                </a:gridCol>
                <a:gridCol w="225629">
                  <a:extLst>
                    <a:ext uri="{9D8B030D-6E8A-4147-A177-3AD203B41FA5}">
                      <a16:colId xmlns:a16="http://schemas.microsoft.com/office/drawing/2014/main" val="20007"/>
                    </a:ext>
                  </a:extLst>
                </a:gridCol>
                <a:gridCol w="170021">
                  <a:extLst>
                    <a:ext uri="{9D8B030D-6E8A-4147-A177-3AD203B41FA5}">
                      <a16:colId xmlns:a16="http://schemas.microsoft.com/office/drawing/2014/main" val="20008"/>
                    </a:ext>
                  </a:extLst>
                </a:gridCol>
              </a:tblGrid>
              <a:tr h="184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1</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2</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IAS</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Dispositif pertinent </a:t>
                      </a:r>
                      <a:r>
                        <a:rPr kumimoji="0" lang="fr-FR" sz="700" b="1"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(3)</a:t>
                      </a: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Présente à l‘admission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762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présente à l’admission, séjour lié à la IAS?</a:t>
                      </a:r>
                      <a:endPar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3305" marR="63305"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0016"/>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Début de l‘IAS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(4)</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25322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Attribution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associée à ce service</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80587">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Traitement vasopresseur</a:t>
                      </a: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554296866"/>
                  </a:ext>
                </a:extLst>
              </a:tr>
              <a:tr h="1841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BSI: Source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(5)</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16114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rowSpan="2">
                  <a:txBody>
                    <a:bodyPr/>
                    <a:lstStyle/>
                    <a:p>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h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8"/>
                  </a:ext>
                </a:extLst>
              </a:tr>
              <a:tr h="184170">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T w="12700" cap="flat" cmpd="sng" algn="ctr">
                      <a:solidFill>
                        <a:srgbClr val="000000"/>
                      </a:solidFill>
                      <a:prstDash val="solid"/>
                      <a:round/>
                      <a:headEnd type="none" w="med" len="med"/>
                      <a:tailEnd type="none" w="med" len="med"/>
                    </a:lnT>
                  </a:tcPr>
                </a:tc>
                <a:tc v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US" sz="1100" b="0" i="0" u="none" strike="noStrike" cap="none" normalizeH="0" baseline="3000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9"/>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1</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0"/>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1"/>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2</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2"/>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3"/>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3</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B w="28575" cap="flat" cmpd="sng" algn="ctr">
                      <a:solidFill>
                        <a:srgbClr val="339966"/>
                      </a:solidFill>
                      <a:prstDash val="solid"/>
                      <a:round/>
                      <a:headEnd type="none" w="med" len="med"/>
                      <a:tailEnd type="none" w="med" len="med"/>
                    </a:lnB>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B w="28575" cap="flat" cmpd="sng" algn="ctr">
                      <a:solidFill>
                        <a:srgbClr val="339966"/>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5"/>
                  </a:ext>
                </a:extLst>
              </a:tr>
            </a:tbl>
          </a:graphicData>
        </a:graphic>
      </p:graphicFrame>
      <p:sp>
        <p:nvSpPr>
          <p:cNvPr id="6235" name="Rectangle 172"/>
          <p:cNvSpPr>
            <a:spLocks noChangeArrowheads="1"/>
          </p:cNvSpPr>
          <p:nvPr/>
        </p:nvSpPr>
        <p:spPr bwMode="auto">
          <a:xfrm>
            <a:off x="330150" y="272989"/>
            <a:ext cx="3902566" cy="4480093"/>
          </a:xfrm>
          <a:prstGeom prst="rect">
            <a:avLst/>
          </a:prstGeom>
          <a:noFill/>
          <a:ln w="28575">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652463"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52463"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52463"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Code de l‘établissement</a:t>
            </a:r>
            <a:r>
              <a:rPr lang="fr-FR" altLang="en-US" sz="750" dirty="0">
                <a:latin typeface="Calibri" panose="020F0502020204030204" pitchFamily="34" charset="0"/>
                <a:cs typeface="Calibri" panose="020F0502020204030204" pitchFamily="34" charset="0"/>
              </a:rPr>
              <a:t> </a:t>
            </a:r>
            <a:r>
              <a:rPr lang="fr-FR" altLang="en-US" sz="750" dirty="0">
                <a:solidFill>
                  <a:srgbClr val="000000"/>
                </a:solidFill>
                <a:latin typeface="Calibri" panose="020F0502020204030204" pitchFamily="34" charset="0"/>
                <a:cs typeface="Calibri" panose="020F0502020204030204" pitchFamily="34" charset="0"/>
              </a:rPr>
              <a:t>[_________] </a:t>
            </a:r>
            <a:r>
              <a:rPr lang="fr-FR" altLang="en-US" sz="750" b="1" dirty="0">
                <a:solidFill>
                  <a:srgbClr val="000000"/>
                </a:solidFill>
                <a:latin typeface="Calibri" panose="020F0502020204030204" pitchFamily="34" charset="0"/>
                <a:cs typeface="Calibri" panose="020F0502020204030204" pitchFamily="34" charset="0"/>
              </a:rPr>
              <a:t>Code du service</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de l‘enquête :   ___  / ___  /  </a:t>
            </a:r>
            <a:r>
              <a:rPr lang="fr-FR" altLang="en-US" sz="750" dirty="0">
                <a:solidFill>
                  <a:srgbClr val="000000"/>
                </a:solidFill>
                <a:latin typeface="Calibri" panose="020F0502020204030204" pitchFamily="34" charset="0"/>
                <a:cs typeface="Calibri" panose="020F0502020204030204" pitchFamily="34" charset="0"/>
              </a:rPr>
              <a:t>20</a:t>
            </a:r>
            <a:r>
              <a:rPr lang="fr-FR" altLang="en-US" sz="750" b="1" dirty="0">
                <a:solidFill>
                  <a:srgbClr val="000000"/>
                </a:solidFill>
                <a:latin typeface="Calibri" panose="020F0502020204030204" pitchFamily="34" charset="0"/>
                <a:cs typeface="Calibri" panose="020F0502020204030204" pitchFamily="34" charset="0"/>
              </a:rPr>
              <a:t>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Code patient  </a:t>
            </a:r>
            <a:r>
              <a:rPr lang="fr-FR" altLang="en-US" sz="750" dirty="0">
                <a:solidFill>
                  <a:srgbClr val="000000"/>
                </a:solidFill>
                <a:latin typeface="Calibri" panose="020F0502020204030204" pitchFamily="34" charset="0"/>
                <a:cs typeface="Calibri" panose="020F0502020204030204" pitchFamily="34" charset="0"/>
              </a:rPr>
              <a:t>[_________________________________]</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Age </a:t>
            </a:r>
            <a:r>
              <a:rPr lang="fr-FR" altLang="en-US" sz="750" dirty="0">
                <a:solidFill>
                  <a:srgbClr val="000000"/>
                </a:solidFill>
                <a:latin typeface="Calibri" panose="020F0502020204030204" pitchFamily="34" charset="0"/>
                <a:cs typeface="Calibri" panose="020F0502020204030204" pitchFamily="34" charset="0"/>
              </a:rPr>
              <a:t>(ans) : [____] ans ;   Age &lt; 2 ans : [_____] mois</a:t>
            </a:r>
          </a:p>
          <a:p>
            <a:pPr eaLnBrk="1" hangingPunct="1">
              <a:spcBef>
                <a:spcPct val="50000"/>
              </a:spcBef>
              <a:buNone/>
            </a:pPr>
            <a:r>
              <a:rPr lang="fr-FR" altLang="en-US" sz="750" b="1" dirty="0">
                <a:solidFill>
                  <a:srgbClr val="000000"/>
                </a:solidFill>
                <a:latin typeface="Calibri" panose="020F0502020204030204" pitchFamily="34" charset="0"/>
                <a:cs typeface="Calibri" panose="020F0502020204030204" pitchFamily="34" charset="0"/>
              </a:rPr>
              <a:t>Genre :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M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F</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d‘admission :  ___  / ___  /  _____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ts val="675"/>
              </a:spcBef>
              <a:buNone/>
            </a:pPr>
            <a:r>
              <a:rPr lang="fr-FR" altLang="en-US" sz="750" b="1" dirty="0">
                <a:solidFill>
                  <a:srgbClr val="000000"/>
                </a:solidFill>
                <a:latin typeface="Calibri" panose="020F0502020204030204" pitchFamily="34" charset="0"/>
                <a:cs typeface="Calibri" panose="020F0502020204030204" pitchFamily="34" charset="0"/>
              </a:rPr>
              <a:t>Spécialité du patient</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Intervention chirurgicale depuis l‘admission :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Non</a:t>
            </a:r>
            <a:r>
              <a:rPr lang="fr-FR" altLang="en-US" sz="750" dirty="0">
                <a:solidFill>
                  <a:srgbClr val="000000"/>
                </a:solidFill>
                <a:latin typeface="Calibri" panose="020F0502020204030204" pitchFamily="34" charset="0"/>
                <a:cs typeface="Calibri" panose="020F0502020204030204" pitchFamily="34" charset="0"/>
              </a:rPr>
              <a:t>	</a:t>
            </a:r>
            <a:r>
              <a:rPr lang="fr-FR" altLang="en-US" sz="90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sym typeface="Wingdings" pitchFamily="2" charset="2"/>
              </a:rPr>
              <a:t> Intervention mini-invasive/non-NHSN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Pas d‘information</a:t>
            </a:r>
            <a:endParaRPr lang="fr-FR" altLang="en-US" sz="750" dirty="0">
              <a:solidFill>
                <a:srgbClr val="000000"/>
              </a:solidFill>
              <a:latin typeface="Calibri" panose="020F0502020204030204" pitchFamily="34" charset="0"/>
              <a:cs typeface="Calibri" panose="020F0502020204030204" pitchFamily="34" charset="0"/>
            </a:endParaRP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Intervention NHSN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rPr>
              <a:t>[__________] 	</a:t>
            </a:r>
          </a:p>
          <a:p>
            <a:pPr eaLnBrk="1" hangingPunct="1">
              <a:spcBef>
                <a:spcPct val="50000"/>
              </a:spcBef>
              <a:buFontTx/>
              <a:buNone/>
            </a:pPr>
            <a:r>
              <a:rPr lang="fr-FR" altLang="en-US" sz="750" b="1" dirty="0" err="1">
                <a:latin typeface="Calibri" panose="020F0502020204030204" pitchFamily="34" charset="0"/>
                <a:cs typeface="Calibri" panose="020F0502020204030204" pitchFamily="34" charset="0"/>
              </a:rPr>
              <a:t>McCabe</a:t>
            </a:r>
            <a:r>
              <a:rPr lang="fr-FR" altLang="en-US" sz="750" b="1" dirty="0">
                <a:latin typeface="Calibri" panose="020F0502020204030204" pitchFamily="34" charset="0"/>
                <a:cs typeface="Calibri" panose="020F0502020204030204" pitchFamily="34" charset="0"/>
              </a:rPr>
              <a:t> score</a:t>
            </a:r>
            <a:r>
              <a:rPr lang="fr-FR" altLang="en-US" sz="750" dirty="0">
                <a:latin typeface="Calibri" panose="020F0502020204030204" pitchFamily="34" charset="0"/>
                <a:cs typeface="Calibri" panose="020F0502020204030204" pitchFamily="34" charset="0"/>
              </a:rPr>
              <a:t>: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rPr>
              <a:t>Pathologie non-fatale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sz="750" dirty="0">
                <a:latin typeface="Calibri" panose="020F0502020204030204" pitchFamily="34" charset="0"/>
                <a:cs typeface="Calibri" panose="020F0502020204030204" pitchFamily="34" charset="0"/>
              </a:rPr>
              <a:t>Pathologie avec évolution fatale dans 5 ans </a:t>
            </a:r>
            <a:endParaRPr lang="fr-FR" altLang="en-US" sz="750" dirty="0">
              <a:latin typeface="Calibri" panose="020F0502020204030204" pitchFamily="34" charset="0"/>
              <a:cs typeface="Calibri" panose="020F0502020204030204" pitchFamily="34" charset="0"/>
            </a:endParaRPr>
          </a:p>
          <a:p>
            <a:pPr marL="128588" indent="-128588" eaLnBrk="1" hangingPunct="1">
              <a:spcBef>
                <a:spcPts val="225"/>
              </a:spcBef>
              <a:buFont typeface="Wingdings" panose="05000000000000000000" pitchFamily="2" charset="2"/>
              <a:buChar char="¨"/>
            </a:pPr>
            <a:r>
              <a:rPr lang="fr-FR" sz="750" dirty="0">
                <a:latin typeface="Calibri" panose="020F0502020204030204" pitchFamily="34" charset="0"/>
                <a:cs typeface="Calibri" panose="020F0502020204030204" pitchFamily="34" charset="0"/>
              </a:rPr>
              <a:t>Pathologie avec évolution fatale dans 12 mois</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rPr>
              <a:t> Pas d‘information</a:t>
            </a:r>
          </a:p>
          <a:p>
            <a:pPr eaLnBrk="1" hangingPunct="1">
              <a:spcBef>
                <a:spcPct val="50000"/>
              </a:spcBef>
              <a:buNone/>
            </a:pPr>
            <a:r>
              <a:rPr lang="fr-CH" altLang="en-US" sz="750" b="1" dirty="0">
                <a:latin typeface="Calibri" panose="020F0502020204030204" pitchFamily="34" charset="0"/>
                <a:cs typeface="Calibri" panose="020F0502020204030204" pitchFamily="34" charset="0"/>
              </a:rPr>
              <a:t>Vaccination </a:t>
            </a:r>
            <a:r>
              <a:rPr lang="fr-CH" altLang="en-US" sz="750" b="1" dirty="0">
                <a:latin typeface="Calibri" panose="020F0502020204030204" pitchFamily="34" charset="0"/>
                <a:cs typeface="Calibri" panose="020F0502020204030204" pitchFamily="34" charset="0"/>
                <a:sym typeface="Wingdings" panose="05000000000000000000" pitchFamily="2" charset="2"/>
              </a:rPr>
              <a:t>contre COVID-19 :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Non </a:t>
            </a: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Partielle O </a:t>
            </a:r>
            <a:r>
              <a:rPr lang="fr-CH" altLang="en-US" sz="750" dirty="0">
                <a:latin typeface="Calibri" panose="020F0502020204030204" pitchFamily="34" charset="0"/>
                <a:cs typeface="Calibri" panose="020F0502020204030204" pitchFamily="34" charset="0"/>
                <a:sym typeface="Wingdings" panose="05000000000000000000" pitchFamily="2" charset="2"/>
              </a:rPr>
              <a:t>Complete -&gt; doses supplémentaires O 1 O ≥2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a:t>
            </a:r>
            <a:r>
              <a:rPr lang="en-US" altLang="en-US" sz="750" dirty="0">
                <a:latin typeface="Calibri" panose="020F0502020204030204" pitchFamily="34" charset="0"/>
                <a:cs typeface="Calibri" panose="020F0502020204030204" pitchFamily="34" charset="0"/>
                <a:sym typeface="Wingdings" panose="05000000000000000000" pitchFamily="2" charset="2"/>
              </a:rPr>
              <a:t> </a:t>
            </a:r>
            <a:r>
              <a:rPr lang="fr-CH" altLang="en-US" sz="750" dirty="0">
                <a:latin typeface="Calibri" panose="020F0502020204030204" pitchFamily="34" charset="0"/>
                <a:cs typeface="Calibri" panose="020F0502020204030204" pitchFamily="34" charset="0"/>
                <a:sym typeface="Wingdings" panose="05000000000000000000" pitchFamily="2" charset="2"/>
              </a:rPr>
              <a:t>Inconnu</a:t>
            </a:r>
            <a:endParaRPr lang="fr-CH"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Nouveau-né, Poids de naissance : </a:t>
            </a:r>
            <a:r>
              <a:rPr lang="fr-FR" altLang="en-US" sz="750" dirty="0">
                <a:latin typeface="Calibri" panose="020F0502020204030204" pitchFamily="34" charset="0"/>
                <a:cs typeface="Calibri" panose="020F0502020204030204" pitchFamily="34" charset="0"/>
              </a:rPr>
              <a:t>[______] grammes</a:t>
            </a:r>
          </a:p>
          <a:p>
            <a:pPr eaLnBrk="1" hangingPunct="1">
              <a:spcBef>
                <a:spcPct val="50000"/>
              </a:spcBef>
              <a:buNone/>
            </a:pPr>
            <a:r>
              <a:rPr lang="fr-FR" altLang="en-US" sz="750" b="1" dirty="0">
                <a:latin typeface="Calibri" panose="020F0502020204030204" pitchFamily="34" charset="0"/>
                <a:cs typeface="Calibri" panose="020F0502020204030204" pitchFamily="34" charset="0"/>
              </a:rPr>
              <a:t>Enfant &lt;16 ans, poids:  </a:t>
            </a:r>
            <a:r>
              <a:rPr lang="fr-FR" altLang="en-US" sz="750" dirty="0">
                <a:latin typeface="Calibri" panose="020F0502020204030204" pitchFamily="34" charset="0"/>
                <a:cs typeface="Calibri" panose="020F0502020204030204" pitchFamily="34" charset="0"/>
              </a:rPr>
              <a:t>[______] </a:t>
            </a:r>
            <a:r>
              <a:rPr lang="fr-FR" altLang="en-US" sz="750" b="1" dirty="0">
                <a:latin typeface="Calibri" panose="020F0502020204030204" pitchFamily="34" charset="0"/>
                <a:cs typeface="Calibri" panose="020F0502020204030204" pitchFamily="34" charset="0"/>
              </a:rPr>
              <a:t> taille:  </a:t>
            </a:r>
            <a:r>
              <a:rPr lang="fr-FR" altLang="en-US" sz="750" dirty="0">
                <a:latin typeface="Calibri" panose="020F0502020204030204" pitchFamily="34" charset="0"/>
                <a:cs typeface="Calibri" panose="020F0502020204030204" pitchFamily="34" charset="0"/>
              </a:rPr>
              <a:t>[______]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central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périphérique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Sonde urinaire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Ventilation (intubé)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reçoit des </a:t>
            </a:r>
            <a:r>
              <a:rPr lang="fr-FR" altLang="en-US" sz="750" b="1" dirty="0">
                <a:latin typeface="Calibri" panose="020F0502020204030204" pitchFamily="34" charset="0"/>
                <a:cs typeface="Calibri" panose="020F0502020204030204" pitchFamily="34" charset="0"/>
              </a:rPr>
              <a:t>antimicrobiens </a:t>
            </a:r>
            <a:r>
              <a:rPr lang="fr-FR" altLang="en-US" sz="750" baseline="30000" dirty="0">
                <a:latin typeface="Calibri" panose="020F0502020204030204" pitchFamily="34" charset="0"/>
                <a:cs typeface="Calibri" panose="020F0502020204030204" pitchFamily="34" charset="0"/>
              </a:rPr>
              <a:t>(1)</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a une </a:t>
            </a:r>
            <a:r>
              <a:rPr lang="fr-FR" altLang="en-US" sz="750" b="1" dirty="0">
                <a:latin typeface="Calibri" panose="020F0502020204030204" pitchFamily="34" charset="0"/>
                <a:cs typeface="Calibri" panose="020F0502020204030204" pitchFamily="34" charset="0"/>
              </a:rPr>
              <a:t>infection associée </a:t>
            </a: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aux soins (IAS)</a:t>
            </a:r>
            <a:r>
              <a:rPr lang="fr-FR" altLang="en-US" sz="750" baseline="30000" dirty="0">
                <a:latin typeface="Calibri" panose="020F0502020204030204" pitchFamily="34" charset="0"/>
                <a:cs typeface="Calibri" panose="020F0502020204030204" pitchFamily="34" charset="0"/>
              </a:rPr>
              <a:t>(2)</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p>
        </p:txBody>
      </p:sp>
      <p:sp>
        <p:nvSpPr>
          <p:cNvPr id="6239" name="Rectangle 925"/>
          <p:cNvSpPr>
            <a:spLocks noChangeArrowheads="1"/>
          </p:cNvSpPr>
          <p:nvPr/>
        </p:nvSpPr>
        <p:spPr bwMode="auto">
          <a:xfrm>
            <a:off x="303870" y="4772156"/>
            <a:ext cx="3999813"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dirty="0">
                <a:latin typeface="Calibri" panose="020F0502020204030204" pitchFamily="34" charset="0"/>
                <a:cs typeface="Calibri" panose="020F0502020204030204" pitchFamily="34" charset="0"/>
              </a:rPr>
              <a:t>(1) Le jour de l‘enquête; exception :  prophylaxie chirurgicale → 24h avant 08:00 du jour de l‘enquête – si oui : remplir la section « antimicrobien » ; si &gt; 3 antimicrobiens sont appliques, rajouter une formulaire supplémentaire; (2) [Début de l’infection ≥ jour 3 OU critères applicables pour infections du site chirurgical (intervention chirurgicale dans les derniers 30/90 jours) OU sortie de l’hôpital mais réadmission &lt; 48h OU infection à </a:t>
            </a:r>
            <a:r>
              <a:rPr lang="fr-FR" altLang="en-US" sz="375" i="1" dirty="0">
                <a:latin typeface="Calibri" panose="020F0502020204030204" pitchFamily="34" charset="0"/>
                <a:cs typeface="Calibri" panose="020F0502020204030204" pitchFamily="34" charset="0"/>
              </a:rPr>
              <a:t>C. difficile </a:t>
            </a:r>
            <a:r>
              <a:rPr lang="fr-FR" altLang="en-US" sz="375" dirty="0">
                <a:latin typeface="Calibri" panose="020F0502020204030204" pitchFamily="34" charset="0"/>
                <a:cs typeface="Calibri" panose="020F0502020204030204" pitchFamily="34" charset="0"/>
              </a:rPr>
              <a:t>après une sortie &lt; 28 jours OU début &lt;j3 après procédure/dispositif invasifs  à J1 ou J2] ET [les critères d’une IAS sont requis  le jour de l’enquête OU un traitement pour une IAS au jour de l’enquête est installé (après avoir rempli les critères d’une IAS avant)] – si oui : remplir la section « infection associée aux soins » ; si &gt; 2 IAS, rajouter une formulaire supplémentaire.</a:t>
            </a:r>
          </a:p>
        </p:txBody>
      </p:sp>
      <p:sp>
        <p:nvSpPr>
          <p:cNvPr id="23" name="Rectangle 924"/>
          <p:cNvSpPr>
            <a:spLocks noChangeArrowheads="1"/>
          </p:cNvSpPr>
          <p:nvPr/>
        </p:nvSpPr>
        <p:spPr bwMode="auto">
          <a:xfrm>
            <a:off x="4361072" y="4510709"/>
            <a:ext cx="3888432"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fr-FR" altLang="en-US" sz="450" dirty="0">
                <a:latin typeface="Calibri" panose="020F0502020204030204" pitchFamily="34" charset="0"/>
                <a:cs typeface="Calibri" panose="020F0502020204030204" pitchFamily="34" charset="0"/>
              </a:rPr>
              <a:t>(</a:t>
            </a:r>
            <a:r>
              <a:rPr lang="fr-FR" altLang="en-US" sz="375" dirty="0">
                <a:latin typeface="Calibri" panose="020F0502020204030204" pitchFamily="34" charset="0"/>
                <a:cs typeface="Calibri" panose="020F0502020204030204" pitchFamily="34" charset="0"/>
              </a:rPr>
              <a:t>3) Dispositif pertinent avant l’IAS (tube </a:t>
            </a:r>
            <a:r>
              <a:rPr lang="fr-FR" altLang="en-US" sz="375" dirty="0" err="1">
                <a:latin typeface="Calibri" panose="020F0502020204030204" pitchFamily="34" charset="0"/>
                <a:cs typeface="Calibri" panose="020F0502020204030204" pitchFamily="34" charset="0"/>
              </a:rPr>
              <a:t>endo</a:t>
            </a:r>
            <a:r>
              <a:rPr lang="fr-FR" altLang="en-US" sz="375" dirty="0">
                <a:latin typeface="Calibri" panose="020F0502020204030204" pitchFamily="34" charset="0"/>
                <a:cs typeface="Calibri" panose="020F0502020204030204" pitchFamily="34" charset="0"/>
              </a:rPr>
              <a:t>-trachéal pour PN1-PN5, CVC/CVP pour </a:t>
            </a:r>
            <a:r>
              <a:rPr lang="fr-FR" altLang="en-US" sz="375" dirty="0" err="1">
                <a:latin typeface="Calibri" panose="020F0502020204030204" pitchFamily="34" charset="0"/>
                <a:cs typeface="Calibri" panose="020F0502020204030204" pitchFamily="34" charset="0"/>
              </a:rPr>
              <a:t>sepsis</a:t>
            </a:r>
            <a:r>
              <a:rPr lang="fr-FR" altLang="en-US" sz="375" dirty="0">
                <a:latin typeface="Calibri" panose="020F0502020204030204" pitchFamily="34" charset="0"/>
                <a:cs typeface="Calibri" panose="020F0502020204030204" pitchFamily="34" charset="0"/>
              </a:rPr>
              <a:t> [BSI, NEO-LCBI, NEO-CNSB], sonde urinaire pour UTI-A et UTI-B; (4) Si l‘infection n‘est pas présente à l‘admission; (5) C-CVC, C-PVC, S-PUL, S-UTI, S-DIG, S-SSI, S-SST, S-OTH, UO, UNK; (6) AB: </a:t>
            </a:r>
            <a:r>
              <a:rPr lang="fr-FR" altLang="en-US" sz="375" i="1" dirty="0">
                <a:latin typeface="Calibri" panose="020F0502020204030204" pitchFamily="34" charset="0"/>
                <a:cs typeface="Calibri" panose="020F0502020204030204" pitchFamily="34" charset="0"/>
              </a:rPr>
              <a:t>S. aureus</a:t>
            </a:r>
            <a:r>
              <a:rPr lang="fr-FR" altLang="en-US" sz="375" dirty="0">
                <a:latin typeface="Calibri" panose="020F0502020204030204" pitchFamily="34" charset="0"/>
                <a:cs typeface="Calibri" panose="020F0502020204030204" pitchFamily="34" charset="0"/>
              </a:rPr>
              <a:t>: OXA+ GLY; </a:t>
            </a:r>
            <a:r>
              <a:rPr lang="fr-FR" altLang="en-US" sz="375" i="1" dirty="0" err="1">
                <a:latin typeface="Calibri" panose="020F0502020204030204" pitchFamily="34" charset="0"/>
                <a:cs typeface="Calibri" panose="020F0502020204030204" pitchFamily="34" charset="0"/>
              </a:rPr>
              <a:t>Enterococcus</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GLY; </a:t>
            </a:r>
            <a:r>
              <a:rPr lang="fr-FR" altLang="en-US" sz="375" dirty="0" err="1">
                <a:latin typeface="Calibri" panose="020F0502020204030204" pitchFamily="34" charset="0"/>
                <a:cs typeface="Calibri" panose="020F0502020204030204" pitchFamily="34" charset="0"/>
              </a:rPr>
              <a:t>Enterobacteriaceae</a:t>
            </a:r>
            <a:r>
              <a:rPr lang="fr-FR" altLang="en-US" sz="375" dirty="0">
                <a:latin typeface="Calibri" panose="020F0502020204030204" pitchFamily="34" charset="0"/>
                <a:cs typeface="Calibri" panose="020F0502020204030204" pitchFamily="34" charset="0"/>
              </a:rPr>
              <a:t>: C3G + CAR; </a:t>
            </a:r>
            <a:r>
              <a:rPr lang="fr-FR" altLang="en-US" sz="375" i="1" dirty="0">
                <a:latin typeface="Calibri" panose="020F0502020204030204" pitchFamily="34" charset="0"/>
                <a:cs typeface="Calibri" panose="020F0502020204030204" pitchFamily="34" charset="0"/>
              </a:rPr>
              <a:t>P. </a:t>
            </a:r>
            <a:r>
              <a:rPr lang="fr-FR" altLang="en-US" sz="375" i="1" dirty="0" err="1">
                <a:latin typeface="Calibri" panose="020F0502020204030204" pitchFamily="34" charset="0"/>
                <a:cs typeface="Calibri" panose="020F0502020204030204" pitchFamily="34" charset="0"/>
              </a:rPr>
              <a:t>aeruginosa</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und</a:t>
            </a:r>
            <a:r>
              <a:rPr lang="fr-FR" altLang="en-US" sz="375" dirty="0">
                <a:latin typeface="Calibri" panose="020F0502020204030204" pitchFamily="34" charset="0"/>
                <a:cs typeface="Calibri" panose="020F0502020204030204" pitchFamily="34" charset="0"/>
              </a:rPr>
              <a:t> </a:t>
            </a:r>
            <a:r>
              <a:rPr lang="fr-FR" altLang="en-US" sz="375" i="1" dirty="0">
                <a:latin typeface="Calibri" panose="020F0502020204030204" pitchFamily="34" charset="0"/>
                <a:cs typeface="Calibri" panose="020F0502020204030204" pitchFamily="34" charset="0"/>
              </a:rPr>
              <a:t>Acinetobacter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CAR; SIR: S=sensible, I= sensible en dosage élevé, R=résistant, U=?; PDR: résistant contre tous les antibiotiques: N = Non, P = potentiellement, C=confirmé, U=? * établissement de soins de longue durée </a:t>
            </a:r>
          </a:p>
        </p:txBody>
      </p:sp>
      <p:graphicFrame>
        <p:nvGraphicFramePr>
          <p:cNvPr id="18" name="Group 975"/>
          <p:cNvGraphicFramePr>
            <a:graphicFrameLocks noGrp="1"/>
          </p:cNvGraphicFramePr>
          <p:nvPr/>
        </p:nvGraphicFramePr>
        <p:xfrm>
          <a:off x="4343270" y="249470"/>
          <a:ext cx="3791593" cy="911090"/>
        </p:xfrm>
        <a:graphic>
          <a:graphicData uri="http://schemas.openxmlformats.org/drawingml/2006/table">
            <a:tbl>
              <a:tblPr/>
              <a:tblGrid>
                <a:gridCol w="1038821">
                  <a:extLst>
                    <a:ext uri="{9D8B030D-6E8A-4147-A177-3AD203B41FA5}">
                      <a16:colId xmlns:a16="http://schemas.microsoft.com/office/drawing/2014/main" val="20000"/>
                    </a:ext>
                  </a:extLst>
                </a:gridCol>
                <a:gridCol w="324036">
                  <a:extLst>
                    <a:ext uri="{9D8B030D-6E8A-4147-A177-3AD203B41FA5}">
                      <a16:colId xmlns:a16="http://schemas.microsoft.com/office/drawing/2014/main" val="20001"/>
                    </a:ext>
                  </a:extLst>
                </a:gridCol>
                <a:gridCol w="540060">
                  <a:extLst>
                    <a:ext uri="{9D8B030D-6E8A-4147-A177-3AD203B41FA5}">
                      <a16:colId xmlns:a16="http://schemas.microsoft.com/office/drawing/2014/main" val="20002"/>
                    </a:ext>
                  </a:extLst>
                </a:gridCol>
                <a:gridCol w="59406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6538">
                  <a:extLst>
                    <a:ext uri="{9D8B030D-6E8A-4147-A177-3AD203B41FA5}">
                      <a16:colId xmlns:a16="http://schemas.microsoft.com/office/drawing/2014/main" val="20006"/>
                    </a:ext>
                  </a:extLst>
                </a:gridCol>
              </a:tblGrid>
              <a:tr h="478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Antimicrobien (AM) </a:t>
                      </a:r>
                    </a:p>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(Substance)</a:t>
                      </a:r>
                    </a:p>
                  </a:txBody>
                  <a:tcPr marL="68580" marR="68580" marT="34307" marB="34307"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Voie</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Diagnostic</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 documentée</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Changement de l‘AM (raison)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0"/>
                  </a:ext>
                </a:extLst>
              </a:tr>
              <a:tr h="1422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047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576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 name="Rectangle 355"/>
          <p:cNvSpPr>
            <a:spLocks noChangeArrowheads="1"/>
          </p:cNvSpPr>
          <p:nvPr/>
        </p:nvSpPr>
        <p:spPr bwMode="auto">
          <a:xfrm>
            <a:off x="4301133" y="1200519"/>
            <a:ext cx="38344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b="1" dirty="0">
                <a:latin typeface="Calibri" panose="020F0502020204030204" pitchFamily="34" charset="0"/>
                <a:cs typeface="Calibri" panose="020F0502020204030204" pitchFamily="34" charset="0"/>
              </a:rPr>
              <a:t>Voie</a:t>
            </a:r>
            <a:r>
              <a:rPr lang="fr-FR" altLang="en-US" sz="375" dirty="0">
                <a:latin typeface="Calibri" panose="020F0502020204030204" pitchFamily="34" charset="0"/>
                <a:cs typeface="Calibri" panose="020F0502020204030204" pitchFamily="34" charset="0"/>
              </a:rPr>
              <a:t>: P: parentérale, O: orale, R: rectale, I: inhalée;  </a:t>
            </a:r>
            <a:r>
              <a:rPr lang="fr-FR" altLang="en-US" sz="375" b="1" dirty="0">
                <a:latin typeface="Calibri" panose="020F0502020204030204" pitchFamily="34" charset="0"/>
                <a:cs typeface="Calibri" panose="020F0502020204030204" pitchFamily="34" charset="0"/>
              </a:rPr>
              <a:t>Indication</a:t>
            </a:r>
            <a:r>
              <a:rPr lang="fr-FR" altLang="en-US" sz="375" dirty="0">
                <a:latin typeface="Calibri" panose="020F0502020204030204" pitchFamily="34" charset="0"/>
                <a:cs typeface="Calibri" panose="020F0502020204030204" pitchFamily="34" charset="0"/>
              </a:rPr>
              <a:t>: infection communautaire (CI), infection acquise à un service de soins de longue durée (LI), infection associée aux soins aigus (HI); prophylaxie chirurgicale : SP1: dose simple, SP2: pendant 1 jour, SP3: &gt; 1 jour ; MP: prophylaxie médicale; O: autre indication ; UI: ?; </a:t>
            </a:r>
            <a:r>
              <a:rPr lang="fr-FR" altLang="en-US" sz="375" b="1" dirty="0">
                <a:latin typeface="Calibri" panose="020F0502020204030204" pitchFamily="34" charset="0"/>
                <a:cs typeface="Calibri" panose="020F0502020204030204" pitchFamily="34" charset="0"/>
              </a:rPr>
              <a:t>Diagnostic</a:t>
            </a:r>
            <a:r>
              <a:rPr lang="fr-FR" altLang="en-US" sz="375" dirty="0">
                <a:latin typeface="Calibri" panose="020F0502020204030204" pitchFamily="34" charset="0"/>
                <a:cs typeface="Calibri" panose="020F0502020204030204" pitchFamily="34" charset="0"/>
              </a:rPr>
              <a:t>: voir liste ; </a:t>
            </a:r>
            <a:r>
              <a:rPr lang="fr-FR" altLang="en-US" sz="375" b="1" dirty="0">
                <a:latin typeface="Calibri" panose="020F0502020204030204" pitchFamily="34" charset="0"/>
                <a:cs typeface="Calibri" panose="020F0502020204030204" pitchFamily="34" charset="0"/>
              </a:rPr>
              <a:t>Indication documentée </a:t>
            </a:r>
            <a:r>
              <a:rPr lang="fr-FR" altLang="en-US" sz="375" dirty="0">
                <a:latin typeface="Calibri" panose="020F0502020204030204" pitchFamily="34" charset="0"/>
                <a:cs typeface="Calibri" panose="020F0502020204030204" pitchFamily="34" charset="0"/>
              </a:rPr>
              <a:t>(dans le dossier du patient) : Oui/Non ; </a:t>
            </a:r>
            <a:r>
              <a:rPr lang="fr-FR" altLang="en-US" sz="375" b="1" dirty="0">
                <a:latin typeface="Calibri" panose="020F0502020204030204" pitchFamily="34" charset="0"/>
                <a:cs typeface="Calibri" panose="020F0502020204030204" pitchFamily="34" charset="0"/>
              </a:rPr>
              <a:t>Changement de l’AM (+ cause): </a:t>
            </a:r>
            <a:r>
              <a:rPr lang="fr-FR" altLang="en-US" sz="375" dirty="0">
                <a:latin typeface="Calibri" panose="020F0502020204030204" pitchFamily="34" charset="0"/>
                <a:cs typeface="Calibri" panose="020F0502020204030204" pitchFamily="34" charset="0"/>
              </a:rPr>
              <a:t>N = pas de changement ; E = escalade; D = </a:t>
            </a:r>
            <a:r>
              <a:rPr lang="fr-FR" altLang="en-US" sz="375" dirty="0" err="1">
                <a:latin typeface="Calibri" panose="020F0502020204030204" pitchFamily="34" charset="0"/>
                <a:cs typeface="Calibri" panose="020F0502020204030204" pitchFamily="34" charset="0"/>
              </a:rPr>
              <a:t>descalade</a:t>
            </a:r>
            <a:r>
              <a:rPr lang="fr-FR" altLang="en-US" sz="375" dirty="0">
                <a:latin typeface="Calibri" panose="020F0502020204030204" pitchFamily="34" charset="0"/>
                <a:cs typeface="Calibri" panose="020F0502020204030204" pitchFamily="34" charset="0"/>
              </a:rPr>
              <a:t>; S = changement iv-oral; A = effet indésirable; OU = autre cause; U = ? * établissement de soins de longue durée </a:t>
            </a:r>
          </a:p>
        </p:txBody>
      </p:sp>
      <p:sp>
        <p:nvSpPr>
          <p:cNvPr id="43" name="Forme libre 42"/>
          <p:cNvSpPr/>
          <p:nvPr/>
        </p:nvSpPr>
        <p:spPr>
          <a:xfrm>
            <a:off x="3888128" y="509757"/>
            <a:ext cx="472944" cy="3646169"/>
          </a:xfrm>
          <a:custGeom>
            <a:avLst/>
            <a:gdLst>
              <a:gd name="connsiteX0" fmla="*/ 0 w 844061"/>
              <a:gd name="connsiteY0" fmla="*/ 3055815 h 3055815"/>
              <a:gd name="connsiteX1" fmla="*/ 695569 w 844061"/>
              <a:gd name="connsiteY1" fmla="*/ 3055815 h 3055815"/>
              <a:gd name="connsiteX2" fmla="*/ 687754 w 844061"/>
              <a:gd name="connsiteY2" fmla="*/ 0 h 3055815"/>
              <a:gd name="connsiteX3" fmla="*/ 844061 w 844061"/>
              <a:gd name="connsiteY3" fmla="*/ 0 h 3055815"/>
            </a:gdLst>
            <a:ahLst/>
            <a:cxnLst>
              <a:cxn ang="0">
                <a:pos x="connsiteX0" y="connsiteY0"/>
              </a:cxn>
              <a:cxn ang="0">
                <a:pos x="connsiteX1" y="connsiteY1"/>
              </a:cxn>
              <a:cxn ang="0">
                <a:pos x="connsiteX2" y="connsiteY2"/>
              </a:cxn>
              <a:cxn ang="0">
                <a:pos x="connsiteX3" y="connsiteY3"/>
              </a:cxn>
            </a:cxnLst>
            <a:rect l="l" t="t" r="r" b="b"/>
            <a:pathLst>
              <a:path w="844061" h="3055815">
                <a:moveTo>
                  <a:pt x="0" y="3055815"/>
                </a:moveTo>
                <a:lnTo>
                  <a:pt x="695569" y="3055815"/>
                </a:lnTo>
                <a:lnTo>
                  <a:pt x="687754" y="0"/>
                </a:lnTo>
                <a:lnTo>
                  <a:pt x="844061"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5" name="Forme libre 44"/>
          <p:cNvSpPr/>
          <p:nvPr/>
        </p:nvSpPr>
        <p:spPr>
          <a:xfrm>
            <a:off x="3888128" y="1645384"/>
            <a:ext cx="490844" cy="2848533"/>
          </a:xfrm>
          <a:custGeom>
            <a:avLst/>
            <a:gdLst>
              <a:gd name="connsiteX0" fmla="*/ 0 w 851877"/>
              <a:gd name="connsiteY0" fmla="*/ 1578707 h 1578707"/>
              <a:gd name="connsiteX1" fmla="*/ 726831 w 851877"/>
              <a:gd name="connsiteY1" fmla="*/ 1578707 h 1578707"/>
              <a:gd name="connsiteX2" fmla="*/ 726831 w 851877"/>
              <a:gd name="connsiteY2" fmla="*/ 0 h 1578707"/>
              <a:gd name="connsiteX3" fmla="*/ 851877 w 851877"/>
              <a:gd name="connsiteY3" fmla="*/ 0 h 1578707"/>
            </a:gdLst>
            <a:ahLst/>
            <a:cxnLst>
              <a:cxn ang="0">
                <a:pos x="connsiteX0" y="connsiteY0"/>
              </a:cxn>
              <a:cxn ang="0">
                <a:pos x="connsiteX1" y="connsiteY1"/>
              </a:cxn>
              <a:cxn ang="0">
                <a:pos x="connsiteX2" y="connsiteY2"/>
              </a:cxn>
              <a:cxn ang="0">
                <a:pos x="connsiteX3" y="connsiteY3"/>
              </a:cxn>
            </a:cxnLst>
            <a:rect l="l" t="t" r="r" b="b"/>
            <a:pathLst>
              <a:path w="851877" h="1578707">
                <a:moveTo>
                  <a:pt x="0" y="1578707"/>
                </a:moveTo>
                <a:lnTo>
                  <a:pt x="726831" y="1578707"/>
                </a:lnTo>
                <a:lnTo>
                  <a:pt x="726831" y="0"/>
                </a:lnTo>
                <a:lnTo>
                  <a:pt x="851877"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7" name="Rectangle 5"/>
          <p:cNvSpPr>
            <a:spLocks noChangeArrowheads="1"/>
          </p:cNvSpPr>
          <p:nvPr/>
        </p:nvSpPr>
        <p:spPr bwMode="auto">
          <a:xfrm>
            <a:off x="303870" y="0"/>
            <a:ext cx="7128792" cy="253916"/>
          </a:xfrm>
          <a:prstGeom prst="rect">
            <a:avLst/>
          </a:prstGeom>
          <a:solidFill>
            <a:srgbClr val="CCFFCC">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1050" b="1" dirty="0">
                <a:solidFill>
                  <a:srgbClr val="009900"/>
                </a:solidFill>
                <a:latin typeface="Calibri" panose="020F0502020204030204" pitchFamily="34" charset="0"/>
                <a:cs typeface="Calibri" panose="020F0502020204030204" pitchFamily="34" charset="0"/>
              </a:rPr>
              <a:t>Formulaire P – Patient</a:t>
            </a:r>
          </a:p>
        </p:txBody>
      </p:sp>
      <p:pic>
        <p:nvPicPr>
          <p:cNvPr id="11" name="Grafik 10" descr="Ein Bild, das Text, ClipArt enthält.&#10;&#10;Automatisch generierte Beschreibung">
            <a:extLst>
              <a:ext uri="{FF2B5EF4-FFF2-40B4-BE49-F238E27FC236}">
                <a16:creationId xmlns:a16="http://schemas.microsoft.com/office/drawing/2014/main" id="{E07B36CF-FD50-47B1-9D73-6BDB1705B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153" y="1641"/>
            <a:ext cx="1125481" cy="235851"/>
          </a:xfrm>
          <a:prstGeom prst="rect">
            <a:avLst/>
          </a:prstGeom>
        </p:spPr>
      </p:pic>
      <p:sp>
        <p:nvSpPr>
          <p:cNvPr id="12" name="Rechteck 3">
            <a:extLst>
              <a:ext uri="{FF2B5EF4-FFF2-40B4-BE49-F238E27FC236}">
                <a16:creationId xmlns:a16="http://schemas.microsoft.com/office/drawing/2014/main" id="{67AA9D99-3CD4-42E6-884B-63C835C80A2C}"/>
              </a:ext>
            </a:extLst>
          </p:cNvPr>
          <p:cNvSpPr/>
          <p:nvPr/>
        </p:nvSpPr>
        <p:spPr>
          <a:xfrm>
            <a:off x="4301133" y="31857"/>
            <a:ext cx="4015283" cy="514462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92949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8" name="Group 990"/>
          <p:cNvGraphicFramePr>
            <a:graphicFrameLocks noGrp="1"/>
          </p:cNvGraphicFramePr>
          <p:nvPr>
            <p:extLst>
              <p:ext uri="{D42A27DB-BD31-4B8C-83A1-F6EECF244321}">
                <p14:modId xmlns:p14="http://schemas.microsoft.com/office/powerpoint/2010/main" val="3498295616"/>
              </p:ext>
            </p:extLst>
          </p:nvPr>
        </p:nvGraphicFramePr>
        <p:xfrm>
          <a:off x="4374212" y="1536316"/>
          <a:ext cx="3780423" cy="2903692"/>
        </p:xfrm>
        <a:graphic>
          <a:graphicData uri="http://schemas.openxmlformats.org/drawingml/2006/table">
            <a:tbl>
              <a:tblPr/>
              <a:tblGrid>
                <a:gridCol w="1184897">
                  <a:extLst>
                    <a:ext uri="{9D8B030D-6E8A-4147-A177-3AD203B41FA5}">
                      <a16:colId xmlns:a16="http://schemas.microsoft.com/office/drawing/2014/main" val="20000"/>
                    </a:ext>
                  </a:extLst>
                </a:gridCol>
                <a:gridCol w="507664">
                  <a:extLst>
                    <a:ext uri="{9D8B030D-6E8A-4147-A177-3AD203B41FA5}">
                      <a16:colId xmlns:a16="http://schemas.microsoft.com/office/drawing/2014/main" val="20001"/>
                    </a:ext>
                  </a:extLst>
                </a:gridCol>
                <a:gridCol w="394849">
                  <a:extLst>
                    <a:ext uri="{9D8B030D-6E8A-4147-A177-3AD203B41FA5}">
                      <a16:colId xmlns:a16="http://schemas.microsoft.com/office/drawing/2014/main" val="20002"/>
                    </a:ext>
                  </a:extLst>
                </a:gridCol>
                <a:gridCol w="225629">
                  <a:extLst>
                    <a:ext uri="{9D8B030D-6E8A-4147-A177-3AD203B41FA5}">
                      <a16:colId xmlns:a16="http://schemas.microsoft.com/office/drawing/2014/main" val="20003"/>
                    </a:ext>
                  </a:extLst>
                </a:gridCol>
                <a:gridCol w="169222">
                  <a:extLst>
                    <a:ext uri="{9D8B030D-6E8A-4147-A177-3AD203B41FA5}">
                      <a16:colId xmlns:a16="http://schemas.microsoft.com/office/drawing/2014/main" val="20004"/>
                    </a:ext>
                  </a:extLst>
                </a:gridCol>
                <a:gridCol w="518336">
                  <a:extLst>
                    <a:ext uri="{9D8B030D-6E8A-4147-A177-3AD203B41FA5}">
                      <a16:colId xmlns:a16="http://schemas.microsoft.com/office/drawing/2014/main" val="20005"/>
                    </a:ext>
                  </a:extLst>
                </a:gridCol>
                <a:gridCol w="384176">
                  <a:extLst>
                    <a:ext uri="{9D8B030D-6E8A-4147-A177-3AD203B41FA5}">
                      <a16:colId xmlns:a16="http://schemas.microsoft.com/office/drawing/2014/main" val="20006"/>
                    </a:ext>
                  </a:extLst>
                </a:gridCol>
                <a:gridCol w="225629">
                  <a:extLst>
                    <a:ext uri="{9D8B030D-6E8A-4147-A177-3AD203B41FA5}">
                      <a16:colId xmlns:a16="http://schemas.microsoft.com/office/drawing/2014/main" val="20007"/>
                    </a:ext>
                  </a:extLst>
                </a:gridCol>
                <a:gridCol w="170021">
                  <a:extLst>
                    <a:ext uri="{9D8B030D-6E8A-4147-A177-3AD203B41FA5}">
                      <a16:colId xmlns:a16="http://schemas.microsoft.com/office/drawing/2014/main" val="20008"/>
                    </a:ext>
                  </a:extLst>
                </a:gridCol>
              </a:tblGrid>
              <a:tr h="184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1</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2</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IAS</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Dispositif pertinent </a:t>
                      </a:r>
                      <a:r>
                        <a:rPr kumimoji="0" lang="fr-FR" sz="700" b="1"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(3)</a:t>
                      </a: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Présente à l‘admission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762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présente à l’admission, séjour lié à la IAS?</a:t>
                      </a:r>
                      <a:endPar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3305" marR="63305"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0016"/>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Début de l‘IAS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(4)</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25322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Attribution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associée à ce service</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80587">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Traitement vasopresseur</a:t>
                      </a: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554296866"/>
                  </a:ext>
                </a:extLst>
              </a:tr>
              <a:tr h="1841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BSI: Source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(5)</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16114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rowSpan="2">
                  <a:txBody>
                    <a:bodyPr/>
                    <a:lstStyle/>
                    <a:p>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h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8"/>
                  </a:ext>
                </a:extLst>
              </a:tr>
              <a:tr h="184170">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T w="12700" cap="flat" cmpd="sng" algn="ctr">
                      <a:solidFill>
                        <a:srgbClr val="000000"/>
                      </a:solidFill>
                      <a:prstDash val="solid"/>
                      <a:round/>
                      <a:headEnd type="none" w="med" len="med"/>
                      <a:tailEnd type="none" w="med" len="med"/>
                    </a:lnT>
                  </a:tcPr>
                </a:tc>
                <a:tc v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US" sz="1100" b="0" i="0" u="none" strike="noStrike" cap="none" normalizeH="0" baseline="3000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9"/>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1</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0"/>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1"/>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2</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2"/>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3"/>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3</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B w="28575" cap="flat" cmpd="sng" algn="ctr">
                      <a:solidFill>
                        <a:srgbClr val="339966"/>
                      </a:solidFill>
                      <a:prstDash val="solid"/>
                      <a:round/>
                      <a:headEnd type="none" w="med" len="med"/>
                      <a:tailEnd type="none" w="med" len="med"/>
                    </a:lnB>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B w="28575" cap="flat" cmpd="sng" algn="ctr">
                      <a:solidFill>
                        <a:srgbClr val="339966"/>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5"/>
                  </a:ext>
                </a:extLst>
              </a:tr>
            </a:tbl>
          </a:graphicData>
        </a:graphic>
      </p:graphicFrame>
      <p:sp>
        <p:nvSpPr>
          <p:cNvPr id="6235" name="Rectangle 172"/>
          <p:cNvSpPr>
            <a:spLocks noChangeArrowheads="1"/>
          </p:cNvSpPr>
          <p:nvPr/>
        </p:nvSpPr>
        <p:spPr bwMode="auto">
          <a:xfrm>
            <a:off x="330150" y="272989"/>
            <a:ext cx="3902566" cy="4480093"/>
          </a:xfrm>
          <a:prstGeom prst="rect">
            <a:avLst/>
          </a:prstGeom>
          <a:noFill/>
          <a:ln w="28575">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652463"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52463"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52463"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Code de l‘établissement</a:t>
            </a:r>
            <a:r>
              <a:rPr lang="fr-FR" altLang="en-US" sz="750" dirty="0">
                <a:latin typeface="Calibri" panose="020F0502020204030204" pitchFamily="34" charset="0"/>
                <a:cs typeface="Calibri" panose="020F0502020204030204" pitchFamily="34" charset="0"/>
              </a:rPr>
              <a:t> </a:t>
            </a:r>
            <a:r>
              <a:rPr lang="fr-FR" altLang="en-US" sz="750" dirty="0">
                <a:solidFill>
                  <a:srgbClr val="000000"/>
                </a:solidFill>
                <a:latin typeface="Calibri" panose="020F0502020204030204" pitchFamily="34" charset="0"/>
                <a:cs typeface="Calibri" panose="020F0502020204030204" pitchFamily="34" charset="0"/>
              </a:rPr>
              <a:t>[_________] </a:t>
            </a:r>
            <a:r>
              <a:rPr lang="fr-FR" altLang="en-US" sz="750" b="1" dirty="0">
                <a:solidFill>
                  <a:srgbClr val="000000"/>
                </a:solidFill>
                <a:latin typeface="Calibri" panose="020F0502020204030204" pitchFamily="34" charset="0"/>
                <a:cs typeface="Calibri" panose="020F0502020204030204" pitchFamily="34" charset="0"/>
              </a:rPr>
              <a:t>Code du service</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de l‘enquête :   ___  / ___  /  </a:t>
            </a:r>
            <a:r>
              <a:rPr lang="fr-FR" altLang="en-US" sz="750" dirty="0">
                <a:solidFill>
                  <a:srgbClr val="000000"/>
                </a:solidFill>
                <a:latin typeface="Calibri" panose="020F0502020204030204" pitchFamily="34" charset="0"/>
                <a:cs typeface="Calibri" panose="020F0502020204030204" pitchFamily="34" charset="0"/>
              </a:rPr>
              <a:t>20</a:t>
            </a:r>
            <a:r>
              <a:rPr lang="fr-FR" altLang="en-US" sz="750" b="1" dirty="0">
                <a:solidFill>
                  <a:srgbClr val="000000"/>
                </a:solidFill>
                <a:latin typeface="Calibri" panose="020F0502020204030204" pitchFamily="34" charset="0"/>
                <a:cs typeface="Calibri" panose="020F0502020204030204" pitchFamily="34" charset="0"/>
              </a:rPr>
              <a:t>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Code patient  </a:t>
            </a:r>
            <a:r>
              <a:rPr lang="fr-FR" altLang="en-US" sz="750" dirty="0">
                <a:solidFill>
                  <a:srgbClr val="000000"/>
                </a:solidFill>
                <a:latin typeface="Calibri" panose="020F0502020204030204" pitchFamily="34" charset="0"/>
                <a:cs typeface="Calibri" panose="020F0502020204030204" pitchFamily="34" charset="0"/>
              </a:rPr>
              <a:t>[_________________________________]</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Age </a:t>
            </a:r>
            <a:r>
              <a:rPr lang="fr-FR" altLang="en-US" sz="750" dirty="0">
                <a:solidFill>
                  <a:srgbClr val="000000"/>
                </a:solidFill>
                <a:latin typeface="Calibri" panose="020F0502020204030204" pitchFamily="34" charset="0"/>
                <a:cs typeface="Calibri" panose="020F0502020204030204" pitchFamily="34" charset="0"/>
              </a:rPr>
              <a:t>(ans) : [____] ans ;   Age &lt; 2 ans : [_____] mois</a:t>
            </a:r>
          </a:p>
          <a:p>
            <a:pPr eaLnBrk="1" hangingPunct="1">
              <a:spcBef>
                <a:spcPct val="50000"/>
              </a:spcBef>
              <a:buNone/>
            </a:pPr>
            <a:r>
              <a:rPr lang="fr-FR" altLang="en-US" sz="750" b="1" dirty="0">
                <a:solidFill>
                  <a:srgbClr val="000000"/>
                </a:solidFill>
                <a:latin typeface="Calibri" panose="020F0502020204030204" pitchFamily="34" charset="0"/>
                <a:cs typeface="Calibri" panose="020F0502020204030204" pitchFamily="34" charset="0"/>
              </a:rPr>
              <a:t>Genre :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M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F</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d‘admission :  ___  / ___  /  _____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ts val="675"/>
              </a:spcBef>
              <a:buNone/>
            </a:pPr>
            <a:r>
              <a:rPr lang="fr-FR" altLang="en-US" sz="750" b="1" dirty="0">
                <a:solidFill>
                  <a:srgbClr val="000000"/>
                </a:solidFill>
                <a:latin typeface="Calibri" panose="020F0502020204030204" pitchFamily="34" charset="0"/>
                <a:cs typeface="Calibri" panose="020F0502020204030204" pitchFamily="34" charset="0"/>
              </a:rPr>
              <a:t>Spécialité du patient</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Intervention chirurgicale depuis l‘admission :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Non</a:t>
            </a:r>
            <a:r>
              <a:rPr lang="fr-FR" altLang="en-US" sz="750" dirty="0">
                <a:solidFill>
                  <a:srgbClr val="000000"/>
                </a:solidFill>
                <a:latin typeface="Calibri" panose="020F0502020204030204" pitchFamily="34" charset="0"/>
                <a:cs typeface="Calibri" panose="020F0502020204030204" pitchFamily="34" charset="0"/>
              </a:rPr>
              <a:t>	</a:t>
            </a:r>
            <a:r>
              <a:rPr lang="fr-FR" altLang="en-US" sz="90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sym typeface="Wingdings" pitchFamily="2" charset="2"/>
              </a:rPr>
              <a:t> Intervention mini-invasive/non-NHSN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Pas d‘information</a:t>
            </a:r>
            <a:endParaRPr lang="fr-FR" altLang="en-US" sz="750" dirty="0">
              <a:solidFill>
                <a:srgbClr val="000000"/>
              </a:solidFill>
              <a:latin typeface="Calibri" panose="020F0502020204030204" pitchFamily="34" charset="0"/>
              <a:cs typeface="Calibri" panose="020F0502020204030204" pitchFamily="34" charset="0"/>
            </a:endParaRP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Intervention NHSN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rPr>
              <a:t>[__________] 	</a:t>
            </a:r>
          </a:p>
          <a:p>
            <a:pPr eaLnBrk="1" hangingPunct="1">
              <a:spcBef>
                <a:spcPct val="50000"/>
              </a:spcBef>
              <a:buFontTx/>
              <a:buNone/>
            </a:pPr>
            <a:r>
              <a:rPr lang="fr-FR" altLang="en-US" sz="750" b="1" dirty="0" err="1">
                <a:latin typeface="Calibri" panose="020F0502020204030204" pitchFamily="34" charset="0"/>
                <a:cs typeface="Calibri" panose="020F0502020204030204" pitchFamily="34" charset="0"/>
              </a:rPr>
              <a:t>McCabe</a:t>
            </a:r>
            <a:r>
              <a:rPr lang="fr-FR" altLang="en-US" sz="750" b="1" dirty="0">
                <a:latin typeface="Calibri" panose="020F0502020204030204" pitchFamily="34" charset="0"/>
                <a:cs typeface="Calibri" panose="020F0502020204030204" pitchFamily="34" charset="0"/>
              </a:rPr>
              <a:t> score</a:t>
            </a:r>
            <a:r>
              <a:rPr lang="fr-FR" altLang="en-US" sz="750" dirty="0">
                <a:latin typeface="Calibri" panose="020F0502020204030204" pitchFamily="34" charset="0"/>
                <a:cs typeface="Calibri" panose="020F0502020204030204" pitchFamily="34" charset="0"/>
              </a:rPr>
              <a:t>: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rPr>
              <a:t>Pathologie non-fatale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sz="750" dirty="0">
                <a:latin typeface="Calibri" panose="020F0502020204030204" pitchFamily="34" charset="0"/>
                <a:cs typeface="Calibri" panose="020F0502020204030204" pitchFamily="34" charset="0"/>
              </a:rPr>
              <a:t>Pathologie avec évolution fatale dans 5 ans </a:t>
            </a:r>
            <a:endParaRPr lang="fr-FR" altLang="en-US" sz="750" dirty="0">
              <a:latin typeface="Calibri" panose="020F0502020204030204" pitchFamily="34" charset="0"/>
              <a:cs typeface="Calibri" panose="020F0502020204030204" pitchFamily="34" charset="0"/>
            </a:endParaRPr>
          </a:p>
          <a:p>
            <a:pPr marL="128588" indent="-128588" eaLnBrk="1" hangingPunct="1">
              <a:spcBef>
                <a:spcPts val="225"/>
              </a:spcBef>
              <a:buFont typeface="Wingdings" panose="05000000000000000000" pitchFamily="2" charset="2"/>
              <a:buChar char="¨"/>
            </a:pPr>
            <a:r>
              <a:rPr lang="fr-FR" sz="750" dirty="0">
                <a:latin typeface="Calibri" panose="020F0502020204030204" pitchFamily="34" charset="0"/>
                <a:cs typeface="Calibri" panose="020F0502020204030204" pitchFamily="34" charset="0"/>
              </a:rPr>
              <a:t>Pathologie avec évolution fatale dans 12 mois</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rPr>
              <a:t> Pas d‘information</a:t>
            </a:r>
          </a:p>
          <a:p>
            <a:pPr eaLnBrk="1" hangingPunct="1">
              <a:spcBef>
                <a:spcPct val="50000"/>
              </a:spcBef>
              <a:buNone/>
            </a:pPr>
            <a:r>
              <a:rPr lang="fr-CH" altLang="en-US" sz="750" b="1" dirty="0">
                <a:latin typeface="Calibri" panose="020F0502020204030204" pitchFamily="34" charset="0"/>
                <a:cs typeface="Calibri" panose="020F0502020204030204" pitchFamily="34" charset="0"/>
              </a:rPr>
              <a:t>Vaccination </a:t>
            </a:r>
            <a:r>
              <a:rPr lang="fr-CH" altLang="en-US" sz="750" b="1" dirty="0">
                <a:latin typeface="Calibri" panose="020F0502020204030204" pitchFamily="34" charset="0"/>
                <a:cs typeface="Calibri" panose="020F0502020204030204" pitchFamily="34" charset="0"/>
                <a:sym typeface="Wingdings" panose="05000000000000000000" pitchFamily="2" charset="2"/>
              </a:rPr>
              <a:t>contre COVID-19 :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Non </a:t>
            </a: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Partielle O </a:t>
            </a:r>
            <a:r>
              <a:rPr lang="fr-CH" altLang="en-US" sz="750" dirty="0">
                <a:latin typeface="Calibri" panose="020F0502020204030204" pitchFamily="34" charset="0"/>
                <a:cs typeface="Calibri" panose="020F0502020204030204" pitchFamily="34" charset="0"/>
                <a:sym typeface="Wingdings" panose="05000000000000000000" pitchFamily="2" charset="2"/>
              </a:rPr>
              <a:t>Complete -&gt; doses supplémentaires O 1 O ≥2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a:t>
            </a:r>
            <a:r>
              <a:rPr lang="en-US" altLang="en-US" sz="750" dirty="0">
                <a:latin typeface="Calibri" panose="020F0502020204030204" pitchFamily="34" charset="0"/>
                <a:cs typeface="Calibri" panose="020F0502020204030204" pitchFamily="34" charset="0"/>
                <a:sym typeface="Wingdings" panose="05000000000000000000" pitchFamily="2" charset="2"/>
              </a:rPr>
              <a:t> </a:t>
            </a:r>
            <a:r>
              <a:rPr lang="fr-CH" altLang="en-US" sz="750" dirty="0">
                <a:latin typeface="Calibri" panose="020F0502020204030204" pitchFamily="34" charset="0"/>
                <a:cs typeface="Calibri" panose="020F0502020204030204" pitchFamily="34" charset="0"/>
                <a:sym typeface="Wingdings" panose="05000000000000000000" pitchFamily="2" charset="2"/>
              </a:rPr>
              <a:t>Inconnu</a:t>
            </a:r>
            <a:endParaRPr lang="fr-CH"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Nouveau-né, Poids de naissance : </a:t>
            </a:r>
            <a:r>
              <a:rPr lang="fr-FR" altLang="en-US" sz="750" dirty="0">
                <a:latin typeface="Calibri" panose="020F0502020204030204" pitchFamily="34" charset="0"/>
                <a:cs typeface="Calibri" panose="020F0502020204030204" pitchFamily="34" charset="0"/>
              </a:rPr>
              <a:t>[______] grammes</a:t>
            </a:r>
          </a:p>
          <a:p>
            <a:pPr eaLnBrk="1" hangingPunct="1">
              <a:spcBef>
                <a:spcPct val="50000"/>
              </a:spcBef>
              <a:buNone/>
            </a:pPr>
            <a:r>
              <a:rPr lang="fr-FR" altLang="en-US" sz="750" b="1" dirty="0">
                <a:latin typeface="Calibri" panose="020F0502020204030204" pitchFamily="34" charset="0"/>
                <a:cs typeface="Calibri" panose="020F0502020204030204" pitchFamily="34" charset="0"/>
              </a:rPr>
              <a:t>Enfant &lt;16 ans, poids:  </a:t>
            </a:r>
            <a:r>
              <a:rPr lang="fr-FR" altLang="en-US" sz="750" dirty="0">
                <a:latin typeface="Calibri" panose="020F0502020204030204" pitchFamily="34" charset="0"/>
                <a:cs typeface="Calibri" panose="020F0502020204030204" pitchFamily="34" charset="0"/>
              </a:rPr>
              <a:t>[______] </a:t>
            </a:r>
            <a:r>
              <a:rPr lang="fr-FR" altLang="en-US" sz="750" b="1" dirty="0">
                <a:latin typeface="Calibri" panose="020F0502020204030204" pitchFamily="34" charset="0"/>
                <a:cs typeface="Calibri" panose="020F0502020204030204" pitchFamily="34" charset="0"/>
              </a:rPr>
              <a:t> taille:  </a:t>
            </a:r>
            <a:r>
              <a:rPr lang="fr-FR" altLang="en-US" sz="750" dirty="0">
                <a:latin typeface="Calibri" panose="020F0502020204030204" pitchFamily="34" charset="0"/>
                <a:cs typeface="Calibri" panose="020F0502020204030204" pitchFamily="34" charset="0"/>
              </a:rPr>
              <a:t>[______]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central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périphérique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Sonde urinaire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Ventilation (intubé)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reçoit des </a:t>
            </a:r>
            <a:r>
              <a:rPr lang="fr-FR" altLang="en-US" sz="750" b="1" dirty="0">
                <a:latin typeface="Calibri" panose="020F0502020204030204" pitchFamily="34" charset="0"/>
                <a:cs typeface="Calibri" panose="020F0502020204030204" pitchFamily="34" charset="0"/>
              </a:rPr>
              <a:t>antimicrobiens </a:t>
            </a:r>
            <a:r>
              <a:rPr lang="fr-FR" altLang="en-US" sz="750" baseline="30000" dirty="0">
                <a:latin typeface="Calibri" panose="020F0502020204030204" pitchFamily="34" charset="0"/>
                <a:cs typeface="Calibri" panose="020F0502020204030204" pitchFamily="34" charset="0"/>
              </a:rPr>
              <a:t>(1)</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a une </a:t>
            </a:r>
            <a:r>
              <a:rPr lang="fr-FR" altLang="en-US" sz="750" b="1" dirty="0">
                <a:latin typeface="Calibri" panose="020F0502020204030204" pitchFamily="34" charset="0"/>
                <a:cs typeface="Calibri" panose="020F0502020204030204" pitchFamily="34" charset="0"/>
              </a:rPr>
              <a:t>infection associée </a:t>
            </a: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aux soins (IAS)</a:t>
            </a:r>
            <a:r>
              <a:rPr lang="fr-FR" altLang="en-US" sz="750" baseline="30000" dirty="0">
                <a:latin typeface="Calibri" panose="020F0502020204030204" pitchFamily="34" charset="0"/>
                <a:cs typeface="Calibri" panose="020F0502020204030204" pitchFamily="34" charset="0"/>
              </a:rPr>
              <a:t>(2)</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p>
        </p:txBody>
      </p:sp>
      <p:sp>
        <p:nvSpPr>
          <p:cNvPr id="6239" name="Rectangle 925"/>
          <p:cNvSpPr>
            <a:spLocks noChangeArrowheads="1"/>
          </p:cNvSpPr>
          <p:nvPr/>
        </p:nvSpPr>
        <p:spPr bwMode="auto">
          <a:xfrm>
            <a:off x="303870" y="4772156"/>
            <a:ext cx="3999813"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dirty="0">
                <a:latin typeface="Calibri" panose="020F0502020204030204" pitchFamily="34" charset="0"/>
                <a:cs typeface="Calibri" panose="020F0502020204030204" pitchFamily="34" charset="0"/>
              </a:rPr>
              <a:t>(1) Le jour de l‘enquête; exception :  prophylaxie chirurgicale → 24h avant 08:00 du jour de l‘enquête – si oui : remplir la section « antimicrobien » ; si &gt; 3 antimicrobiens sont appliques, rajouter une formulaire supplémentaire; (2) [Début de l’infection ≥ jour 3 OU critères applicables pour infections du site chirurgical (intervention chirurgicale dans les derniers 30/90 jours) OU sortie de l’hôpital mais réadmission &lt; 48h OU infection à </a:t>
            </a:r>
            <a:r>
              <a:rPr lang="fr-FR" altLang="en-US" sz="375" i="1" dirty="0">
                <a:latin typeface="Calibri" panose="020F0502020204030204" pitchFamily="34" charset="0"/>
                <a:cs typeface="Calibri" panose="020F0502020204030204" pitchFamily="34" charset="0"/>
              </a:rPr>
              <a:t>C. difficile </a:t>
            </a:r>
            <a:r>
              <a:rPr lang="fr-FR" altLang="en-US" sz="375" dirty="0">
                <a:latin typeface="Calibri" panose="020F0502020204030204" pitchFamily="34" charset="0"/>
                <a:cs typeface="Calibri" panose="020F0502020204030204" pitchFamily="34" charset="0"/>
              </a:rPr>
              <a:t>après une sortie &lt; 28 jours OU début &lt;j3 après procédure/dispositif invasifs  à J1 ou J2] ET [les critères d’une IAS sont requis  le jour de l’enquête OU un traitement pour une IAS au jour de l’enquête est installé (après avoir rempli les critères d’une IAS avant)] – si oui : remplir la section « infection associée aux soins » ; si &gt; 2 IAS, rajouter une formulaire supplémentaire.</a:t>
            </a:r>
          </a:p>
        </p:txBody>
      </p:sp>
      <p:sp>
        <p:nvSpPr>
          <p:cNvPr id="23" name="Rectangle 924"/>
          <p:cNvSpPr>
            <a:spLocks noChangeArrowheads="1"/>
          </p:cNvSpPr>
          <p:nvPr/>
        </p:nvSpPr>
        <p:spPr bwMode="auto">
          <a:xfrm>
            <a:off x="4343270" y="4465683"/>
            <a:ext cx="3888432"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fr-FR" altLang="en-US" sz="450" dirty="0">
                <a:latin typeface="Calibri" panose="020F0502020204030204" pitchFamily="34" charset="0"/>
                <a:cs typeface="Calibri" panose="020F0502020204030204" pitchFamily="34" charset="0"/>
              </a:rPr>
              <a:t>(</a:t>
            </a:r>
            <a:r>
              <a:rPr lang="fr-FR" altLang="en-US" sz="375" dirty="0">
                <a:latin typeface="Calibri" panose="020F0502020204030204" pitchFamily="34" charset="0"/>
                <a:cs typeface="Calibri" panose="020F0502020204030204" pitchFamily="34" charset="0"/>
              </a:rPr>
              <a:t>3) Dispositif pertinent avant l’IAS (tube </a:t>
            </a:r>
            <a:r>
              <a:rPr lang="fr-FR" altLang="en-US" sz="375" dirty="0" err="1">
                <a:latin typeface="Calibri" panose="020F0502020204030204" pitchFamily="34" charset="0"/>
                <a:cs typeface="Calibri" panose="020F0502020204030204" pitchFamily="34" charset="0"/>
              </a:rPr>
              <a:t>endo</a:t>
            </a:r>
            <a:r>
              <a:rPr lang="fr-FR" altLang="en-US" sz="375" dirty="0">
                <a:latin typeface="Calibri" panose="020F0502020204030204" pitchFamily="34" charset="0"/>
                <a:cs typeface="Calibri" panose="020F0502020204030204" pitchFamily="34" charset="0"/>
              </a:rPr>
              <a:t>-trachéal pour PN1-PN5, CVC/CVP pour </a:t>
            </a:r>
            <a:r>
              <a:rPr lang="fr-FR" altLang="en-US" sz="375" dirty="0" err="1">
                <a:latin typeface="Calibri" panose="020F0502020204030204" pitchFamily="34" charset="0"/>
                <a:cs typeface="Calibri" panose="020F0502020204030204" pitchFamily="34" charset="0"/>
              </a:rPr>
              <a:t>sepsis</a:t>
            </a:r>
            <a:r>
              <a:rPr lang="fr-FR" altLang="en-US" sz="375" dirty="0">
                <a:latin typeface="Calibri" panose="020F0502020204030204" pitchFamily="34" charset="0"/>
                <a:cs typeface="Calibri" panose="020F0502020204030204" pitchFamily="34" charset="0"/>
              </a:rPr>
              <a:t> [BSI, NEO-LCBI, NEO-CNSB], sonde urinaire pour UTI-A et UTI-B; (4) Si l‘infection n‘est pas présente à l‘admission; (5) C-CVC, C-PVC, S-PUL, S-UTI, S-DIG, S-SSI, S-SST, S-OTH, UO, UNK; (6) AB: </a:t>
            </a:r>
            <a:r>
              <a:rPr lang="fr-FR" altLang="en-US" sz="375" i="1" dirty="0">
                <a:latin typeface="Calibri" panose="020F0502020204030204" pitchFamily="34" charset="0"/>
                <a:cs typeface="Calibri" panose="020F0502020204030204" pitchFamily="34" charset="0"/>
              </a:rPr>
              <a:t>S. aureus</a:t>
            </a:r>
            <a:r>
              <a:rPr lang="fr-FR" altLang="en-US" sz="375" dirty="0">
                <a:latin typeface="Calibri" panose="020F0502020204030204" pitchFamily="34" charset="0"/>
                <a:cs typeface="Calibri" panose="020F0502020204030204" pitchFamily="34" charset="0"/>
              </a:rPr>
              <a:t>: OXA+ GLY; </a:t>
            </a:r>
            <a:r>
              <a:rPr lang="fr-FR" altLang="en-US" sz="375" i="1" dirty="0" err="1">
                <a:latin typeface="Calibri" panose="020F0502020204030204" pitchFamily="34" charset="0"/>
                <a:cs typeface="Calibri" panose="020F0502020204030204" pitchFamily="34" charset="0"/>
              </a:rPr>
              <a:t>Enterococcus</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GLY; </a:t>
            </a:r>
            <a:r>
              <a:rPr lang="fr-FR" altLang="en-US" sz="375" dirty="0" err="1">
                <a:latin typeface="Calibri" panose="020F0502020204030204" pitchFamily="34" charset="0"/>
                <a:cs typeface="Calibri" panose="020F0502020204030204" pitchFamily="34" charset="0"/>
              </a:rPr>
              <a:t>Enterobacteriaceae</a:t>
            </a:r>
            <a:r>
              <a:rPr lang="fr-FR" altLang="en-US" sz="375" dirty="0">
                <a:latin typeface="Calibri" panose="020F0502020204030204" pitchFamily="34" charset="0"/>
                <a:cs typeface="Calibri" panose="020F0502020204030204" pitchFamily="34" charset="0"/>
              </a:rPr>
              <a:t>: C3G + CAR; </a:t>
            </a:r>
            <a:r>
              <a:rPr lang="fr-FR" altLang="en-US" sz="375" i="1" dirty="0">
                <a:latin typeface="Calibri" panose="020F0502020204030204" pitchFamily="34" charset="0"/>
                <a:cs typeface="Calibri" panose="020F0502020204030204" pitchFamily="34" charset="0"/>
              </a:rPr>
              <a:t>P. </a:t>
            </a:r>
            <a:r>
              <a:rPr lang="fr-FR" altLang="en-US" sz="375" i="1" dirty="0" err="1">
                <a:latin typeface="Calibri" panose="020F0502020204030204" pitchFamily="34" charset="0"/>
                <a:cs typeface="Calibri" panose="020F0502020204030204" pitchFamily="34" charset="0"/>
              </a:rPr>
              <a:t>aeruginosa</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und</a:t>
            </a:r>
            <a:r>
              <a:rPr lang="fr-FR" altLang="en-US" sz="375" dirty="0">
                <a:latin typeface="Calibri" panose="020F0502020204030204" pitchFamily="34" charset="0"/>
                <a:cs typeface="Calibri" panose="020F0502020204030204" pitchFamily="34" charset="0"/>
              </a:rPr>
              <a:t> </a:t>
            </a:r>
            <a:r>
              <a:rPr lang="fr-FR" altLang="en-US" sz="375" i="1" dirty="0">
                <a:latin typeface="Calibri" panose="020F0502020204030204" pitchFamily="34" charset="0"/>
                <a:cs typeface="Calibri" panose="020F0502020204030204" pitchFamily="34" charset="0"/>
              </a:rPr>
              <a:t>Acinetobacter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CAR; SIR: S=sensible, I= sensible en dosage élevé, R=résistant, U=?; PDR: résistant contre tous les antibiotiques: N = Non, P = potentiellement, C=confirmé, U=? * établissement de soins de longue durée </a:t>
            </a:r>
          </a:p>
        </p:txBody>
      </p:sp>
      <p:graphicFrame>
        <p:nvGraphicFramePr>
          <p:cNvPr id="18" name="Group 975"/>
          <p:cNvGraphicFramePr>
            <a:graphicFrameLocks noGrp="1"/>
          </p:cNvGraphicFramePr>
          <p:nvPr/>
        </p:nvGraphicFramePr>
        <p:xfrm>
          <a:off x="4343270" y="249470"/>
          <a:ext cx="3791593" cy="911090"/>
        </p:xfrm>
        <a:graphic>
          <a:graphicData uri="http://schemas.openxmlformats.org/drawingml/2006/table">
            <a:tbl>
              <a:tblPr/>
              <a:tblGrid>
                <a:gridCol w="1038821">
                  <a:extLst>
                    <a:ext uri="{9D8B030D-6E8A-4147-A177-3AD203B41FA5}">
                      <a16:colId xmlns:a16="http://schemas.microsoft.com/office/drawing/2014/main" val="20000"/>
                    </a:ext>
                  </a:extLst>
                </a:gridCol>
                <a:gridCol w="324036">
                  <a:extLst>
                    <a:ext uri="{9D8B030D-6E8A-4147-A177-3AD203B41FA5}">
                      <a16:colId xmlns:a16="http://schemas.microsoft.com/office/drawing/2014/main" val="20001"/>
                    </a:ext>
                  </a:extLst>
                </a:gridCol>
                <a:gridCol w="540060">
                  <a:extLst>
                    <a:ext uri="{9D8B030D-6E8A-4147-A177-3AD203B41FA5}">
                      <a16:colId xmlns:a16="http://schemas.microsoft.com/office/drawing/2014/main" val="20002"/>
                    </a:ext>
                  </a:extLst>
                </a:gridCol>
                <a:gridCol w="59406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6538">
                  <a:extLst>
                    <a:ext uri="{9D8B030D-6E8A-4147-A177-3AD203B41FA5}">
                      <a16:colId xmlns:a16="http://schemas.microsoft.com/office/drawing/2014/main" val="20006"/>
                    </a:ext>
                  </a:extLst>
                </a:gridCol>
              </a:tblGrid>
              <a:tr h="478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Antimicrobien (AM) </a:t>
                      </a:r>
                    </a:p>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(Substance)</a:t>
                      </a:r>
                    </a:p>
                  </a:txBody>
                  <a:tcPr marL="68580" marR="68580" marT="34307" marB="34307"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Voie</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Diagnostic</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 documentée</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Changement de l‘AM (raison)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0"/>
                  </a:ext>
                </a:extLst>
              </a:tr>
              <a:tr h="1422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047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576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 name="Rectangle 355"/>
          <p:cNvSpPr>
            <a:spLocks noChangeArrowheads="1"/>
          </p:cNvSpPr>
          <p:nvPr/>
        </p:nvSpPr>
        <p:spPr bwMode="auto">
          <a:xfrm>
            <a:off x="4301133" y="1200519"/>
            <a:ext cx="38344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b="1" dirty="0">
                <a:latin typeface="Calibri" panose="020F0502020204030204" pitchFamily="34" charset="0"/>
                <a:cs typeface="Calibri" panose="020F0502020204030204" pitchFamily="34" charset="0"/>
              </a:rPr>
              <a:t>Voie</a:t>
            </a:r>
            <a:r>
              <a:rPr lang="fr-FR" altLang="en-US" sz="375" dirty="0">
                <a:latin typeface="Calibri" panose="020F0502020204030204" pitchFamily="34" charset="0"/>
                <a:cs typeface="Calibri" panose="020F0502020204030204" pitchFamily="34" charset="0"/>
              </a:rPr>
              <a:t>: P: parentérale, O: orale, R: rectale, I: inhalée;  </a:t>
            </a:r>
            <a:r>
              <a:rPr lang="fr-FR" altLang="en-US" sz="375" b="1" dirty="0">
                <a:latin typeface="Calibri" panose="020F0502020204030204" pitchFamily="34" charset="0"/>
                <a:cs typeface="Calibri" panose="020F0502020204030204" pitchFamily="34" charset="0"/>
              </a:rPr>
              <a:t>Indication</a:t>
            </a:r>
            <a:r>
              <a:rPr lang="fr-FR" altLang="en-US" sz="375" dirty="0">
                <a:latin typeface="Calibri" panose="020F0502020204030204" pitchFamily="34" charset="0"/>
                <a:cs typeface="Calibri" panose="020F0502020204030204" pitchFamily="34" charset="0"/>
              </a:rPr>
              <a:t>: infection communautaire (CI), infection acquise à un service de soins de longue durée (LI), infection associée aux soins aigus (HI); prophylaxie chirurgicale : SP1: dose simple, SP2: pendant 1 jour, SP3: &gt; 1 jour ; MP: prophylaxie médicale; O: autre indication ; UI: ?; </a:t>
            </a:r>
            <a:r>
              <a:rPr lang="fr-FR" altLang="en-US" sz="375" b="1" dirty="0">
                <a:latin typeface="Calibri" panose="020F0502020204030204" pitchFamily="34" charset="0"/>
                <a:cs typeface="Calibri" panose="020F0502020204030204" pitchFamily="34" charset="0"/>
              </a:rPr>
              <a:t>Diagnostic</a:t>
            </a:r>
            <a:r>
              <a:rPr lang="fr-FR" altLang="en-US" sz="375" dirty="0">
                <a:latin typeface="Calibri" panose="020F0502020204030204" pitchFamily="34" charset="0"/>
                <a:cs typeface="Calibri" panose="020F0502020204030204" pitchFamily="34" charset="0"/>
              </a:rPr>
              <a:t>: voir liste ; </a:t>
            </a:r>
            <a:r>
              <a:rPr lang="fr-FR" altLang="en-US" sz="375" b="1" dirty="0">
                <a:latin typeface="Calibri" panose="020F0502020204030204" pitchFamily="34" charset="0"/>
                <a:cs typeface="Calibri" panose="020F0502020204030204" pitchFamily="34" charset="0"/>
              </a:rPr>
              <a:t>Indication documentée </a:t>
            </a:r>
            <a:r>
              <a:rPr lang="fr-FR" altLang="en-US" sz="375" dirty="0">
                <a:latin typeface="Calibri" panose="020F0502020204030204" pitchFamily="34" charset="0"/>
                <a:cs typeface="Calibri" panose="020F0502020204030204" pitchFamily="34" charset="0"/>
              </a:rPr>
              <a:t>(dans le dossier du patient) : Oui/Non ; </a:t>
            </a:r>
            <a:r>
              <a:rPr lang="fr-FR" altLang="en-US" sz="375" b="1" dirty="0">
                <a:latin typeface="Calibri" panose="020F0502020204030204" pitchFamily="34" charset="0"/>
                <a:cs typeface="Calibri" panose="020F0502020204030204" pitchFamily="34" charset="0"/>
              </a:rPr>
              <a:t>Changement de l’AM (+ cause): </a:t>
            </a:r>
            <a:r>
              <a:rPr lang="fr-FR" altLang="en-US" sz="375" dirty="0">
                <a:latin typeface="Calibri" panose="020F0502020204030204" pitchFamily="34" charset="0"/>
                <a:cs typeface="Calibri" panose="020F0502020204030204" pitchFamily="34" charset="0"/>
              </a:rPr>
              <a:t>N = pas de changement ; E = escalade; D = </a:t>
            </a:r>
            <a:r>
              <a:rPr lang="fr-FR" altLang="en-US" sz="375" dirty="0" err="1">
                <a:latin typeface="Calibri" panose="020F0502020204030204" pitchFamily="34" charset="0"/>
                <a:cs typeface="Calibri" panose="020F0502020204030204" pitchFamily="34" charset="0"/>
              </a:rPr>
              <a:t>descalade</a:t>
            </a:r>
            <a:r>
              <a:rPr lang="fr-FR" altLang="en-US" sz="375" dirty="0">
                <a:latin typeface="Calibri" panose="020F0502020204030204" pitchFamily="34" charset="0"/>
                <a:cs typeface="Calibri" panose="020F0502020204030204" pitchFamily="34" charset="0"/>
              </a:rPr>
              <a:t>; S = changement iv-oral; A = effet indésirable; OU = autre cause; U = ? * établissement de soins de longue durée </a:t>
            </a:r>
          </a:p>
        </p:txBody>
      </p:sp>
      <p:sp>
        <p:nvSpPr>
          <p:cNvPr id="43" name="Forme libre 42"/>
          <p:cNvSpPr/>
          <p:nvPr/>
        </p:nvSpPr>
        <p:spPr>
          <a:xfrm>
            <a:off x="3888128" y="509757"/>
            <a:ext cx="472944" cy="3646169"/>
          </a:xfrm>
          <a:custGeom>
            <a:avLst/>
            <a:gdLst>
              <a:gd name="connsiteX0" fmla="*/ 0 w 844061"/>
              <a:gd name="connsiteY0" fmla="*/ 3055815 h 3055815"/>
              <a:gd name="connsiteX1" fmla="*/ 695569 w 844061"/>
              <a:gd name="connsiteY1" fmla="*/ 3055815 h 3055815"/>
              <a:gd name="connsiteX2" fmla="*/ 687754 w 844061"/>
              <a:gd name="connsiteY2" fmla="*/ 0 h 3055815"/>
              <a:gd name="connsiteX3" fmla="*/ 844061 w 844061"/>
              <a:gd name="connsiteY3" fmla="*/ 0 h 3055815"/>
            </a:gdLst>
            <a:ahLst/>
            <a:cxnLst>
              <a:cxn ang="0">
                <a:pos x="connsiteX0" y="connsiteY0"/>
              </a:cxn>
              <a:cxn ang="0">
                <a:pos x="connsiteX1" y="connsiteY1"/>
              </a:cxn>
              <a:cxn ang="0">
                <a:pos x="connsiteX2" y="connsiteY2"/>
              </a:cxn>
              <a:cxn ang="0">
                <a:pos x="connsiteX3" y="connsiteY3"/>
              </a:cxn>
            </a:cxnLst>
            <a:rect l="l" t="t" r="r" b="b"/>
            <a:pathLst>
              <a:path w="844061" h="3055815">
                <a:moveTo>
                  <a:pt x="0" y="3055815"/>
                </a:moveTo>
                <a:lnTo>
                  <a:pt x="695569" y="3055815"/>
                </a:lnTo>
                <a:lnTo>
                  <a:pt x="687754" y="0"/>
                </a:lnTo>
                <a:lnTo>
                  <a:pt x="844061"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5" name="Forme libre 44"/>
          <p:cNvSpPr/>
          <p:nvPr/>
        </p:nvSpPr>
        <p:spPr>
          <a:xfrm>
            <a:off x="3888128" y="1645384"/>
            <a:ext cx="490844" cy="2848533"/>
          </a:xfrm>
          <a:custGeom>
            <a:avLst/>
            <a:gdLst>
              <a:gd name="connsiteX0" fmla="*/ 0 w 851877"/>
              <a:gd name="connsiteY0" fmla="*/ 1578707 h 1578707"/>
              <a:gd name="connsiteX1" fmla="*/ 726831 w 851877"/>
              <a:gd name="connsiteY1" fmla="*/ 1578707 h 1578707"/>
              <a:gd name="connsiteX2" fmla="*/ 726831 w 851877"/>
              <a:gd name="connsiteY2" fmla="*/ 0 h 1578707"/>
              <a:gd name="connsiteX3" fmla="*/ 851877 w 851877"/>
              <a:gd name="connsiteY3" fmla="*/ 0 h 1578707"/>
            </a:gdLst>
            <a:ahLst/>
            <a:cxnLst>
              <a:cxn ang="0">
                <a:pos x="connsiteX0" y="connsiteY0"/>
              </a:cxn>
              <a:cxn ang="0">
                <a:pos x="connsiteX1" y="connsiteY1"/>
              </a:cxn>
              <a:cxn ang="0">
                <a:pos x="connsiteX2" y="connsiteY2"/>
              </a:cxn>
              <a:cxn ang="0">
                <a:pos x="connsiteX3" y="connsiteY3"/>
              </a:cxn>
            </a:cxnLst>
            <a:rect l="l" t="t" r="r" b="b"/>
            <a:pathLst>
              <a:path w="851877" h="1578707">
                <a:moveTo>
                  <a:pt x="0" y="1578707"/>
                </a:moveTo>
                <a:lnTo>
                  <a:pt x="726831" y="1578707"/>
                </a:lnTo>
                <a:lnTo>
                  <a:pt x="726831" y="0"/>
                </a:lnTo>
                <a:lnTo>
                  <a:pt x="851877"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7" name="Rectangle 5"/>
          <p:cNvSpPr>
            <a:spLocks noChangeArrowheads="1"/>
          </p:cNvSpPr>
          <p:nvPr/>
        </p:nvSpPr>
        <p:spPr bwMode="auto">
          <a:xfrm>
            <a:off x="303870" y="0"/>
            <a:ext cx="7128792" cy="253916"/>
          </a:xfrm>
          <a:prstGeom prst="rect">
            <a:avLst/>
          </a:prstGeom>
          <a:solidFill>
            <a:srgbClr val="CCFFCC">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1050" b="1" dirty="0">
                <a:solidFill>
                  <a:srgbClr val="009900"/>
                </a:solidFill>
                <a:latin typeface="Calibri" panose="020F0502020204030204" pitchFamily="34" charset="0"/>
                <a:cs typeface="Calibri" panose="020F0502020204030204" pitchFamily="34" charset="0"/>
              </a:rPr>
              <a:t>Formulaire P – Patient</a:t>
            </a:r>
          </a:p>
        </p:txBody>
      </p:sp>
      <p:pic>
        <p:nvPicPr>
          <p:cNvPr id="11" name="Grafik 10" descr="Ein Bild, das Text, ClipArt enthält.&#10;&#10;Automatisch generierte Beschreibung">
            <a:extLst>
              <a:ext uri="{FF2B5EF4-FFF2-40B4-BE49-F238E27FC236}">
                <a16:creationId xmlns:a16="http://schemas.microsoft.com/office/drawing/2014/main" id="{E07B36CF-FD50-47B1-9D73-6BDB1705B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153" y="1641"/>
            <a:ext cx="1125481" cy="235851"/>
          </a:xfrm>
          <a:prstGeom prst="rect">
            <a:avLst/>
          </a:prstGeom>
        </p:spPr>
      </p:pic>
      <p:sp>
        <p:nvSpPr>
          <p:cNvPr id="12" name="Rechteck 3">
            <a:extLst>
              <a:ext uri="{FF2B5EF4-FFF2-40B4-BE49-F238E27FC236}">
                <a16:creationId xmlns:a16="http://schemas.microsoft.com/office/drawing/2014/main" id="{67AA9D99-3CD4-42E6-884B-63C835C80A2C}"/>
              </a:ext>
            </a:extLst>
          </p:cNvPr>
          <p:cNvSpPr/>
          <p:nvPr/>
        </p:nvSpPr>
        <p:spPr>
          <a:xfrm>
            <a:off x="4296123" y="16790"/>
            <a:ext cx="4015283" cy="514462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ZoneTexte 5">
            <a:extLst>
              <a:ext uri="{FF2B5EF4-FFF2-40B4-BE49-F238E27FC236}">
                <a16:creationId xmlns:a16="http://schemas.microsoft.com/office/drawing/2014/main" id="{E97465E5-98BE-4BFA-8026-8016BDC71126}"/>
              </a:ext>
            </a:extLst>
          </p:cNvPr>
          <p:cNvSpPr txBox="1"/>
          <p:nvPr/>
        </p:nvSpPr>
        <p:spPr>
          <a:xfrm>
            <a:off x="4348031" y="83342"/>
            <a:ext cx="4608512" cy="2154436"/>
          </a:xfrm>
          <a:prstGeom prst="rect">
            <a:avLst/>
          </a:prstGeom>
          <a:solidFill>
            <a:schemeClr val="bg1"/>
          </a:solidFill>
        </p:spPr>
        <p:txBody>
          <a:bodyPr wrap="square" rtlCol="0">
            <a:spAutoFit/>
          </a:bodyPr>
          <a:lstStyle/>
          <a:p>
            <a:pPr marL="88900" indent="-88900"/>
            <a:r>
              <a:rPr lang="de-CH" sz="1200" b="1" dirty="0">
                <a:solidFill>
                  <a:srgbClr val="00CC66"/>
                </a:solidFill>
                <a:latin typeface="Calibri" panose="020F0502020204030204" pitchFamily="34" charset="0"/>
                <a:cs typeface="Calibri" panose="020F0502020204030204" pitchFamily="34" charset="0"/>
              </a:rPr>
              <a:t>Vaccins COVID-19</a:t>
            </a:r>
          </a:p>
          <a:p>
            <a:pPr marL="88900" indent="-88900"/>
            <a:endParaRPr lang="de-CH" sz="1200" b="1" dirty="0">
              <a:latin typeface="Calibri" panose="020F0502020204030204" pitchFamily="34" charset="0"/>
              <a:cs typeface="Calibri" panose="020F0502020204030204" pitchFamily="34" charset="0"/>
            </a:endParaRPr>
          </a:p>
          <a:p>
            <a:pPr marL="88900" indent="-88900"/>
            <a:r>
              <a:rPr lang="de-CH" sz="1200" b="1" dirty="0">
                <a:latin typeface="Calibri" panose="020F0502020204030204" pitchFamily="34" charset="0"/>
                <a:cs typeface="Calibri" panose="020F0502020204030204" pitchFamily="34" charset="0"/>
              </a:rPr>
              <a:t>Complète :</a:t>
            </a:r>
            <a:endParaRPr lang="fr-CH" sz="1200" b="1" dirty="0">
              <a:latin typeface="Calibri" panose="020F0502020204030204" pitchFamily="34" charset="0"/>
              <a:cs typeface="Calibri" panose="020F0502020204030204" pitchFamily="34" charset="0"/>
            </a:endParaRPr>
          </a:p>
          <a:p>
            <a:pPr marL="88900" lvl="0" indent="-88900">
              <a:buFont typeface="Arial" pitchFamily="34" charset="0"/>
              <a:buChar char="•"/>
            </a:pPr>
            <a:r>
              <a:rPr lang="de-CH" sz="1200" dirty="0">
                <a:latin typeface="Calibri" panose="020F0502020204030204" pitchFamily="34" charset="0"/>
                <a:cs typeface="Calibri" panose="020F0502020204030204" pitchFamily="34" charset="0"/>
              </a:rPr>
              <a:t>2 vaccins (personnes immunocompétentes)</a:t>
            </a:r>
          </a:p>
          <a:p>
            <a:pPr marL="88900" indent="-88900">
              <a:buFont typeface="Arial" pitchFamily="34" charset="0"/>
              <a:buChar char="•"/>
            </a:pPr>
            <a:r>
              <a:rPr lang="de-CH" sz="1200" dirty="0">
                <a:latin typeface="Calibri" panose="020F0502020204030204" pitchFamily="34" charset="0"/>
                <a:cs typeface="Calibri" panose="020F0502020204030204" pitchFamily="34" charset="0"/>
              </a:rPr>
              <a:t>Guérison + 1 vaccination (personnes immunocompétentes)</a:t>
            </a:r>
          </a:p>
          <a:p>
            <a:pPr marL="88900" indent="-88900">
              <a:buFont typeface="Arial" pitchFamily="34" charset="0"/>
              <a:buChar char="•"/>
            </a:pPr>
            <a:r>
              <a:rPr lang="de-CH" sz="1200" dirty="0">
                <a:latin typeface="Calibri" panose="020F0502020204030204" pitchFamily="34" charset="0"/>
                <a:cs typeface="Calibri" panose="020F0502020204030204" pitchFamily="34" charset="0"/>
              </a:rPr>
              <a:t>3 vaccins (personnes immunodéprimées)</a:t>
            </a:r>
          </a:p>
          <a:p>
            <a:pPr marL="88900" lvl="0" indent="-88900"/>
            <a:endParaRPr lang="fr-CH" sz="1200" dirty="0">
              <a:latin typeface="Calibri" panose="020F0502020204030204" pitchFamily="34" charset="0"/>
              <a:cs typeface="Calibri" panose="020F0502020204030204" pitchFamily="34" charset="0"/>
            </a:endParaRPr>
          </a:p>
          <a:p>
            <a:pPr marL="88900" indent="-88900"/>
            <a:r>
              <a:rPr lang="de-CH" sz="1200" b="1" dirty="0">
                <a:latin typeface="Calibri" panose="020F0502020204030204" pitchFamily="34" charset="0"/>
                <a:cs typeface="Calibri" panose="020F0502020204030204" pitchFamily="34" charset="0"/>
              </a:rPr>
              <a:t>Doses supplémentaires :</a:t>
            </a:r>
            <a:endParaRPr lang="fr-CH" sz="1200" b="1" dirty="0">
              <a:latin typeface="Calibri" panose="020F0502020204030204" pitchFamily="34" charset="0"/>
              <a:cs typeface="Calibri" panose="020F0502020204030204" pitchFamily="34" charset="0"/>
            </a:endParaRPr>
          </a:p>
          <a:p>
            <a:pPr marL="88900" lvl="0" indent="-88900">
              <a:buFont typeface="Arial" pitchFamily="34" charset="0"/>
              <a:buChar char="•"/>
            </a:pPr>
            <a:r>
              <a:rPr lang="de-CH" sz="1200" dirty="0">
                <a:latin typeface="Calibri" panose="020F0502020204030204" pitchFamily="34" charset="0"/>
                <a:cs typeface="Calibri" panose="020F0502020204030204" pitchFamily="34" charset="0"/>
              </a:rPr>
              <a:t>Doses de vaccin supplémentaires (booster) à l'immunisation de base (voir ci-dessus)</a:t>
            </a:r>
          </a:p>
          <a:p>
            <a:endParaRPr lang="fr-CH" dirty="0">
              <a:latin typeface="Calibri Light" pitchFamily="34" charset="0"/>
            </a:endParaRPr>
          </a:p>
        </p:txBody>
      </p:sp>
    </p:spTree>
    <p:extLst>
      <p:ext uri="{BB962C8B-B14F-4D97-AF65-F5344CB8AC3E}">
        <p14:creationId xmlns:p14="http://schemas.microsoft.com/office/powerpoint/2010/main" val="2235637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8" name="Group 990"/>
          <p:cNvGraphicFramePr>
            <a:graphicFrameLocks noGrp="1"/>
          </p:cNvGraphicFramePr>
          <p:nvPr>
            <p:extLst>
              <p:ext uri="{D42A27DB-BD31-4B8C-83A1-F6EECF244321}">
                <p14:modId xmlns:p14="http://schemas.microsoft.com/office/powerpoint/2010/main" val="567772380"/>
              </p:ext>
            </p:extLst>
          </p:nvPr>
        </p:nvGraphicFramePr>
        <p:xfrm>
          <a:off x="4374212" y="1536316"/>
          <a:ext cx="3780423" cy="2903692"/>
        </p:xfrm>
        <a:graphic>
          <a:graphicData uri="http://schemas.openxmlformats.org/drawingml/2006/table">
            <a:tbl>
              <a:tblPr/>
              <a:tblGrid>
                <a:gridCol w="1184897">
                  <a:extLst>
                    <a:ext uri="{9D8B030D-6E8A-4147-A177-3AD203B41FA5}">
                      <a16:colId xmlns:a16="http://schemas.microsoft.com/office/drawing/2014/main" val="20000"/>
                    </a:ext>
                  </a:extLst>
                </a:gridCol>
                <a:gridCol w="507664">
                  <a:extLst>
                    <a:ext uri="{9D8B030D-6E8A-4147-A177-3AD203B41FA5}">
                      <a16:colId xmlns:a16="http://schemas.microsoft.com/office/drawing/2014/main" val="20001"/>
                    </a:ext>
                  </a:extLst>
                </a:gridCol>
                <a:gridCol w="394849">
                  <a:extLst>
                    <a:ext uri="{9D8B030D-6E8A-4147-A177-3AD203B41FA5}">
                      <a16:colId xmlns:a16="http://schemas.microsoft.com/office/drawing/2014/main" val="20002"/>
                    </a:ext>
                  </a:extLst>
                </a:gridCol>
                <a:gridCol w="225629">
                  <a:extLst>
                    <a:ext uri="{9D8B030D-6E8A-4147-A177-3AD203B41FA5}">
                      <a16:colId xmlns:a16="http://schemas.microsoft.com/office/drawing/2014/main" val="20003"/>
                    </a:ext>
                  </a:extLst>
                </a:gridCol>
                <a:gridCol w="169222">
                  <a:extLst>
                    <a:ext uri="{9D8B030D-6E8A-4147-A177-3AD203B41FA5}">
                      <a16:colId xmlns:a16="http://schemas.microsoft.com/office/drawing/2014/main" val="20004"/>
                    </a:ext>
                  </a:extLst>
                </a:gridCol>
                <a:gridCol w="518336">
                  <a:extLst>
                    <a:ext uri="{9D8B030D-6E8A-4147-A177-3AD203B41FA5}">
                      <a16:colId xmlns:a16="http://schemas.microsoft.com/office/drawing/2014/main" val="20005"/>
                    </a:ext>
                  </a:extLst>
                </a:gridCol>
                <a:gridCol w="384176">
                  <a:extLst>
                    <a:ext uri="{9D8B030D-6E8A-4147-A177-3AD203B41FA5}">
                      <a16:colId xmlns:a16="http://schemas.microsoft.com/office/drawing/2014/main" val="20006"/>
                    </a:ext>
                  </a:extLst>
                </a:gridCol>
                <a:gridCol w="225629">
                  <a:extLst>
                    <a:ext uri="{9D8B030D-6E8A-4147-A177-3AD203B41FA5}">
                      <a16:colId xmlns:a16="http://schemas.microsoft.com/office/drawing/2014/main" val="20007"/>
                    </a:ext>
                  </a:extLst>
                </a:gridCol>
                <a:gridCol w="170021">
                  <a:extLst>
                    <a:ext uri="{9D8B030D-6E8A-4147-A177-3AD203B41FA5}">
                      <a16:colId xmlns:a16="http://schemas.microsoft.com/office/drawing/2014/main" val="20008"/>
                    </a:ext>
                  </a:extLst>
                </a:gridCol>
              </a:tblGrid>
              <a:tr h="184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1</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2</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IAS</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Dispositif pertinent </a:t>
                      </a:r>
                      <a:r>
                        <a:rPr kumimoji="0" lang="fr-FR" sz="700" b="1"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(3)</a:t>
                      </a: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Présente à l‘admission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762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présente à l’admission, séjour lié à la IAS?</a:t>
                      </a:r>
                      <a:endPar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3305" marR="63305"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0016"/>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Début de l‘IAS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(4)</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25322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Attribution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associée à ce service</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80587">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Traitement vasopresseur</a:t>
                      </a: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554296866"/>
                  </a:ext>
                </a:extLst>
              </a:tr>
              <a:tr h="1841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BSI: Source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(5)</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16114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rowSpan="2">
                  <a:txBody>
                    <a:bodyPr/>
                    <a:lstStyle/>
                    <a:p>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h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8"/>
                  </a:ext>
                </a:extLst>
              </a:tr>
              <a:tr h="184170">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T w="12700" cap="flat" cmpd="sng" algn="ctr">
                      <a:solidFill>
                        <a:srgbClr val="000000"/>
                      </a:solidFill>
                      <a:prstDash val="solid"/>
                      <a:round/>
                      <a:headEnd type="none" w="med" len="med"/>
                      <a:tailEnd type="none" w="med" len="med"/>
                    </a:lnT>
                  </a:tcPr>
                </a:tc>
                <a:tc v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US" sz="1100" b="0" i="0" u="none" strike="noStrike" cap="none" normalizeH="0" baseline="3000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9"/>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1</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0"/>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1"/>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2</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2"/>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3"/>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3</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B w="28575" cap="flat" cmpd="sng" algn="ctr">
                      <a:solidFill>
                        <a:srgbClr val="339966"/>
                      </a:solidFill>
                      <a:prstDash val="solid"/>
                      <a:round/>
                      <a:headEnd type="none" w="med" len="med"/>
                      <a:tailEnd type="none" w="med" len="med"/>
                    </a:lnB>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B w="28575" cap="flat" cmpd="sng" algn="ctr">
                      <a:solidFill>
                        <a:srgbClr val="339966"/>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5"/>
                  </a:ext>
                </a:extLst>
              </a:tr>
            </a:tbl>
          </a:graphicData>
        </a:graphic>
      </p:graphicFrame>
      <p:sp>
        <p:nvSpPr>
          <p:cNvPr id="6235" name="Rectangle 172"/>
          <p:cNvSpPr>
            <a:spLocks noChangeArrowheads="1"/>
          </p:cNvSpPr>
          <p:nvPr/>
        </p:nvSpPr>
        <p:spPr bwMode="auto">
          <a:xfrm>
            <a:off x="330150" y="272989"/>
            <a:ext cx="3902566" cy="4480093"/>
          </a:xfrm>
          <a:prstGeom prst="rect">
            <a:avLst/>
          </a:prstGeom>
          <a:noFill/>
          <a:ln w="28575">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652463"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52463"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52463"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Code de l‘établissement</a:t>
            </a:r>
            <a:r>
              <a:rPr lang="fr-FR" altLang="en-US" sz="750" dirty="0">
                <a:latin typeface="Calibri" panose="020F0502020204030204" pitchFamily="34" charset="0"/>
                <a:cs typeface="Calibri" panose="020F0502020204030204" pitchFamily="34" charset="0"/>
              </a:rPr>
              <a:t> </a:t>
            </a:r>
            <a:r>
              <a:rPr lang="fr-FR" altLang="en-US" sz="750" dirty="0">
                <a:solidFill>
                  <a:srgbClr val="000000"/>
                </a:solidFill>
                <a:latin typeface="Calibri" panose="020F0502020204030204" pitchFamily="34" charset="0"/>
                <a:cs typeface="Calibri" panose="020F0502020204030204" pitchFamily="34" charset="0"/>
              </a:rPr>
              <a:t>[_________] </a:t>
            </a:r>
            <a:r>
              <a:rPr lang="fr-FR" altLang="en-US" sz="750" b="1" dirty="0">
                <a:solidFill>
                  <a:srgbClr val="000000"/>
                </a:solidFill>
                <a:latin typeface="Calibri" panose="020F0502020204030204" pitchFamily="34" charset="0"/>
                <a:cs typeface="Calibri" panose="020F0502020204030204" pitchFamily="34" charset="0"/>
              </a:rPr>
              <a:t>Code du service</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de l‘enquête :   ___  / ___  /  </a:t>
            </a:r>
            <a:r>
              <a:rPr lang="fr-FR" altLang="en-US" sz="750" dirty="0">
                <a:solidFill>
                  <a:srgbClr val="000000"/>
                </a:solidFill>
                <a:latin typeface="Calibri" panose="020F0502020204030204" pitchFamily="34" charset="0"/>
                <a:cs typeface="Calibri" panose="020F0502020204030204" pitchFamily="34" charset="0"/>
              </a:rPr>
              <a:t>20</a:t>
            </a:r>
            <a:r>
              <a:rPr lang="fr-FR" altLang="en-US" sz="750" b="1" dirty="0">
                <a:solidFill>
                  <a:srgbClr val="000000"/>
                </a:solidFill>
                <a:latin typeface="Calibri" panose="020F0502020204030204" pitchFamily="34" charset="0"/>
                <a:cs typeface="Calibri" panose="020F0502020204030204" pitchFamily="34" charset="0"/>
              </a:rPr>
              <a:t>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Code patient  </a:t>
            </a:r>
            <a:r>
              <a:rPr lang="fr-FR" altLang="en-US" sz="750" dirty="0">
                <a:solidFill>
                  <a:srgbClr val="000000"/>
                </a:solidFill>
                <a:latin typeface="Calibri" panose="020F0502020204030204" pitchFamily="34" charset="0"/>
                <a:cs typeface="Calibri" panose="020F0502020204030204" pitchFamily="34" charset="0"/>
              </a:rPr>
              <a:t>[_________________________________]</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Age </a:t>
            </a:r>
            <a:r>
              <a:rPr lang="fr-FR" altLang="en-US" sz="750" dirty="0">
                <a:solidFill>
                  <a:srgbClr val="000000"/>
                </a:solidFill>
                <a:latin typeface="Calibri" panose="020F0502020204030204" pitchFamily="34" charset="0"/>
                <a:cs typeface="Calibri" panose="020F0502020204030204" pitchFamily="34" charset="0"/>
              </a:rPr>
              <a:t>(ans) : [____] ans ;   Age &lt; 2 ans : [_____] mois</a:t>
            </a:r>
          </a:p>
          <a:p>
            <a:pPr eaLnBrk="1" hangingPunct="1">
              <a:spcBef>
                <a:spcPct val="50000"/>
              </a:spcBef>
              <a:buNone/>
            </a:pPr>
            <a:r>
              <a:rPr lang="fr-FR" altLang="en-US" sz="750" b="1" dirty="0">
                <a:solidFill>
                  <a:srgbClr val="000000"/>
                </a:solidFill>
                <a:latin typeface="Calibri" panose="020F0502020204030204" pitchFamily="34" charset="0"/>
                <a:cs typeface="Calibri" panose="020F0502020204030204" pitchFamily="34" charset="0"/>
              </a:rPr>
              <a:t>Genre :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M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F</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d‘admission :  ___  / ___  /  _____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ts val="675"/>
              </a:spcBef>
              <a:buNone/>
            </a:pPr>
            <a:r>
              <a:rPr lang="fr-FR" altLang="en-US" sz="750" b="1" dirty="0">
                <a:solidFill>
                  <a:srgbClr val="000000"/>
                </a:solidFill>
                <a:latin typeface="Calibri" panose="020F0502020204030204" pitchFamily="34" charset="0"/>
                <a:cs typeface="Calibri" panose="020F0502020204030204" pitchFamily="34" charset="0"/>
              </a:rPr>
              <a:t>Spécialité du patient</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Intervention chirurgicale depuis l‘admission :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Non</a:t>
            </a:r>
            <a:r>
              <a:rPr lang="fr-FR" altLang="en-US" sz="750" dirty="0">
                <a:solidFill>
                  <a:srgbClr val="000000"/>
                </a:solidFill>
                <a:latin typeface="Calibri" panose="020F0502020204030204" pitchFamily="34" charset="0"/>
                <a:cs typeface="Calibri" panose="020F0502020204030204" pitchFamily="34" charset="0"/>
              </a:rPr>
              <a:t>	</a:t>
            </a:r>
            <a:r>
              <a:rPr lang="fr-FR" altLang="en-US" sz="90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sym typeface="Wingdings" pitchFamily="2" charset="2"/>
              </a:rPr>
              <a:t> Intervention mini-invasive/non-NHSN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Pas d‘information</a:t>
            </a:r>
            <a:endParaRPr lang="fr-FR" altLang="en-US" sz="750" dirty="0">
              <a:solidFill>
                <a:srgbClr val="000000"/>
              </a:solidFill>
              <a:latin typeface="Calibri" panose="020F0502020204030204" pitchFamily="34" charset="0"/>
              <a:cs typeface="Calibri" panose="020F0502020204030204" pitchFamily="34" charset="0"/>
            </a:endParaRP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Intervention NHSN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rPr>
              <a:t>[__________] 	</a:t>
            </a:r>
          </a:p>
          <a:p>
            <a:pPr eaLnBrk="1" hangingPunct="1">
              <a:spcBef>
                <a:spcPct val="50000"/>
              </a:spcBef>
              <a:buFontTx/>
              <a:buNone/>
            </a:pPr>
            <a:r>
              <a:rPr lang="fr-FR" altLang="en-US" sz="750" b="1" dirty="0" err="1">
                <a:latin typeface="Calibri" panose="020F0502020204030204" pitchFamily="34" charset="0"/>
                <a:cs typeface="Calibri" panose="020F0502020204030204" pitchFamily="34" charset="0"/>
              </a:rPr>
              <a:t>McCabe</a:t>
            </a:r>
            <a:r>
              <a:rPr lang="fr-FR" altLang="en-US" sz="750" b="1" dirty="0">
                <a:latin typeface="Calibri" panose="020F0502020204030204" pitchFamily="34" charset="0"/>
                <a:cs typeface="Calibri" panose="020F0502020204030204" pitchFamily="34" charset="0"/>
              </a:rPr>
              <a:t> score</a:t>
            </a:r>
            <a:r>
              <a:rPr lang="fr-FR" altLang="en-US" sz="750" dirty="0">
                <a:latin typeface="Calibri" panose="020F0502020204030204" pitchFamily="34" charset="0"/>
                <a:cs typeface="Calibri" panose="020F0502020204030204" pitchFamily="34" charset="0"/>
              </a:rPr>
              <a:t>: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rPr>
              <a:t>Pathologie non-fatale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sz="750" dirty="0">
                <a:latin typeface="Calibri" panose="020F0502020204030204" pitchFamily="34" charset="0"/>
                <a:cs typeface="Calibri" panose="020F0502020204030204" pitchFamily="34" charset="0"/>
              </a:rPr>
              <a:t>Pathologie avec évolution fatale dans 5 ans </a:t>
            </a:r>
            <a:endParaRPr lang="fr-FR" altLang="en-US" sz="750" dirty="0">
              <a:latin typeface="Calibri" panose="020F0502020204030204" pitchFamily="34" charset="0"/>
              <a:cs typeface="Calibri" panose="020F0502020204030204" pitchFamily="34" charset="0"/>
            </a:endParaRPr>
          </a:p>
          <a:p>
            <a:pPr marL="128588" indent="-128588" eaLnBrk="1" hangingPunct="1">
              <a:spcBef>
                <a:spcPts val="225"/>
              </a:spcBef>
              <a:buFont typeface="Wingdings" panose="05000000000000000000" pitchFamily="2" charset="2"/>
              <a:buChar char="¨"/>
            </a:pPr>
            <a:r>
              <a:rPr lang="fr-FR" sz="750" dirty="0">
                <a:latin typeface="Calibri" panose="020F0502020204030204" pitchFamily="34" charset="0"/>
                <a:cs typeface="Calibri" panose="020F0502020204030204" pitchFamily="34" charset="0"/>
              </a:rPr>
              <a:t>Pathologie avec évolution fatale dans 12 mois</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rPr>
              <a:t> Pas d‘information</a:t>
            </a:r>
          </a:p>
          <a:p>
            <a:pPr eaLnBrk="1" hangingPunct="1">
              <a:spcBef>
                <a:spcPct val="50000"/>
              </a:spcBef>
              <a:buNone/>
            </a:pPr>
            <a:r>
              <a:rPr lang="fr-CH" altLang="en-US" sz="750" b="1" dirty="0">
                <a:latin typeface="Calibri" panose="020F0502020204030204" pitchFamily="34" charset="0"/>
                <a:cs typeface="Calibri" panose="020F0502020204030204" pitchFamily="34" charset="0"/>
              </a:rPr>
              <a:t>Vaccination </a:t>
            </a:r>
            <a:r>
              <a:rPr lang="fr-CH" altLang="en-US" sz="750" b="1" dirty="0">
                <a:latin typeface="Calibri" panose="020F0502020204030204" pitchFamily="34" charset="0"/>
                <a:cs typeface="Calibri" panose="020F0502020204030204" pitchFamily="34" charset="0"/>
                <a:sym typeface="Wingdings" panose="05000000000000000000" pitchFamily="2" charset="2"/>
              </a:rPr>
              <a:t>contre COVID-19 :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Non </a:t>
            </a: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Partielle O </a:t>
            </a:r>
            <a:r>
              <a:rPr lang="fr-CH" altLang="en-US" sz="750" dirty="0">
                <a:latin typeface="Calibri" panose="020F0502020204030204" pitchFamily="34" charset="0"/>
                <a:cs typeface="Calibri" panose="020F0502020204030204" pitchFamily="34" charset="0"/>
                <a:sym typeface="Wingdings" panose="05000000000000000000" pitchFamily="2" charset="2"/>
              </a:rPr>
              <a:t>Complete -&gt; doses supplémentaires O 1 O ≥2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a:t>
            </a:r>
            <a:r>
              <a:rPr lang="en-US" altLang="en-US" sz="750" dirty="0">
                <a:latin typeface="Calibri" panose="020F0502020204030204" pitchFamily="34" charset="0"/>
                <a:cs typeface="Calibri" panose="020F0502020204030204" pitchFamily="34" charset="0"/>
                <a:sym typeface="Wingdings" panose="05000000000000000000" pitchFamily="2" charset="2"/>
              </a:rPr>
              <a:t> </a:t>
            </a:r>
            <a:r>
              <a:rPr lang="fr-CH" altLang="en-US" sz="750" dirty="0">
                <a:latin typeface="Calibri" panose="020F0502020204030204" pitchFamily="34" charset="0"/>
                <a:cs typeface="Calibri" panose="020F0502020204030204" pitchFamily="34" charset="0"/>
                <a:sym typeface="Wingdings" panose="05000000000000000000" pitchFamily="2" charset="2"/>
              </a:rPr>
              <a:t>Inconnu</a:t>
            </a:r>
            <a:endParaRPr lang="fr-CH"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Nouveau-né, Poids de naissance : </a:t>
            </a:r>
            <a:r>
              <a:rPr lang="fr-FR" altLang="en-US" sz="750" dirty="0">
                <a:latin typeface="Calibri" panose="020F0502020204030204" pitchFamily="34" charset="0"/>
                <a:cs typeface="Calibri" panose="020F0502020204030204" pitchFamily="34" charset="0"/>
              </a:rPr>
              <a:t>[______] grammes</a:t>
            </a:r>
          </a:p>
          <a:p>
            <a:pPr eaLnBrk="1" hangingPunct="1">
              <a:spcBef>
                <a:spcPct val="50000"/>
              </a:spcBef>
              <a:buNone/>
            </a:pPr>
            <a:r>
              <a:rPr lang="fr-FR" altLang="en-US" sz="750" b="1" dirty="0">
                <a:latin typeface="Calibri" panose="020F0502020204030204" pitchFamily="34" charset="0"/>
                <a:cs typeface="Calibri" panose="020F0502020204030204" pitchFamily="34" charset="0"/>
              </a:rPr>
              <a:t>Enfant &lt;16 ans, poids:  </a:t>
            </a:r>
            <a:r>
              <a:rPr lang="fr-FR" altLang="en-US" sz="750" dirty="0">
                <a:latin typeface="Calibri" panose="020F0502020204030204" pitchFamily="34" charset="0"/>
                <a:cs typeface="Calibri" panose="020F0502020204030204" pitchFamily="34" charset="0"/>
              </a:rPr>
              <a:t>[______] </a:t>
            </a:r>
            <a:r>
              <a:rPr lang="fr-FR" altLang="en-US" sz="750" b="1" dirty="0">
                <a:latin typeface="Calibri" panose="020F0502020204030204" pitchFamily="34" charset="0"/>
                <a:cs typeface="Calibri" panose="020F0502020204030204" pitchFamily="34" charset="0"/>
              </a:rPr>
              <a:t> taille:  </a:t>
            </a:r>
            <a:r>
              <a:rPr lang="fr-FR" altLang="en-US" sz="750" dirty="0">
                <a:latin typeface="Calibri" panose="020F0502020204030204" pitchFamily="34" charset="0"/>
                <a:cs typeface="Calibri" panose="020F0502020204030204" pitchFamily="34" charset="0"/>
              </a:rPr>
              <a:t>[______]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central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périphérique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Sonde urinaire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Ventilation (intubé)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reçoit des </a:t>
            </a:r>
            <a:r>
              <a:rPr lang="fr-FR" altLang="en-US" sz="750" b="1" dirty="0">
                <a:latin typeface="Calibri" panose="020F0502020204030204" pitchFamily="34" charset="0"/>
                <a:cs typeface="Calibri" panose="020F0502020204030204" pitchFamily="34" charset="0"/>
              </a:rPr>
              <a:t>antimicrobiens </a:t>
            </a:r>
            <a:r>
              <a:rPr lang="fr-FR" altLang="en-US" sz="750" baseline="30000" dirty="0">
                <a:latin typeface="Calibri" panose="020F0502020204030204" pitchFamily="34" charset="0"/>
                <a:cs typeface="Calibri" panose="020F0502020204030204" pitchFamily="34" charset="0"/>
              </a:rPr>
              <a:t>(1)</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a une </a:t>
            </a:r>
            <a:r>
              <a:rPr lang="fr-FR" altLang="en-US" sz="750" b="1" dirty="0">
                <a:latin typeface="Calibri" panose="020F0502020204030204" pitchFamily="34" charset="0"/>
                <a:cs typeface="Calibri" panose="020F0502020204030204" pitchFamily="34" charset="0"/>
              </a:rPr>
              <a:t>infection associée </a:t>
            </a: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aux soins (IAS)</a:t>
            </a:r>
            <a:r>
              <a:rPr lang="fr-FR" altLang="en-US" sz="750" baseline="30000" dirty="0">
                <a:latin typeface="Calibri" panose="020F0502020204030204" pitchFamily="34" charset="0"/>
                <a:cs typeface="Calibri" panose="020F0502020204030204" pitchFamily="34" charset="0"/>
              </a:rPr>
              <a:t>(2)</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p>
        </p:txBody>
      </p:sp>
      <p:sp>
        <p:nvSpPr>
          <p:cNvPr id="6239" name="Rectangle 925"/>
          <p:cNvSpPr>
            <a:spLocks noChangeArrowheads="1"/>
          </p:cNvSpPr>
          <p:nvPr/>
        </p:nvSpPr>
        <p:spPr bwMode="auto">
          <a:xfrm>
            <a:off x="303870" y="4772156"/>
            <a:ext cx="3999813"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dirty="0">
                <a:latin typeface="Calibri" panose="020F0502020204030204" pitchFamily="34" charset="0"/>
                <a:cs typeface="Calibri" panose="020F0502020204030204" pitchFamily="34" charset="0"/>
              </a:rPr>
              <a:t>(1) Le jour de l‘enquête; exception :  prophylaxie chirurgicale → 24h avant 08:00 du jour de l‘enquête – si oui : remplir la section « antimicrobien » ; si &gt; 3 antimicrobiens sont appliques, rajouter une formulaire supplémentaire; (2) [Début de l’infection ≥ jour 3 OU critères applicables pour infections du site chirurgical (intervention chirurgicale dans les derniers 30/90 jours) OU sortie de l’hôpital mais réadmission &lt; 48h OU infection à </a:t>
            </a:r>
            <a:r>
              <a:rPr lang="fr-FR" altLang="en-US" sz="375" i="1" dirty="0">
                <a:latin typeface="Calibri" panose="020F0502020204030204" pitchFamily="34" charset="0"/>
                <a:cs typeface="Calibri" panose="020F0502020204030204" pitchFamily="34" charset="0"/>
              </a:rPr>
              <a:t>C. difficile </a:t>
            </a:r>
            <a:r>
              <a:rPr lang="fr-FR" altLang="en-US" sz="375" dirty="0">
                <a:latin typeface="Calibri" panose="020F0502020204030204" pitchFamily="34" charset="0"/>
                <a:cs typeface="Calibri" panose="020F0502020204030204" pitchFamily="34" charset="0"/>
              </a:rPr>
              <a:t>après une sortie &lt; 28 jours OU début &lt;j3 après procédure/dispositif invasifs  à J1 ou J2] ET [les critères d’une IAS sont requis  le jour de l’enquête OU un traitement pour une IAS au jour de l’enquête est installé (après avoir rempli les critères d’une IAS avant)] – si oui : remplir la section « infection associée aux soins » ; si &gt; 2 IAS, rajouter une formulaire supplémentaire.</a:t>
            </a:r>
          </a:p>
        </p:txBody>
      </p:sp>
      <p:sp>
        <p:nvSpPr>
          <p:cNvPr id="23" name="Rectangle 924"/>
          <p:cNvSpPr>
            <a:spLocks noChangeArrowheads="1"/>
          </p:cNvSpPr>
          <p:nvPr/>
        </p:nvSpPr>
        <p:spPr bwMode="auto">
          <a:xfrm>
            <a:off x="4358244" y="4504599"/>
            <a:ext cx="3888432"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fr-FR" altLang="en-US" sz="450" dirty="0">
                <a:latin typeface="Calibri" panose="020F0502020204030204" pitchFamily="34" charset="0"/>
                <a:cs typeface="Calibri" panose="020F0502020204030204" pitchFamily="34" charset="0"/>
              </a:rPr>
              <a:t>(</a:t>
            </a:r>
            <a:r>
              <a:rPr lang="fr-FR" altLang="en-US" sz="375" dirty="0">
                <a:latin typeface="Calibri" panose="020F0502020204030204" pitchFamily="34" charset="0"/>
                <a:cs typeface="Calibri" panose="020F0502020204030204" pitchFamily="34" charset="0"/>
              </a:rPr>
              <a:t>3) Dispositif pertinent avant l’IAS (tube </a:t>
            </a:r>
            <a:r>
              <a:rPr lang="fr-FR" altLang="en-US" sz="375" dirty="0" err="1">
                <a:latin typeface="Calibri" panose="020F0502020204030204" pitchFamily="34" charset="0"/>
                <a:cs typeface="Calibri" panose="020F0502020204030204" pitchFamily="34" charset="0"/>
              </a:rPr>
              <a:t>endo</a:t>
            </a:r>
            <a:r>
              <a:rPr lang="fr-FR" altLang="en-US" sz="375" dirty="0">
                <a:latin typeface="Calibri" panose="020F0502020204030204" pitchFamily="34" charset="0"/>
                <a:cs typeface="Calibri" panose="020F0502020204030204" pitchFamily="34" charset="0"/>
              </a:rPr>
              <a:t>-trachéal pour PN1-PN5, CVC/CVP pour </a:t>
            </a:r>
            <a:r>
              <a:rPr lang="fr-FR" altLang="en-US" sz="375" dirty="0" err="1">
                <a:latin typeface="Calibri" panose="020F0502020204030204" pitchFamily="34" charset="0"/>
                <a:cs typeface="Calibri" panose="020F0502020204030204" pitchFamily="34" charset="0"/>
              </a:rPr>
              <a:t>sepsis</a:t>
            </a:r>
            <a:r>
              <a:rPr lang="fr-FR" altLang="en-US" sz="375" dirty="0">
                <a:latin typeface="Calibri" panose="020F0502020204030204" pitchFamily="34" charset="0"/>
                <a:cs typeface="Calibri" panose="020F0502020204030204" pitchFamily="34" charset="0"/>
              </a:rPr>
              <a:t> [BSI, NEO-LCBI, NEO-CNSB], sonde urinaire pour UTI-A et UTI-B; (4) Si l‘infection n‘est pas présente à l‘admission; (5) C-CVC, C-PVC, S-PUL, S-UTI, S-DIG, S-SSI, S-SST, S-OTH, UO, UNK; (6) AB: </a:t>
            </a:r>
            <a:r>
              <a:rPr lang="fr-FR" altLang="en-US" sz="375" i="1" dirty="0">
                <a:latin typeface="Calibri" panose="020F0502020204030204" pitchFamily="34" charset="0"/>
                <a:cs typeface="Calibri" panose="020F0502020204030204" pitchFamily="34" charset="0"/>
              </a:rPr>
              <a:t>S. aureus</a:t>
            </a:r>
            <a:r>
              <a:rPr lang="fr-FR" altLang="en-US" sz="375" dirty="0">
                <a:latin typeface="Calibri" panose="020F0502020204030204" pitchFamily="34" charset="0"/>
                <a:cs typeface="Calibri" panose="020F0502020204030204" pitchFamily="34" charset="0"/>
              </a:rPr>
              <a:t>: OXA+ GLY; </a:t>
            </a:r>
            <a:r>
              <a:rPr lang="fr-FR" altLang="en-US" sz="375" i="1" dirty="0" err="1">
                <a:latin typeface="Calibri" panose="020F0502020204030204" pitchFamily="34" charset="0"/>
                <a:cs typeface="Calibri" panose="020F0502020204030204" pitchFamily="34" charset="0"/>
              </a:rPr>
              <a:t>Enterococcus</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GLY; </a:t>
            </a:r>
            <a:r>
              <a:rPr lang="fr-FR" altLang="en-US" sz="375" dirty="0" err="1">
                <a:latin typeface="Calibri" panose="020F0502020204030204" pitchFamily="34" charset="0"/>
                <a:cs typeface="Calibri" panose="020F0502020204030204" pitchFamily="34" charset="0"/>
              </a:rPr>
              <a:t>Enterobacteriaceae</a:t>
            </a:r>
            <a:r>
              <a:rPr lang="fr-FR" altLang="en-US" sz="375" dirty="0">
                <a:latin typeface="Calibri" panose="020F0502020204030204" pitchFamily="34" charset="0"/>
                <a:cs typeface="Calibri" panose="020F0502020204030204" pitchFamily="34" charset="0"/>
              </a:rPr>
              <a:t>: C3G + CAR; </a:t>
            </a:r>
            <a:r>
              <a:rPr lang="fr-FR" altLang="en-US" sz="375" i="1" dirty="0">
                <a:latin typeface="Calibri" panose="020F0502020204030204" pitchFamily="34" charset="0"/>
                <a:cs typeface="Calibri" panose="020F0502020204030204" pitchFamily="34" charset="0"/>
              </a:rPr>
              <a:t>P. </a:t>
            </a:r>
            <a:r>
              <a:rPr lang="fr-FR" altLang="en-US" sz="375" i="1" dirty="0" err="1">
                <a:latin typeface="Calibri" panose="020F0502020204030204" pitchFamily="34" charset="0"/>
                <a:cs typeface="Calibri" panose="020F0502020204030204" pitchFamily="34" charset="0"/>
              </a:rPr>
              <a:t>aeruginosa</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und</a:t>
            </a:r>
            <a:r>
              <a:rPr lang="fr-FR" altLang="en-US" sz="375" dirty="0">
                <a:latin typeface="Calibri" panose="020F0502020204030204" pitchFamily="34" charset="0"/>
                <a:cs typeface="Calibri" panose="020F0502020204030204" pitchFamily="34" charset="0"/>
              </a:rPr>
              <a:t> </a:t>
            </a:r>
            <a:r>
              <a:rPr lang="fr-FR" altLang="en-US" sz="375" i="1" dirty="0">
                <a:latin typeface="Calibri" panose="020F0502020204030204" pitchFamily="34" charset="0"/>
                <a:cs typeface="Calibri" panose="020F0502020204030204" pitchFamily="34" charset="0"/>
              </a:rPr>
              <a:t>Acinetobacter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CAR; SIR: S=sensible, I= sensible en dosage élevé, R=résistant, U=?; PDR: résistant contre tous les antibiotiques: N = Non, P = potentiellement, C=confirmé, U=? * établissement de soins de longue durée </a:t>
            </a:r>
          </a:p>
        </p:txBody>
      </p:sp>
      <p:graphicFrame>
        <p:nvGraphicFramePr>
          <p:cNvPr id="18" name="Group 975"/>
          <p:cNvGraphicFramePr>
            <a:graphicFrameLocks noGrp="1"/>
          </p:cNvGraphicFramePr>
          <p:nvPr/>
        </p:nvGraphicFramePr>
        <p:xfrm>
          <a:off x="4343270" y="249470"/>
          <a:ext cx="3791593" cy="911090"/>
        </p:xfrm>
        <a:graphic>
          <a:graphicData uri="http://schemas.openxmlformats.org/drawingml/2006/table">
            <a:tbl>
              <a:tblPr/>
              <a:tblGrid>
                <a:gridCol w="1038821">
                  <a:extLst>
                    <a:ext uri="{9D8B030D-6E8A-4147-A177-3AD203B41FA5}">
                      <a16:colId xmlns:a16="http://schemas.microsoft.com/office/drawing/2014/main" val="20000"/>
                    </a:ext>
                  </a:extLst>
                </a:gridCol>
                <a:gridCol w="324036">
                  <a:extLst>
                    <a:ext uri="{9D8B030D-6E8A-4147-A177-3AD203B41FA5}">
                      <a16:colId xmlns:a16="http://schemas.microsoft.com/office/drawing/2014/main" val="20001"/>
                    </a:ext>
                  </a:extLst>
                </a:gridCol>
                <a:gridCol w="540060">
                  <a:extLst>
                    <a:ext uri="{9D8B030D-6E8A-4147-A177-3AD203B41FA5}">
                      <a16:colId xmlns:a16="http://schemas.microsoft.com/office/drawing/2014/main" val="20002"/>
                    </a:ext>
                  </a:extLst>
                </a:gridCol>
                <a:gridCol w="59406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6538">
                  <a:extLst>
                    <a:ext uri="{9D8B030D-6E8A-4147-A177-3AD203B41FA5}">
                      <a16:colId xmlns:a16="http://schemas.microsoft.com/office/drawing/2014/main" val="20006"/>
                    </a:ext>
                  </a:extLst>
                </a:gridCol>
              </a:tblGrid>
              <a:tr h="478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Antimicrobien (AM) </a:t>
                      </a:r>
                    </a:p>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(Substance)</a:t>
                      </a:r>
                    </a:p>
                  </a:txBody>
                  <a:tcPr marL="68580" marR="68580" marT="34307" marB="34307"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Voie</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Diagnostic</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 documentée</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Changement de l‘AM (raison)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0"/>
                  </a:ext>
                </a:extLst>
              </a:tr>
              <a:tr h="1422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047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576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 name="Rectangle 355"/>
          <p:cNvSpPr>
            <a:spLocks noChangeArrowheads="1"/>
          </p:cNvSpPr>
          <p:nvPr/>
        </p:nvSpPr>
        <p:spPr bwMode="auto">
          <a:xfrm>
            <a:off x="4301133" y="1200519"/>
            <a:ext cx="38344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b="1" dirty="0">
                <a:latin typeface="Calibri" panose="020F0502020204030204" pitchFamily="34" charset="0"/>
                <a:cs typeface="Calibri" panose="020F0502020204030204" pitchFamily="34" charset="0"/>
              </a:rPr>
              <a:t>Voie</a:t>
            </a:r>
            <a:r>
              <a:rPr lang="fr-FR" altLang="en-US" sz="375" dirty="0">
                <a:latin typeface="Calibri" panose="020F0502020204030204" pitchFamily="34" charset="0"/>
                <a:cs typeface="Calibri" panose="020F0502020204030204" pitchFamily="34" charset="0"/>
              </a:rPr>
              <a:t>: P: parentérale, O: orale, R: rectale, I: inhalée;  </a:t>
            </a:r>
            <a:r>
              <a:rPr lang="fr-FR" altLang="en-US" sz="375" b="1" dirty="0">
                <a:latin typeface="Calibri" panose="020F0502020204030204" pitchFamily="34" charset="0"/>
                <a:cs typeface="Calibri" panose="020F0502020204030204" pitchFamily="34" charset="0"/>
              </a:rPr>
              <a:t>Indication</a:t>
            </a:r>
            <a:r>
              <a:rPr lang="fr-FR" altLang="en-US" sz="375" dirty="0">
                <a:latin typeface="Calibri" panose="020F0502020204030204" pitchFamily="34" charset="0"/>
                <a:cs typeface="Calibri" panose="020F0502020204030204" pitchFamily="34" charset="0"/>
              </a:rPr>
              <a:t>: infection communautaire (CI), infection acquise à un service de soins de longue durée (LI), infection associée aux soins aigus (HI); prophylaxie chirurgicale : SP1: dose simple, SP2: pendant 1 jour, SP3: &gt; 1 jour ; MP: prophylaxie médicale; O: autre indication ; UI: ?; </a:t>
            </a:r>
            <a:r>
              <a:rPr lang="fr-FR" altLang="en-US" sz="375" b="1" dirty="0">
                <a:latin typeface="Calibri" panose="020F0502020204030204" pitchFamily="34" charset="0"/>
                <a:cs typeface="Calibri" panose="020F0502020204030204" pitchFamily="34" charset="0"/>
              </a:rPr>
              <a:t>Diagnostic</a:t>
            </a:r>
            <a:r>
              <a:rPr lang="fr-FR" altLang="en-US" sz="375" dirty="0">
                <a:latin typeface="Calibri" panose="020F0502020204030204" pitchFamily="34" charset="0"/>
                <a:cs typeface="Calibri" panose="020F0502020204030204" pitchFamily="34" charset="0"/>
              </a:rPr>
              <a:t>: voir liste ; </a:t>
            </a:r>
            <a:r>
              <a:rPr lang="fr-FR" altLang="en-US" sz="375" b="1" dirty="0">
                <a:latin typeface="Calibri" panose="020F0502020204030204" pitchFamily="34" charset="0"/>
                <a:cs typeface="Calibri" panose="020F0502020204030204" pitchFamily="34" charset="0"/>
              </a:rPr>
              <a:t>Indication documentée </a:t>
            </a:r>
            <a:r>
              <a:rPr lang="fr-FR" altLang="en-US" sz="375" dirty="0">
                <a:latin typeface="Calibri" panose="020F0502020204030204" pitchFamily="34" charset="0"/>
                <a:cs typeface="Calibri" panose="020F0502020204030204" pitchFamily="34" charset="0"/>
              </a:rPr>
              <a:t>(dans le dossier du patient) : Oui/Non ; </a:t>
            </a:r>
            <a:r>
              <a:rPr lang="fr-FR" altLang="en-US" sz="375" b="1" dirty="0">
                <a:latin typeface="Calibri" panose="020F0502020204030204" pitchFamily="34" charset="0"/>
                <a:cs typeface="Calibri" panose="020F0502020204030204" pitchFamily="34" charset="0"/>
              </a:rPr>
              <a:t>Changement de l’AM (+ cause): </a:t>
            </a:r>
            <a:r>
              <a:rPr lang="fr-FR" altLang="en-US" sz="375" dirty="0">
                <a:latin typeface="Calibri" panose="020F0502020204030204" pitchFamily="34" charset="0"/>
                <a:cs typeface="Calibri" panose="020F0502020204030204" pitchFamily="34" charset="0"/>
              </a:rPr>
              <a:t>N = pas de changement ; E = escalade; D = </a:t>
            </a:r>
            <a:r>
              <a:rPr lang="fr-FR" altLang="en-US" sz="375" dirty="0" err="1">
                <a:latin typeface="Calibri" panose="020F0502020204030204" pitchFamily="34" charset="0"/>
                <a:cs typeface="Calibri" panose="020F0502020204030204" pitchFamily="34" charset="0"/>
              </a:rPr>
              <a:t>descalade</a:t>
            </a:r>
            <a:r>
              <a:rPr lang="fr-FR" altLang="en-US" sz="375" dirty="0">
                <a:latin typeface="Calibri" panose="020F0502020204030204" pitchFamily="34" charset="0"/>
                <a:cs typeface="Calibri" panose="020F0502020204030204" pitchFamily="34" charset="0"/>
              </a:rPr>
              <a:t>; S = changement iv-oral; A = effet indésirable; OU = autre cause; U = ? * établissement de soins de longue durée </a:t>
            </a:r>
          </a:p>
        </p:txBody>
      </p:sp>
      <p:sp>
        <p:nvSpPr>
          <p:cNvPr id="43" name="Forme libre 42"/>
          <p:cNvSpPr/>
          <p:nvPr/>
        </p:nvSpPr>
        <p:spPr>
          <a:xfrm>
            <a:off x="3888128" y="509757"/>
            <a:ext cx="472944" cy="3646169"/>
          </a:xfrm>
          <a:custGeom>
            <a:avLst/>
            <a:gdLst>
              <a:gd name="connsiteX0" fmla="*/ 0 w 844061"/>
              <a:gd name="connsiteY0" fmla="*/ 3055815 h 3055815"/>
              <a:gd name="connsiteX1" fmla="*/ 695569 w 844061"/>
              <a:gd name="connsiteY1" fmla="*/ 3055815 h 3055815"/>
              <a:gd name="connsiteX2" fmla="*/ 687754 w 844061"/>
              <a:gd name="connsiteY2" fmla="*/ 0 h 3055815"/>
              <a:gd name="connsiteX3" fmla="*/ 844061 w 844061"/>
              <a:gd name="connsiteY3" fmla="*/ 0 h 3055815"/>
            </a:gdLst>
            <a:ahLst/>
            <a:cxnLst>
              <a:cxn ang="0">
                <a:pos x="connsiteX0" y="connsiteY0"/>
              </a:cxn>
              <a:cxn ang="0">
                <a:pos x="connsiteX1" y="connsiteY1"/>
              </a:cxn>
              <a:cxn ang="0">
                <a:pos x="connsiteX2" y="connsiteY2"/>
              </a:cxn>
              <a:cxn ang="0">
                <a:pos x="connsiteX3" y="connsiteY3"/>
              </a:cxn>
            </a:cxnLst>
            <a:rect l="l" t="t" r="r" b="b"/>
            <a:pathLst>
              <a:path w="844061" h="3055815">
                <a:moveTo>
                  <a:pt x="0" y="3055815"/>
                </a:moveTo>
                <a:lnTo>
                  <a:pt x="695569" y="3055815"/>
                </a:lnTo>
                <a:lnTo>
                  <a:pt x="687754" y="0"/>
                </a:lnTo>
                <a:lnTo>
                  <a:pt x="844061"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5" name="Forme libre 44"/>
          <p:cNvSpPr/>
          <p:nvPr/>
        </p:nvSpPr>
        <p:spPr>
          <a:xfrm>
            <a:off x="3888128" y="1645384"/>
            <a:ext cx="490844" cy="2848533"/>
          </a:xfrm>
          <a:custGeom>
            <a:avLst/>
            <a:gdLst>
              <a:gd name="connsiteX0" fmla="*/ 0 w 851877"/>
              <a:gd name="connsiteY0" fmla="*/ 1578707 h 1578707"/>
              <a:gd name="connsiteX1" fmla="*/ 726831 w 851877"/>
              <a:gd name="connsiteY1" fmla="*/ 1578707 h 1578707"/>
              <a:gd name="connsiteX2" fmla="*/ 726831 w 851877"/>
              <a:gd name="connsiteY2" fmla="*/ 0 h 1578707"/>
              <a:gd name="connsiteX3" fmla="*/ 851877 w 851877"/>
              <a:gd name="connsiteY3" fmla="*/ 0 h 1578707"/>
            </a:gdLst>
            <a:ahLst/>
            <a:cxnLst>
              <a:cxn ang="0">
                <a:pos x="connsiteX0" y="connsiteY0"/>
              </a:cxn>
              <a:cxn ang="0">
                <a:pos x="connsiteX1" y="connsiteY1"/>
              </a:cxn>
              <a:cxn ang="0">
                <a:pos x="connsiteX2" y="connsiteY2"/>
              </a:cxn>
              <a:cxn ang="0">
                <a:pos x="connsiteX3" y="connsiteY3"/>
              </a:cxn>
            </a:cxnLst>
            <a:rect l="l" t="t" r="r" b="b"/>
            <a:pathLst>
              <a:path w="851877" h="1578707">
                <a:moveTo>
                  <a:pt x="0" y="1578707"/>
                </a:moveTo>
                <a:lnTo>
                  <a:pt x="726831" y="1578707"/>
                </a:lnTo>
                <a:lnTo>
                  <a:pt x="726831" y="0"/>
                </a:lnTo>
                <a:lnTo>
                  <a:pt x="851877"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7" name="Rectangle 5"/>
          <p:cNvSpPr>
            <a:spLocks noChangeArrowheads="1"/>
          </p:cNvSpPr>
          <p:nvPr/>
        </p:nvSpPr>
        <p:spPr bwMode="auto">
          <a:xfrm>
            <a:off x="303870" y="0"/>
            <a:ext cx="7128792" cy="253916"/>
          </a:xfrm>
          <a:prstGeom prst="rect">
            <a:avLst/>
          </a:prstGeom>
          <a:solidFill>
            <a:srgbClr val="CCFFCC">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1050" b="1" dirty="0">
                <a:solidFill>
                  <a:srgbClr val="009900"/>
                </a:solidFill>
                <a:latin typeface="Calibri" panose="020F0502020204030204" pitchFamily="34" charset="0"/>
                <a:cs typeface="Calibri" panose="020F0502020204030204" pitchFamily="34" charset="0"/>
              </a:rPr>
              <a:t>Formulaire P – Patient</a:t>
            </a:r>
          </a:p>
        </p:txBody>
      </p:sp>
      <p:pic>
        <p:nvPicPr>
          <p:cNvPr id="11" name="Grafik 10" descr="Ein Bild, das Text, ClipArt enthält.&#10;&#10;Automatisch generierte Beschreibung">
            <a:extLst>
              <a:ext uri="{FF2B5EF4-FFF2-40B4-BE49-F238E27FC236}">
                <a16:creationId xmlns:a16="http://schemas.microsoft.com/office/drawing/2014/main" id="{E07B36CF-FD50-47B1-9D73-6BDB1705B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153" y="1641"/>
            <a:ext cx="1125481" cy="235851"/>
          </a:xfrm>
          <a:prstGeom prst="rect">
            <a:avLst/>
          </a:prstGeom>
        </p:spPr>
      </p:pic>
      <p:sp>
        <p:nvSpPr>
          <p:cNvPr id="12" name="Rechteck 3">
            <a:extLst>
              <a:ext uri="{FF2B5EF4-FFF2-40B4-BE49-F238E27FC236}">
                <a16:creationId xmlns:a16="http://schemas.microsoft.com/office/drawing/2014/main" id="{67AA9D99-3CD4-42E6-884B-63C835C80A2C}"/>
              </a:ext>
            </a:extLst>
          </p:cNvPr>
          <p:cNvSpPr/>
          <p:nvPr/>
        </p:nvSpPr>
        <p:spPr>
          <a:xfrm>
            <a:off x="4358244" y="1472329"/>
            <a:ext cx="4015283" cy="364616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Rechteck 3">
            <a:extLst>
              <a:ext uri="{FF2B5EF4-FFF2-40B4-BE49-F238E27FC236}">
                <a16:creationId xmlns:a16="http://schemas.microsoft.com/office/drawing/2014/main" id="{85094FC6-8A9E-4E9F-9A4F-7C42B093889D}"/>
              </a:ext>
            </a:extLst>
          </p:cNvPr>
          <p:cNvSpPr/>
          <p:nvPr/>
        </p:nvSpPr>
        <p:spPr>
          <a:xfrm>
            <a:off x="249309" y="23371"/>
            <a:ext cx="4015283" cy="514462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425915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8" name="Group 990"/>
          <p:cNvGraphicFramePr>
            <a:graphicFrameLocks noGrp="1"/>
          </p:cNvGraphicFramePr>
          <p:nvPr>
            <p:extLst>
              <p:ext uri="{D42A27DB-BD31-4B8C-83A1-F6EECF244321}">
                <p14:modId xmlns:p14="http://schemas.microsoft.com/office/powerpoint/2010/main" val="1694539684"/>
              </p:ext>
            </p:extLst>
          </p:nvPr>
        </p:nvGraphicFramePr>
        <p:xfrm>
          <a:off x="4374212" y="1536316"/>
          <a:ext cx="3780423" cy="2903692"/>
        </p:xfrm>
        <a:graphic>
          <a:graphicData uri="http://schemas.openxmlformats.org/drawingml/2006/table">
            <a:tbl>
              <a:tblPr/>
              <a:tblGrid>
                <a:gridCol w="1184897">
                  <a:extLst>
                    <a:ext uri="{9D8B030D-6E8A-4147-A177-3AD203B41FA5}">
                      <a16:colId xmlns:a16="http://schemas.microsoft.com/office/drawing/2014/main" val="20000"/>
                    </a:ext>
                  </a:extLst>
                </a:gridCol>
                <a:gridCol w="507664">
                  <a:extLst>
                    <a:ext uri="{9D8B030D-6E8A-4147-A177-3AD203B41FA5}">
                      <a16:colId xmlns:a16="http://schemas.microsoft.com/office/drawing/2014/main" val="20001"/>
                    </a:ext>
                  </a:extLst>
                </a:gridCol>
                <a:gridCol w="394849">
                  <a:extLst>
                    <a:ext uri="{9D8B030D-6E8A-4147-A177-3AD203B41FA5}">
                      <a16:colId xmlns:a16="http://schemas.microsoft.com/office/drawing/2014/main" val="20002"/>
                    </a:ext>
                  </a:extLst>
                </a:gridCol>
                <a:gridCol w="225629">
                  <a:extLst>
                    <a:ext uri="{9D8B030D-6E8A-4147-A177-3AD203B41FA5}">
                      <a16:colId xmlns:a16="http://schemas.microsoft.com/office/drawing/2014/main" val="20003"/>
                    </a:ext>
                  </a:extLst>
                </a:gridCol>
                <a:gridCol w="169222">
                  <a:extLst>
                    <a:ext uri="{9D8B030D-6E8A-4147-A177-3AD203B41FA5}">
                      <a16:colId xmlns:a16="http://schemas.microsoft.com/office/drawing/2014/main" val="20004"/>
                    </a:ext>
                  </a:extLst>
                </a:gridCol>
                <a:gridCol w="518336">
                  <a:extLst>
                    <a:ext uri="{9D8B030D-6E8A-4147-A177-3AD203B41FA5}">
                      <a16:colId xmlns:a16="http://schemas.microsoft.com/office/drawing/2014/main" val="20005"/>
                    </a:ext>
                  </a:extLst>
                </a:gridCol>
                <a:gridCol w="384176">
                  <a:extLst>
                    <a:ext uri="{9D8B030D-6E8A-4147-A177-3AD203B41FA5}">
                      <a16:colId xmlns:a16="http://schemas.microsoft.com/office/drawing/2014/main" val="20006"/>
                    </a:ext>
                  </a:extLst>
                </a:gridCol>
                <a:gridCol w="225629">
                  <a:extLst>
                    <a:ext uri="{9D8B030D-6E8A-4147-A177-3AD203B41FA5}">
                      <a16:colId xmlns:a16="http://schemas.microsoft.com/office/drawing/2014/main" val="20007"/>
                    </a:ext>
                  </a:extLst>
                </a:gridCol>
                <a:gridCol w="170021">
                  <a:extLst>
                    <a:ext uri="{9D8B030D-6E8A-4147-A177-3AD203B41FA5}">
                      <a16:colId xmlns:a16="http://schemas.microsoft.com/office/drawing/2014/main" val="20008"/>
                    </a:ext>
                  </a:extLst>
                </a:gridCol>
              </a:tblGrid>
              <a:tr h="184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1</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2</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IAS</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Dispositif pertinent </a:t>
                      </a:r>
                      <a:r>
                        <a:rPr kumimoji="0" lang="fr-FR" sz="700" b="1"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(3)</a:t>
                      </a: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Présente à l‘admission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762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présente à l’admission, séjour lié à la IAS?</a:t>
                      </a:r>
                      <a:endPar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3305" marR="63305"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0016"/>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Début de l‘IAS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(4)</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25322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Attribution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associée à ce service</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80587">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Traitement vasopresseur</a:t>
                      </a: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554296866"/>
                  </a:ext>
                </a:extLst>
              </a:tr>
              <a:tr h="1841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BSI: Source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(5)</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16114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rowSpan="2">
                  <a:txBody>
                    <a:bodyPr/>
                    <a:lstStyle/>
                    <a:p>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h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8"/>
                  </a:ext>
                </a:extLst>
              </a:tr>
              <a:tr h="184170">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T w="12700" cap="flat" cmpd="sng" algn="ctr">
                      <a:solidFill>
                        <a:srgbClr val="000000"/>
                      </a:solidFill>
                      <a:prstDash val="solid"/>
                      <a:round/>
                      <a:headEnd type="none" w="med" len="med"/>
                      <a:tailEnd type="none" w="med" len="med"/>
                    </a:lnT>
                  </a:tcPr>
                </a:tc>
                <a:tc v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US" sz="1100" b="0" i="0" u="none" strike="noStrike" cap="none" normalizeH="0" baseline="3000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9"/>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1</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0"/>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1"/>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2</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2"/>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3"/>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3</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B w="28575" cap="flat" cmpd="sng" algn="ctr">
                      <a:solidFill>
                        <a:srgbClr val="339966"/>
                      </a:solidFill>
                      <a:prstDash val="solid"/>
                      <a:round/>
                      <a:headEnd type="none" w="med" len="med"/>
                      <a:tailEnd type="none" w="med" len="med"/>
                    </a:lnB>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B w="28575" cap="flat" cmpd="sng" algn="ctr">
                      <a:solidFill>
                        <a:srgbClr val="339966"/>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5"/>
                  </a:ext>
                </a:extLst>
              </a:tr>
            </a:tbl>
          </a:graphicData>
        </a:graphic>
      </p:graphicFrame>
      <p:sp>
        <p:nvSpPr>
          <p:cNvPr id="6235" name="Rectangle 172"/>
          <p:cNvSpPr>
            <a:spLocks noChangeArrowheads="1"/>
          </p:cNvSpPr>
          <p:nvPr/>
        </p:nvSpPr>
        <p:spPr bwMode="auto">
          <a:xfrm>
            <a:off x="330150" y="272989"/>
            <a:ext cx="3902566" cy="4480093"/>
          </a:xfrm>
          <a:prstGeom prst="rect">
            <a:avLst/>
          </a:prstGeom>
          <a:noFill/>
          <a:ln w="28575">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652463"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52463"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52463"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Code de l‘établissement</a:t>
            </a:r>
            <a:r>
              <a:rPr lang="fr-FR" altLang="en-US" sz="750" dirty="0">
                <a:latin typeface="Calibri" panose="020F0502020204030204" pitchFamily="34" charset="0"/>
                <a:cs typeface="Calibri" panose="020F0502020204030204" pitchFamily="34" charset="0"/>
              </a:rPr>
              <a:t> </a:t>
            </a:r>
            <a:r>
              <a:rPr lang="fr-FR" altLang="en-US" sz="750" dirty="0">
                <a:solidFill>
                  <a:srgbClr val="000000"/>
                </a:solidFill>
                <a:latin typeface="Calibri" panose="020F0502020204030204" pitchFamily="34" charset="0"/>
                <a:cs typeface="Calibri" panose="020F0502020204030204" pitchFamily="34" charset="0"/>
              </a:rPr>
              <a:t>[_________] </a:t>
            </a:r>
            <a:r>
              <a:rPr lang="fr-FR" altLang="en-US" sz="750" b="1" dirty="0">
                <a:solidFill>
                  <a:srgbClr val="000000"/>
                </a:solidFill>
                <a:latin typeface="Calibri" panose="020F0502020204030204" pitchFamily="34" charset="0"/>
                <a:cs typeface="Calibri" panose="020F0502020204030204" pitchFamily="34" charset="0"/>
              </a:rPr>
              <a:t>Code du service</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de l‘enquête :   ___  / ___  /  </a:t>
            </a:r>
            <a:r>
              <a:rPr lang="fr-FR" altLang="en-US" sz="750" dirty="0">
                <a:solidFill>
                  <a:srgbClr val="000000"/>
                </a:solidFill>
                <a:latin typeface="Calibri" panose="020F0502020204030204" pitchFamily="34" charset="0"/>
                <a:cs typeface="Calibri" panose="020F0502020204030204" pitchFamily="34" charset="0"/>
              </a:rPr>
              <a:t>20</a:t>
            </a:r>
            <a:r>
              <a:rPr lang="fr-FR" altLang="en-US" sz="750" b="1" dirty="0">
                <a:solidFill>
                  <a:srgbClr val="000000"/>
                </a:solidFill>
                <a:latin typeface="Calibri" panose="020F0502020204030204" pitchFamily="34" charset="0"/>
                <a:cs typeface="Calibri" panose="020F0502020204030204" pitchFamily="34" charset="0"/>
              </a:rPr>
              <a:t>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Code patient  </a:t>
            </a:r>
            <a:r>
              <a:rPr lang="fr-FR" altLang="en-US" sz="750" dirty="0">
                <a:solidFill>
                  <a:srgbClr val="000000"/>
                </a:solidFill>
                <a:latin typeface="Calibri" panose="020F0502020204030204" pitchFamily="34" charset="0"/>
                <a:cs typeface="Calibri" panose="020F0502020204030204" pitchFamily="34" charset="0"/>
              </a:rPr>
              <a:t>[_________________________________]</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Age </a:t>
            </a:r>
            <a:r>
              <a:rPr lang="fr-FR" altLang="en-US" sz="750" dirty="0">
                <a:solidFill>
                  <a:srgbClr val="000000"/>
                </a:solidFill>
                <a:latin typeface="Calibri" panose="020F0502020204030204" pitchFamily="34" charset="0"/>
                <a:cs typeface="Calibri" panose="020F0502020204030204" pitchFamily="34" charset="0"/>
              </a:rPr>
              <a:t>(ans) : [____] ans ;   Age &lt; 2 ans : [_____] mois</a:t>
            </a:r>
          </a:p>
          <a:p>
            <a:pPr eaLnBrk="1" hangingPunct="1">
              <a:spcBef>
                <a:spcPct val="50000"/>
              </a:spcBef>
              <a:buNone/>
            </a:pPr>
            <a:r>
              <a:rPr lang="fr-FR" altLang="en-US" sz="750" b="1" dirty="0">
                <a:solidFill>
                  <a:srgbClr val="000000"/>
                </a:solidFill>
                <a:latin typeface="Calibri" panose="020F0502020204030204" pitchFamily="34" charset="0"/>
                <a:cs typeface="Calibri" panose="020F0502020204030204" pitchFamily="34" charset="0"/>
              </a:rPr>
              <a:t>Genre :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M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F</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d‘admission :  ___  / ___  /  _____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ts val="675"/>
              </a:spcBef>
              <a:buNone/>
            </a:pPr>
            <a:r>
              <a:rPr lang="fr-FR" altLang="en-US" sz="750" b="1" dirty="0">
                <a:solidFill>
                  <a:srgbClr val="000000"/>
                </a:solidFill>
                <a:latin typeface="Calibri" panose="020F0502020204030204" pitchFamily="34" charset="0"/>
                <a:cs typeface="Calibri" panose="020F0502020204030204" pitchFamily="34" charset="0"/>
              </a:rPr>
              <a:t>Spécialité du patient</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Intervention chirurgicale depuis l‘admission :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Non</a:t>
            </a:r>
            <a:r>
              <a:rPr lang="fr-FR" altLang="en-US" sz="750" dirty="0">
                <a:solidFill>
                  <a:srgbClr val="000000"/>
                </a:solidFill>
                <a:latin typeface="Calibri" panose="020F0502020204030204" pitchFamily="34" charset="0"/>
                <a:cs typeface="Calibri" panose="020F0502020204030204" pitchFamily="34" charset="0"/>
              </a:rPr>
              <a:t>	</a:t>
            </a:r>
            <a:r>
              <a:rPr lang="fr-FR" altLang="en-US" sz="90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sym typeface="Wingdings" pitchFamily="2" charset="2"/>
              </a:rPr>
              <a:t> Intervention mini-invasive/non-NHSN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Pas d‘information</a:t>
            </a:r>
            <a:endParaRPr lang="fr-FR" altLang="en-US" sz="750" dirty="0">
              <a:solidFill>
                <a:srgbClr val="000000"/>
              </a:solidFill>
              <a:latin typeface="Calibri" panose="020F0502020204030204" pitchFamily="34" charset="0"/>
              <a:cs typeface="Calibri" panose="020F0502020204030204" pitchFamily="34" charset="0"/>
            </a:endParaRP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Intervention NHSN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rPr>
              <a:t>[__________] 	</a:t>
            </a:r>
          </a:p>
          <a:p>
            <a:pPr eaLnBrk="1" hangingPunct="1">
              <a:spcBef>
                <a:spcPct val="50000"/>
              </a:spcBef>
              <a:buFontTx/>
              <a:buNone/>
            </a:pPr>
            <a:r>
              <a:rPr lang="fr-FR" altLang="en-US" sz="750" b="1" dirty="0" err="1">
                <a:latin typeface="Calibri" panose="020F0502020204030204" pitchFamily="34" charset="0"/>
                <a:cs typeface="Calibri" panose="020F0502020204030204" pitchFamily="34" charset="0"/>
              </a:rPr>
              <a:t>McCabe</a:t>
            </a:r>
            <a:r>
              <a:rPr lang="fr-FR" altLang="en-US" sz="750" b="1" dirty="0">
                <a:latin typeface="Calibri" panose="020F0502020204030204" pitchFamily="34" charset="0"/>
                <a:cs typeface="Calibri" panose="020F0502020204030204" pitchFamily="34" charset="0"/>
              </a:rPr>
              <a:t> score</a:t>
            </a:r>
            <a:r>
              <a:rPr lang="fr-FR" altLang="en-US" sz="750" dirty="0">
                <a:latin typeface="Calibri" panose="020F0502020204030204" pitchFamily="34" charset="0"/>
                <a:cs typeface="Calibri" panose="020F0502020204030204" pitchFamily="34" charset="0"/>
              </a:rPr>
              <a:t>: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rPr>
              <a:t>Pathologie non-fatale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sz="750" dirty="0">
                <a:latin typeface="Calibri" panose="020F0502020204030204" pitchFamily="34" charset="0"/>
                <a:cs typeface="Calibri" panose="020F0502020204030204" pitchFamily="34" charset="0"/>
              </a:rPr>
              <a:t>Pathologie avec évolution fatale dans 5 ans </a:t>
            </a:r>
            <a:endParaRPr lang="fr-FR" altLang="en-US" sz="750" dirty="0">
              <a:latin typeface="Calibri" panose="020F0502020204030204" pitchFamily="34" charset="0"/>
              <a:cs typeface="Calibri" panose="020F0502020204030204" pitchFamily="34" charset="0"/>
            </a:endParaRPr>
          </a:p>
          <a:p>
            <a:pPr marL="128588" indent="-128588" eaLnBrk="1" hangingPunct="1">
              <a:spcBef>
                <a:spcPts val="225"/>
              </a:spcBef>
              <a:buFont typeface="Wingdings" panose="05000000000000000000" pitchFamily="2" charset="2"/>
              <a:buChar char="¨"/>
            </a:pPr>
            <a:r>
              <a:rPr lang="fr-FR" sz="750" dirty="0">
                <a:latin typeface="Calibri" panose="020F0502020204030204" pitchFamily="34" charset="0"/>
                <a:cs typeface="Calibri" panose="020F0502020204030204" pitchFamily="34" charset="0"/>
              </a:rPr>
              <a:t>Pathologie avec évolution fatale dans 12 mois</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rPr>
              <a:t> Pas d‘information</a:t>
            </a:r>
          </a:p>
          <a:p>
            <a:pPr eaLnBrk="1" hangingPunct="1">
              <a:spcBef>
                <a:spcPct val="50000"/>
              </a:spcBef>
              <a:buNone/>
            </a:pPr>
            <a:r>
              <a:rPr lang="fr-CH" altLang="en-US" sz="750" b="1" dirty="0">
                <a:latin typeface="Calibri" panose="020F0502020204030204" pitchFamily="34" charset="0"/>
                <a:cs typeface="Calibri" panose="020F0502020204030204" pitchFamily="34" charset="0"/>
              </a:rPr>
              <a:t>Vaccination </a:t>
            </a:r>
            <a:r>
              <a:rPr lang="fr-CH" altLang="en-US" sz="750" b="1" dirty="0">
                <a:latin typeface="Calibri" panose="020F0502020204030204" pitchFamily="34" charset="0"/>
                <a:cs typeface="Calibri" panose="020F0502020204030204" pitchFamily="34" charset="0"/>
                <a:sym typeface="Wingdings" panose="05000000000000000000" pitchFamily="2" charset="2"/>
              </a:rPr>
              <a:t>contre COVID-19 :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Non </a:t>
            </a: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Partielle O </a:t>
            </a:r>
            <a:r>
              <a:rPr lang="fr-CH" altLang="en-US" sz="750" dirty="0">
                <a:latin typeface="Calibri" panose="020F0502020204030204" pitchFamily="34" charset="0"/>
                <a:cs typeface="Calibri" panose="020F0502020204030204" pitchFamily="34" charset="0"/>
                <a:sym typeface="Wingdings" panose="05000000000000000000" pitchFamily="2" charset="2"/>
              </a:rPr>
              <a:t>Complete -&gt; doses supplémentaires O 1 O ≥2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a:t>
            </a:r>
            <a:r>
              <a:rPr lang="en-US" altLang="en-US" sz="750" dirty="0">
                <a:latin typeface="Calibri" panose="020F0502020204030204" pitchFamily="34" charset="0"/>
                <a:cs typeface="Calibri" panose="020F0502020204030204" pitchFamily="34" charset="0"/>
                <a:sym typeface="Wingdings" panose="05000000000000000000" pitchFamily="2" charset="2"/>
              </a:rPr>
              <a:t> </a:t>
            </a:r>
            <a:r>
              <a:rPr lang="fr-CH" altLang="en-US" sz="750" dirty="0">
                <a:latin typeface="Calibri" panose="020F0502020204030204" pitchFamily="34" charset="0"/>
                <a:cs typeface="Calibri" panose="020F0502020204030204" pitchFamily="34" charset="0"/>
                <a:sym typeface="Wingdings" panose="05000000000000000000" pitchFamily="2" charset="2"/>
              </a:rPr>
              <a:t>Inconnu</a:t>
            </a:r>
            <a:endParaRPr lang="fr-CH"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Nouveau-né, Poids de naissance : </a:t>
            </a:r>
            <a:r>
              <a:rPr lang="fr-FR" altLang="en-US" sz="750" dirty="0">
                <a:latin typeface="Calibri" panose="020F0502020204030204" pitchFamily="34" charset="0"/>
                <a:cs typeface="Calibri" panose="020F0502020204030204" pitchFamily="34" charset="0"/>
              </a:rPr>
              <a:t>[______] grammes</a:t>
            </a:r>
          </a:p>
          <a:p>
            <a:pPr eaLnBrk="1" hangingPunct="1">
              <a:spcBef>
                <a:spcPct val="50000"/>
              </a:spcBef>
              <a:buNone/>
            </a:pPr>
            <a:r>
              <a:rPr lang="fr-FR" altLang="en-US" sz="750" b="1" dirty="0">
                <a:latin typeface="Calibri" panose="020F0502020204030204" pitchFamily="34" charset="0"/>
                <a:cs typeface="Calibri" panose="020F0502020204030204" pitchFamily="34" charset="0"/>
              </a:rPr>
              <a:t>Enfant &lt;16 ans, poids:  </a:t>
            </a:r>
            <a:r>
              <a:rPr lang="fr-FR" altLang="en-US" sz="750" dirty="0">
                <a:latin typeface="Calibri" panose="020F0502020204030204" pitchFamily="34" charset="0"/>
                <a:cs typeface="Calibri" panose="020F0502020204030204" pitchFamily="34" charset="0"/>
              </a:rPr>
              <a:t>[______] </a:t>
            </a:r>
            <a:r>
              <a:rPr lang="fr-FR" altLang="en-US" sz="750" b="1" dirty="0">
                <a:latin typeface="Calibri" panose="020F0502020204030204" pitchFamily="34" charset="0"/>
                <a:cs typeface="Calibri" panose="020F0502020204030204" pitchFamily="34" charset="0"/>
              </a:rPr>
              <a:t> taille:  </a:t>
            </a:r>
            <a:r>
              <a:rPr lang="fr-FR" altLang="en-US" sz="750" dirty="0">
                <a:latin typeface="Calibri" panose="020F0502020204030204" pitchFamily="34" charset="0"/>
                <a:cs typeface="Calibri" panose="020F0502020204030204" pitchFamily="34" charset="0"/>
              </a:rPr>
              <a:t>[______]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central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périphérique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Sonde urinaire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Ventilation (intubé)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reçoit des </a:t>
            </a:r>
            <a:r>
              <a:rPr lang="fr-FR" altLang="en-US" sz="750" b="1" dirty="0">
                <a:latin typeface="Calibri" panose="020F0502020204030204" pitchFamily="34" charset="0"/>
                <a:cs typeface="Calibri" panose="020F0502020204030204" pitchFamily="34" charset="0"/>
              </a:rPr>
              <a:t>antimicrobiens </a:t>
            </a:r>
            <a:r>
              <a:rPr lang="fr-FR" altLang="en-US" sz="750" baseline="30000" dirty="0">
                <a:latin typeface="Calibri" panose="020F0502020204030204" pitchFamily="34" charset="0"/>
                <a:cs typeface="Calibri" panose="020F0502020204030204" pitchFamily="34" charset="0"/>
              </a:rPr>
              <a:t>(1)</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a une </a:t>
            </a:r>
            <a:r>
              <a:rPr lang="fr-FR" altLang="en-US" sz="750" b="1" dirty="0">
                <a:latin typeface="Calibri" panose="020F0502020204030204" pitchFamily="34" charset="0"/>
                <a:cs typeface="Calibri" panose="020F0502020204030204" pitchFamily="34" charset="0"/>
              </a:rPr>
              <a:t>infection associée </a:t>
            </a: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aux soins (IAS)</a:t>
            </a:r>
            <a:r>
              <a:rPr lang="fr-FR" altLang="en-US" sz="750" baseline="30000" dirty="0">
                <a:latin typeface="Calibri" panose="020F0502020204030204" pitchFamily="34" charset="0"/>
                <a:cs typeface="Calibri" panose="020F0502020204030204" pitchFamily="34" charset="0"/>
              </a:rPr>
              <a:t>(2)</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p>
        </p:txBody>
      </p:sp>
      <p:sp>
        <p:nvSpPr>
          <p:cNvPr id="6239" name="Rectangle 925"/>
          <p:cNvSpPr>
            <a:spLocks noChangeArrowheads="1"/>
          </p:cNvSpPr>
          <p:nvPr/>
        </p:nvSpPr>
        <p:spPr bwMode="auto">
          <a:xfrm>
            <a:off x="303870" y="4772156"/>
            <a:ext cx="3999813"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dirty="0">
                <a:latin typeface="Calibri" panose="020F0502020204030204" pitchFamily="34" charset="0"/>
                <a:cs typeface="Calibri" panose="020F0502020204030204" pitchFamily="34" charset="0"/>
              </a:rPr>
              <a:t>(1) Le jour de l‘enquête; exception :  prophylaxie chirurgicale → 24h avant 08:00 du jour de l‘enquête – si oui : remplir la section « antimicrobien » ; si &gt; 3 antimicrobiens sont appliques, rajouter une formulaire supplémentaire; (2) [Début de l’infection ≥ jour 3 OU critères applicables pour infections du site chirurgical (intervention chirurgicale dans les derniers 30/90 jours) OU sortie de l’hôpital mais réadmission &lt; 48h OU infection à </a:t>
            </a:r>
            <a:r>
              <a:rPr lang="fr-FR" altLang="en-US" sz="375" i="1" dirty="0">
                <a:latin typeface="Calibri" panose="020F0502020204030204" pitchFamily="34" charset="0"/>
                <a:cs typeface="Calibri" panose="020F0502020204030204" pitchFamily="34" charset="0"/>
              </a:rPr>
              <a:t>C. difficile </a:t>
            </a:r>
            <a:r>
              <a:rPr lang="fr-FR" altLang="en-US" sz="375" dirty="0">
                <a:latin typeface="Calibri" panose="020F0502020204030204" pitchFamily="34" charset="0"/>
                <a:cs typeface="Calibri" panose="020F0502020204030204" pitchFamily="34" charset="0"/>
              </a:rPr>
              <a:t>après une sortie &lt; 28 jours OU début &lt;j3 après procédure/dispositif invasifs  à J1 ou J2] ET [les critères d’une IAS sont requis  le jour de l’enquête OU un traitement pour une IAS au jour de l’enquête est installé (après avoir rempli les critères d’une IAS avant)] – si oui : remplir la section « infection associée aux soins » ; si &gt; 2 IAS, rajouter une formulaire supplémentaire.</a:t>
            </a:r>
          </a:p>
        </p:txBody>
      </p:sp>
      <p:sp>
        <p:nvSpPr>
          <p:cNvPr id="23" name="Rectangle 924"/>
          <p:cNvSpPr>
            <a:spLocks noChangeArrowheads="1"/>
          </p:cNvSpPr>
          <p:nvPr/>
        </p:nvSpPr>
        <p:spPr bwMode="auto">
          <a:xfrm>
            <a:off x="4356633" y="4508032"/>
            <a:ext cx="3888432"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fr-FR" altLang="en-US" sz="450" dirty="0">
                <a:latin typeface="Calibri" panose="020F0502020204030204" pitchFamily="34" charset="0"/>
                <a:cs typeface="Calibri" panose="020F0502020204030204" pitchFamily="34" charset="0"/>
              </a:rPr>
              <a:t>(</a:t>
            </a:r>
            <a:r>
              <a:rPr lang="fr-FR" altLang="en-US" sz="375" dirty="0">
                <a:latin typeface="Calibri" panose="020F0502020204030204" pitchFamily="34" charset="0"/>
                <a:cs typeface="Calibri" panose="020F0502020204030204" pitchFamily="34" charset="0"/>
              </a:rPr>
              <a:t>3) Dispositif pertinent avant l’IAS (tube </a:t>
            </a:r>
            <a:r>
              <a:rPr lang="fr-FR" altLang="en-US" sz="375" dirty="0" err="1">
                <a:latin typeface="Calibri" panose="020F0502020204030204" pitchFamily="34" charset="0"/>
                <a:cs typeface="Calibri" panose="020F0502020204030204" pitchFamily="34" charset="0"/>
              </a:rPr>
              <a:t>endo</a:t>
            </a:r>
            <a:r>
              <a:rPr lang="fr-FR" altLang="en-US" sz="375" dirty="0">
                <a:latin typeface="Calibri" panose="020F0502020204030204" pitchFamily="34" charset="0"/>
                <a:cs typeface="Calibri" panose="020F0502020204030204" pitchFamily="34" charset="0"/>
              </a:rPr>
              <a:t>-trachéal pour PN1-PN5, CVC/CVP pour </a:t>
            </a:r>
            <a:r>
              <a:rPr lang="fr-FR" altLang="en-US" sz="375" dirty="0" err="1">
                <a:latin typeface="Calibri" panose="020F0502020204030204" pitchFamily="34" charset="0"/>
                <a:cs typeface="Calibri" panose="020F0502020204030204" pitchFamily="34" charset="0"/>
              </a:rPr>
              <a:t>sepsis</a:t>
            </a:r>
            <a:r>
              <a:rPr lang="fr-FR" altLang="en-US" sz="375" dirty="0">
                <a:latin typeface="Calibri" panose="020F0502020204030204" pitchFamily="34" charset="0"/>
                <a:cs typeface="Calibri" panose="020F0502020204030204" pitchFamily="34" charset="0"/>
              </a:rPr>
              <a:t> [BSI, NEO-LCBI, NEO-CNSB], sonde urinaire pour UTI-A et UTI-B; (4) Si l‘infection n‘est pas présente à l‘admission; (5) C-CVC, C-PVC, S-PUL, S-UTI, S-DIG, S-SSI, S-SST, S-OTH, UO, UNK; (6) AB: </a:t>
            </a:r>
            <a:r>
              <a:rPr lang="fr-FR" altLang="en-US" sz="375" i="1" dirty="0">
                <a:latin typeface="Calibri" panose="020F0502020204030204" pitchFamily="34" charset="0"/>
                <a:cs typeface="Calibri" panose="020F0502020204030204" pitchFamily="34" charset="0"/>
              </a:rPr>
              <a:t>S. aureus</a:t>
            </a:r>
            <a:r>
              <a:rPr lang="fr-FR" altLang="en-US" sz="375" dirty="0">
                <a:latin typeface="Calibri" panose="020F0502020204030204" pitchFamily="34" charset="0"/>
                <a:cs typeface="Calibri" panose="020F0502020204030204" pitchFamily="34" charset="0"/>
              </a:rPr>
              <a:t>: OXA+ GLY; </a:t>
            </a:r>
            <a:r>
              <a:rPr lang="fr-FR" altLang="en-US" sz="375" i="1" dirty="0" err="1">
                <a:latin typeface="Calibri" panose="020F0502020204030204" pitchFamily="34" charset="0"/>
                <a:cs typeface="Calibri" panose="020F0502020204030204" pitchFamily="34" charset="0"/>
              </a:rPr>
              <a:t>Enterococcus</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GLY; </a:t>
            </a:r>
            <a:r>
              <a:rPr lang="fr-FR" altLang="en-US" sz="375" dirty="0" err="1">
                <a:latin typeface="Calibri" panose="020F0502020204030204" pitchFamily="34" charset="0"/>
                <a:cs typeface="Calibri" panose="020F0502020204030204" pitchFamily="34" charset="0"/>
              </a:rPr>
              <a:t>Enterobacteriaceae</a:t>
            </a:r>
            <a:r>
              <a:rPr lang="fr-FR" altLang="en-US" sz="375" dirty="0">
                <a:latin typeface="Calibri" panose="020F0502020204030204" pitchFamily="34" charset="0"/>
                <a:cs typeface="Calibri" panose="020F0502020204030204" pitchFamily="34" charset="0"/>
              </a:rPr>
              <a:t>: C3G + CAR; </a:t>
            </a:r>
            <a:r>
              <a:rPr lang="fr-FR" altLang="en-US" sz="375" i="1" dirty="0">
                <a:latin typeface="Calibri" panose="020F0502020204030204" pitchFamily="34" charset="0"/>
                <a:cs typeface="Calibri" panose="020F0502020204030204" pitchFamily="34" charset="0"/>
              </a:rPr>
              <a:t>P. </a:t>
            </a:r>
            <a:r>
              <a:rPr lang="fr-FR" altLang="en-US" sz="375" i="1" dirty="0" err="1">
                <a:latin typeface="Calibri" panose="020F0502020204030204" pitchFamily="34" charset="0"/>
                <a:cs typeface="Calibri" panose="020F0502020204030204" pitchFamily="34" charset="0"/>
              </a:rPr>
              <a:t>aeruginosa</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und</a:t>
            </a:r>
            <a:r>
              <a:rPr lang="fr-FR" altLang="en-US" sz="375" dirty="0">
                <a:latin typeface="Calibri" panose="020F0502020204030204" pitchFamily="34" charset="0"/>
                <a:cs typeface="Calibri" panose="020F0502020204030204" pitchFamily="34" charset="0"/>
              </a:rPr>
              <a:t> </a:t>
            </a:r>
            <a:r>
              <a:rPr lang="fr-FR" altLang="en-US" sz="375" i="1" dirty="0">
                <a:latin typeface="Calibri" panose="020F0502020204030204" pitchFamily="34" charset="0"/>
                <a:cs typeface="Calibri" panose="020F0502020204030204" pitchFamily="34" charset="0"/>
              </a:rPr>
              <a:t>Acinetobacter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CAR; SIR: S=sensible, I= sensible en dosage élevé, R=résistant, U=?; PDR: résistant contre tous les antibiotiques: N = Non, P = potentiellement, C=confirmé, U=? * établissement de soins de longue durée </a:t>
            </a:r>
          </a:p>
        </p:txBody>
      </p:sp>
      <p:graphicFrame>
        <p:nvGraphicFramePr>
          <p:cNvPr id="18" name="Group 975"/>
          <p:cNvGraphicFramePr>
            <a:graphicFrameLocks noGrp="1"/>
          </p:cNvGraphicFramePr>
          <p:nvPr/>
        </p:nvGraphicFramePr>
        <p:xfrm>
          <a:off x="4343270" y="249470"/>
          <a:ext cx="3791593" cy="911090"/>
        </p:xfrm>
        <a:graphic>
          <a:graphicData uri="http://schemas.openxmlformats.org/drawingml/2006/table">
            <a:tbl>
              <a:tblPr/>
              <a:tblGrid>
                <a:gridCol w="1038821">
                  <a:extLst>
                    <a:ext uri="{9D8B030D-6E8A-4147-A177-3AD203B41FA5}">
                      <a16:colId xmlns:a16="http://schemas.microsoft.com/office/drawing/2014/main" val="20000"/>
                    </a:ext>
                  </a:extLst>
                </a:gridCol>
                <a:gridCol w="324036">
                  <a:extLst>
                    <a:ext uri="{9D8B030D-6E8A-4147-A177-3AD203B41FA5}">
                      <a16:colId xmlns:a16="http://schemas.microsoft.com/office/drawing/2014/main" val="20001"/>
                    </a:ext>
                  </a:extLst>
                </a:gridCol>
                <a:gridCol w="540060">
                  <a:extLst>
                    <a:ext uri="{9D8B030D-6E8A-4147-A177-3AD203B41FA5}">
                      <a16:colId xmlns:a16="http://schemas.microsoft.com/office/drawing/2014/main" val="20002"/>
                    </a:ext>
                  </a:extLst>
                </a:gridCol>
                <a:gridCol w="59406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6538">
                  <a:extLst>
                    <a:ext uri="{9D8B030D-6E8A-4147-A177-3AD203B41FA5}">
                      <a16:colId xmlns:a16="http://schemas.microsoft.com/office/drawing/2014/main" val="20006"/>
                    </a:ext>
                  </a:extLst>
                </a:gridCol>
              </a:tblGrid>
              <a:tr h="478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Antimicrobien (AM) </a:t>
                      </a:r>
                    </a:p>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(Substance)</a:t>
                      </a:r>
                    </a:p>
                  </a:txBody>
                  <a:tcPr marL="68580" marR="68580" marT="34307" marB="34307"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Voie</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Diagnostic</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 documentée</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Changement de l‘AM (raison)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0"/>
                  </a:ext>
                </a:extLst>
              </a:tr>
              <a:tr h="1422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047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576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 name="Rectangle 355"/>
          <p:cNvSpPr>
            <a:spLocks noChangeArrowheads="1"/>
          </p:cNvSpPr>
          <p:nvPr/>
        </p:nvSpPr>
        <p:spPr bwMode="auto">
          <a:xfrm>
            <a:off x="4301133" y="1200519"/>
            <a:ext cx="38344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b="1" dirty="0">
                <a:latin typeface="Calibri" panose="020F0502020204030204" pitchFamily="34" charset="0"/>
                <a:cs typeface="Calibri" panose="020F0502020204030204" pitchFamily="34" charset="0"/>
              </a:rPr>
              <a:t>Voie</a:t>
            </a:r>
            <a:r>
              <a:rPr lang="fr-FR" altLang="en-US" sz="375" dirty="0">
                <a:latin typeface="Calibri" panose="020F0502020204030204" pitchFamily="34" charset="0"/>
                <a:cs typeface="Calibri" panose="020F0502020204030204" pitchFamily="34" charset="0"/>
              </a:rPr>
              <a:t>: P: parentérale, O: orale, R: rectale, I: inhalée;  </a:t>
            </a:r>
            <a:r>
              <a:rPr lang="fr-FR" altLang="en-US" sz="375" b="1" dirty="0">
                <a:latin typeface="Calibri" panose="020F0502020204030204" pitchFamily="34" charset="0"/>
                <a:cs typeface="Calibri" panose="020F0502020204030204" pitchFamily="34" charset="0"/>
              </a:rPr>
              <a:t>Indication</a:t>
            </a:r>
            <a:r>
              <a:rPr lang="fr-FR" altLang="en-US" sz="375" dirty="0">
                <a:latin typeface="Calibri" panose="020F0502020204030204" pitchFamily="34" charset="0"/>
                <a:cs typeface="Calibri" panose="020F0502020204030204" pitchFamily="34" charset="0"/>
              </a:rPr>
              <a:t>: infection communautaire (CI), infection acquise à un service de soins de longue durée (LI), infection associée aux soins aigus (HI); prophylaxie chirurgicale : SP1: dose simple, SP2: pendant 1 jour, SP3: &gt; 1 jour ; MP: prophylaxie médicale; O: autre indication ; UI: ?; </a:t>
            </a:r>
            <a:r>
              <a:rPr lang="fr-FR" altLang="en-US" sz="375" b="1" dirty="0">
                <a:latin typeface="Calibri" panose="020F0502020204030204" pitchFamily="34" charset="0"/>
                <a:cs typeface="Calibri" panose="020F0502020204030204" pitchFamily="34" charset="0"/>
              </a:rPr>
              <a:t>Diagnostic</a:t>
            </a:r>
            <a:r>
              <a:rPr lang="fr-FR" altLang="en-US" sz="375" dirty="0">
                <a:latin typeface="Calibri" panose="020F0502020204030204" pitchFamily="34" charset="0"/>
                <a:cs typeface="Calibri" panose="020F0502020204030204" pitchFamily="34" charset="0"/>
              </a:rPr>
              <a:t>: voir liste ; </a:t>
            </a:r>
            <a:r>
              <a:rPr lang="fr-FR" altLang="en-US" sz="375" b="1" dirty="0">
                <a:latin typeface="Calibri" panose="020F0502020204030204" pitchFamily="34" charset="0"/>
                <a:cs typeface="Calibri" panose="020F0502020204030204" pitchFamily="34" charset="0"/>
              </a:rPr>
              <a:t>Indication documentée </a:t>
            </a:r>
            <a:r>
              <a:rPr lang="fr-FR" altLang="en-US" sz="375" dirty="0">
                <a:latin typeface="Calibri" panose="020F0502020204030204" pitchFamily="34" charset="0"/>
                <a:cs typeface="Calibri" panose="020F0502020204030204" pitchFamily="34" charset="0"/>
              </a:rPr>
              <a:t>(dans le dossier du patient) : Oui/Non ; </a:t>
            </a:r>
            <a:r>
              <a:rPr lang="fr-FR" altLang="en-US" sz="375" b="1" dirty="0">
                <a:latin typeface="Calibri" panose="020F0502020204030204" pitchFamily="34" charset="0"/>
                <a:cs typeface="Calibri" panose="020F0502020204030204" pitchFamily="34" charset="0"/>
              </a:rPr>
              <a:t>Changement de l’AM (+ cause): </a:t>
            </a:r>
            <a:r>
              <a:rPr lang="fr-FR" altLang="en-US" sz="375" dirty="0">
                <a:latin typeface="Calibri" panose="020F0502020204030204" pitchFamily="34" charset="0"/>
                <a:cs typeface="Calibri" panose="020F0502020204030204" pitchFamily="34" charset="0"/>
              </a:rPr>
              <a:t>N = pas de changement ; E = escalade; D = </a:t>
            </a:r>
            <a:r>
              <a:rPr lang="fr-FR" altLang="en-US" sz="375" dirty="0" err="1">
                <a:latin typeface="Calibri" panose="020F0502020204030204" pitchFamily="34" charset="0"/>
                <a:cs typeface="Calibri" panose="020F0502020204030204" pitchFamily="34" charset="0"/>
              </a:rPr>
              <a:t>descalade</a:t>
            </a:r>
            <a:r>
              <a:rPr lang="fr-FR" altLang="en-US" sz="375" dirty="0">
                <a:latin typeface="Calibri" panose="020F0502020204030204" pitchFamily="34" charset="0"/>
                <a:cs typeface="Calibri" panose="020F0502020204030204" pitchFamily="34" charset="0"/>
              </a:rPr>
              <a:t>; S = changement iv-oral; A = effet indésirable; OU = autre cause; U = ? * établissement de soins de longue durée </a:t>
            </a:r>
          </a:p>
        </p:txBody>
      </p:sp>
      <p:sp>
        <p:nvSpPr>
          <p:cNvPr id="43" name="Forme libre 42"/>
          <p:cNvSpPr/>
          <p:nvPr/>
        </p:nvSpPr>
        <p:spPr>
          <a:xfrm>
            <a:off x="3888128" y="509757"/>
            <a:ext cx="472944" cy="3646169"/>
          </a:xfrm>
          <a:custGeom>
            <a:avLst/>
            <a:gdLst>
              <a:gd name="connsiteX0" fmla="*/ 0 w 844061"/>
              <a:gd name="connsiteY0" fmla="*/ 3055815 h 3055815"/>
              <a:gd name="connsiteX1" fmla="*/ 695569 w 844061"/>
              <a:gd name="connsiteY1" fmla="*/ 3055815 h 3055815"/>
              <a:gd name="connsiteX2" fmla="*/ 687754 w 844061"/>
              <a:gd name="connsiteY2" fmla="*/ 0 h 3055815"/>
              <a:gd name="connsiteX3" fmla="*/ 844061 w 844061"/>
              <a:gd name="connsiteY3" fmla="*/ 0 h 3055815"/>
            </a:gdLst>
            <a:ahLst/>
            <a:cxnLst>
              <a:cxn ang="0">
                <a:pos x="connsiteX0" y="connsiteY0"/>
              </a:cxn>
              <a:cxn ang="0">
                <a:pos x="connsiteX1" y="connsiteY1"/>
              </a:cxn>
              <a:cxn ang="0">
                <a:pos x="connsiteX2" y="connsiteY2"/>
              </a:cxn>
              <a:cxn ang="0">
                <a:pos x="connsiteX3" y="connsiteY3"/>
              </a:cxn>
            </a:cxnLst>
            <a:rect l="l" t="t" r="r" b="b"/>
            <a:pathLst>
              <a:path w="844061" h="3055815">
                <a:moveTo>
                  <a:pt x="0" y="3055815"/>
                </a:moveTo>
                <a:lnTo>
                  <a:pt x="695569" y="3055815"/>
                </a:lnTo>
                <a:lnTo>
                  <a:pt x="687754" y="0"/>
                </a:lnTo>
                <a:lnTo>
                  <a:pt x="844061"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5" name="Forme libre 44"/>
          <p:cNvSpPr/>
          <p:nvPr/>
        </p:nvSpPr>
        <p:spPr>
          <a:xfrm>
            <a:off x="3888128" y="1645384"/>
            <a:ext cx="490844" cy="2848533"/>
          </a:xfrm>
          <a:custGeom>
            <a:avLst/>
            <a:gdLst>
              <a:gd name="connsiteX0" fmla="*/ 0 w 851877"/>
              <a:gd name="connsiteY0" fmla="*/ 1578707 h 1578707"/>
              <a:gd name="connsiteX1" fmla="*/ 726831 w 851877"/>
              <a:gd name="connsiteY1" fmla="*/ 1578707 h 1578707"/>
              <a:gd name="connsiteX2" fmla="*/ 726831 w 851877"/>
              <a:gd name="connsiteY2" fmla="*/ 0 h 1578707"/>
              <a:gd name="connsiteX3" fmla="*/ 851877 w 851877"/>
              <a:gd name="connsiteY3" fmla="*/ 0 h 1578707"/>
            </a:gdLst>
            <a:ahLst/>
            <a:cxnLst>
              <a:cxn ang="0">
                <a:pos x="connsiteX0" y="connsiteY0"/>
              </a:cxn>
              <a:cxn ang="0">
                <a:pos x="connsiteX1" y="connsiteY1"/>
              </a:cxn>
              <a:cxn ang="0">
                <a:pos x="connsiteX2" y="connsiteY2"/>
              </a:cxn>
              <a:cxn ang="0">
                <a:pos x="connsiteX3" y="connsiteY3"/>
              </a:cxn>
            </a:cxnLst>
            <a:rect l="l" t="t" r="r" b="b"/>
            <a:pathLst>
              <a:path w="851877" h="1578707">
                <a:moveTo>
                  <a:pt x="0" y="1578707"/>
                </a:moveTo>
                <a:lnTo>
                  <a:pt x="726831" y="1578707"/>
                </a:lnTo>
                <a:lnTo>
                  <a:pt x="726831" y="0"/>
                </a:lnTo>
                <a:lnTo>
                  <a:pt x="851877"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7" name="Rectangle 5"/>
          <p:cNvSpPr>
            <a:spLocks noChangeArrowheads="1"/>
          </p:cNvSpPr>
          <p:nvPr/>
        </p:nvSpPr>
        <p:spPr bwMode="auto">
          <a:xfrm>
            <a:off x="303870" y="0"/>
            <a:ext cx="7128792" cy="253916"/>
          </a:xfrm>
          <a:prstGeom prst="rect">
            <a:avLst/>
          </a:prstGeom>
          <a:solidFill>
            <a:srgbClr val="CCFFCC">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1050" b="1" dirty="0">
                <a:solidFill>
                  <a:srgbClr val="009900"/>
                </a:solidFill>
                <a:latin typeface="Calibri" panose="020F0502020204030204" pitchFamily="34" charset="0"/>
                <a:cs typeface="Calibri" panose="020F0502020204030204" pitchFamily="34" charset="0"/>
              </a:rPr>
              <a:t>Formulaire P – Patient</a:t>
            </a:r>
          </a:p>
        </p:txBody>
      </p:sp>
      <p:pic>
        <p:nvPicPr>
          <p:cNvPr id="11" name="Grafik 10" descr="Ein Bild, das Text, ClipArt enthält.&#10;&#10;Automatisch generierte Beschreibung">
            <a:extLst>
              <a:ext uri="{FF2B5EF4-FFF2-40B4-BE49-F238E27FC236}">
                <a16:creationId xmlns:a16="http://schemas.microsoft.com/office/drawing/2014/main" id="{E07B36CF-FD50-47B1-9D73-6BDB1705B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153" y="1641"/>
            <a:ext cx="1125481" cy="235851"/>
          </a:xfrm>
          <a:prstGeom prst="rect">
            <a:avLst/>
          </a:prstGeom>
        </p:spPr>
      </p:pic>
      <p:sp>
        <p:nvSpPr>
          <p:cNvPr id="12" name="Rechteck 3">
            <a:extLst>
              <a:ext uri="{FF2B5EF4-FFF2-40B4-BE49-F238E27FC236}">
                <a16:creationId xmlns:a16="http://schemas.microsoft.com/office/drawing/2014/main" id="{67AA9D99-3CD4-42E6-884B-63C835C80A2C}"/>
              </a:ext>
            </a:extLst>
          </p:cNvPr>
          <p:cNvSpPr/>
          <p:nvPr/>
        </p:nvSpPr>
        <p:spPr>
          <a:xfrm>
            <a:off x="406790" y="1613360"/>
            <a:ext cx="4015283" cy="364616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Rechteck 3">
            <a:extLst>
              <a:ext uri="{FF2B5EF4-FFF2-40B4-BE49-F238E27FC236}">
                <a16:creationId xmlns:a16="http://schemas.microsoft.com/office/drawing/2014/main" id="{85094FC6-8A9E-4E9F-9A4F-7C42B093889D}"/>
              </a:ext>
            </a:extLst>
          </p:cNvPr>
          <p:cNvSpPr/>
          <p:nvPr/>
        </p:nvSpPr>
        <p:spPr>
          <a:xfrm>
            <a:off x="4325928" y="20025"/>
            <a:ext cx="4015283" cy="514462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Espace réservé du contenu 2">
            <a:extLst>
              <a:ext uri="{FF2B5EF4-FFF2-40B4-BE49-F238E27FC236}">
                <a16:creationId xmlns:a16="http://schemas.microsoft.com/office/drawing/2014/main" id="{2A1AA35E-712F-4C4D-AC7C-4B4934911D6F}"/>
              </a:ext>
            </a:extLst>
          </p:cNvPr>
          <p:cNvSpPr txBox="1">
            <a:spLocks/>
          </p:cNvSpPr>
          <p:nvPr/>
        </p:nvSpPr>
        <p:spPr>
          <a:xfrm>
            <a:off x="333020" y="294930"/>
            <a:ext cx="3662916" cy="2636860"/>
          </a:xfrm>
          <a:prstGeom prst="rect">
            <a:avLst/>
          </a:prstGeom>
          <a:solidFill>
            <a:schemeClr val="bg1"/>
          </a:solidFill>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H" sz="2000" dirty="0">
                <a:cs typeface="Calibri Light" panose="020F0302020204030204" pitchFamily="34" charset="0"/>
              </a:rPr>
              <a:t>La raison de l’utilisation des antimicrobiens doit être rapportée </a:t>
            </a:r>
            <a:r>
              <a:rPr lang="fr-CH" sz="2000" b="1" dirty="0">
                <a:solidFill>
                  <a:srgbClr val="009900"/>
                </a:solidFill>
                <a:cs typeface="Calibri Light" panose="020F0302020204030204" pitchFamily="34" charset="0"/>
              </a:rPr>
              <a:t>selon le dossier médical</a:t>
            </a:r>
            <a:r>
              <a:rPr lang="fr-CH" sz="2000" dirty="0">
                <a:solidFill>
                  <a:srgbClr val="009900"/>
                </a:solidFill>
                <a:cs typeface="Calibri Light" panose="020F0302020204030204" pitchFamily="34" charset="0"/>
              </a:rPr>
              <a:t> </a:t>
            </a:r>
            <a:r>
              <a:rPr lang="fr-CH" sz="2000" dirty="0">
                <a:cs typeface="Calibri Light" panose="020F0302020204030204" pitchFamily="34" charset="0"/>
              </a:rPr>
              <a:t>et n’est pas toujours objective!</a:t>
            </a:r>
          </a:p>
          <a:p>
            <a:pPr marL="0" indent="0">
              <a:buFont typeface="Arial" pitchFamily="34" charset="0"/>
              <a:buNone/>
            </a:pPr>
            <a:endParaRPr lang="fr-CH" sz="2000" dirty="0">
              <a:cs typeface="Calibri Light" panose="020F0302020204030204" pitchFamily="34" charset="0"/>
            </a:endParaRPr>
          </a:p>
          <a:p>
            <a:r>
              <a:rPr lang="fr-CH" sz="2000" dirty="0">
                <a:cs typeface="Calibri Light" panose="020F0302020204030204" pitchFamily="34" charset="0"/>
              </a:rPr>
              <a:t>La pertinence d’une prescription ne sera pas mise en question!</a:t>
            </a:r>
          </a:p>
          <a:p>
            <a:pPr marL="0" indent="0">
              <a:buFont typeface="Arial" pitchFamily="34" charset="0"/>
              <a:buNone/>
            </a:pPr>
            <a:endParaRPr lang="fr-CH" sz="2000" dirty="0">
              <a:cs typeface="Calibri Light" panose="020F0302020204030204" pitchFamily="34" charset="0"/>
            </a:endParaRPr>
          </a:p>
          <a:p>
            <a:r>
              <a:rPr lang="fr-CH" sz="2000" dirty="0">
                <a:cs typeface="Calibri Light" panose="020F0302020204030204" pitchFamily="34" charset="0"/>
              </a:rPr>
              <a:t>Indication ≠ Diagnostic!</a:t>
            </a:r>
          </a:p>
          <a:p>
            <a:pPr lvl="1">
              <a:buFont typeface="Wingdings" pitchFamily="2" charset="2"/>
              <a:buChar char="ü"/>
            </a:pPr>
            <a:r>
              <a:rPr lang="fr-CH" sz="2000" dirty="0">
                <a:cs typeface="Calibri Light" panose="020F0302020204030204" pitchFamily="34" charset="0"/>
              </a:rPr>
              <a:t>Indication: traitement? prophylaxie? autre indication?</a:t>
            </a:r>
          </a:p>
          <a:p>
            <a:pPr lvl="1">
              <a:buFont typeface="Wingdings" pitchFamily="2" charset="2"/>
              <a:buChar char="ü"/>
            </a:pPr>
            <a:r>
              <a:rPr lang="fr-CH" sz="2000" dirty="0">
                <a:cs typeface="Calibri Light" panose="020F0302020204030204" pitchFamily="34" charset="0"/>
              </a:rPr>
              <a:t>Diagnostic: par site anatomique </a:t>
            </a:r>
          </a:p>
          <a:p>
            <a:pPr marL="0" indent="0">
              <a:buFont typeface="Arial" pitchFamily="34" charset="0"/>
              <a:buNone/>
            </a:pPr>
            <a:endParaRPr lang="fr-CH" sz="2000" dirty="0">
              <a:cs typeface="Calibri Light" panose="020F0302020204030204" pitchFamily="34" charset="0"/>
            </a:endParaRPr>
          </a:p>
          <a:p>
            <a:r>
              <a:rPr lang="fr-CH" sz="2000" dirty="0">
                <a:cs typeface="Calibri Light" panose="020F0302020204030204" pitchFamily="34" charset="0"/>
              </a:rPr>
              <a:t>Où rechercher les informations : dossier médical/notes, au besoin demander au personnel soignant en charge du patient</a:t>
            </a:r>
          </a:p>
        </p:txBody>
      </p:sp>
    </p:spTree>
    <p:extLst>
      <p:ext uri="{BB962C8B-B14F-4D97-AF65-F5344CB8AC3E}">
        <p14:creationId xmlns:p14="http://schemas.microsoft.com/office/powerpoint/2010/main" val="88646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8" name="Group 990"/>
          <p:cNvGraphicFramePr>
            <a:graphicFrameLocks noGrp="1"/>
          </p:cNvGraphicFramePr>
          <p:nvPr>
            <p:extLst>
              <p:ext uri="{D42A27DB-BD31-4B8C-83A1-F6EECF244321}">
                <p14:modId xmlns:p14="http://schemas.microsoft.com/office/powerpoint/2010/main" val="867684392"/>
              </p:ext>
            </p:extLst>
          </p:nvPr>
        </p:nvGraphicFramePr>
        <p:xfrm>
          <a:off x="4374212" y="1536316"/>
          <a:ext cx="3780423" cy="2903692"/>
        </p:xfrm>
        <a:graphic>
          <a:graphicData uri="http://schemas.openxmlformats.org/drawingml/2006/table">
            <a:tbl>
              <a:tblPr/>
              <a:tblGrid>
                <a:gridCol w="1184897">
                  <a:extLst>
                    <a:ext uri="{9D8B030D-6E8A-4147-A177-3AD203B41FA5}">
                      <a16:colId xmlns:a16="http://schemas.microsoft.com/office/drawing/2014/main" val="20000"/>
                    </a:ext>
                  </a:extLst>
                </a:gridCol>
                <a:gridCol w="507664">
                  <a:extLst>
                    <a:ext uri="{9D8B030D-6E8A-4147-A177-3AD203B41FA5}">
                      <a16:colId xmlns:a16="http://schemas.microsoft.com/office/drawing/2014/main" val="20001"/>
                    </a:ext>
                  </a:extLst>
                </a:gridCol>
                <a:gridCol w="394849">
                  <a:extLst>
                    <a:ext uri="{9D8B030D-6E8A-4147-A177-3AD203B41FA5}">
                      <a16:colId xmlns:a16="http://schemas.microsoft.com/office/drawing/2014/main" val="20002"/>
                    </a:ext>
                  </a:extLst>
                </a:gridCol>
                <a:gridCol w="225629">
                  <a:extLst>
                    <a:ext uri="{9D8B030D-6E8A-4147-A177-3AD203B41FA5}">
                      <a16:colId xmlns:a16="http://schemas.microsoft.com/office/drawing/2014/main" val="20003"/>
                    </a:ext>
                  </a:extLst>
                </a:gridCol>
                <a:gridCol w="169222">
                  <a:extLst>
                    <a:ext uri="{9D8B030D-6E8A-4147-A177-3AD203B41FA5}">
                      <a16:colId xmlns:a16="http://schemas.microsoft.com/office/drawing/2014/main" val="20004"/>
                    </a:ext>
                  </a:extLst>
                </a:gridCol>
                <a:gridCol w="518336">
                  <a:extLst>
                    <a:ext uri="{9D8B030D-6E8A-4147-A177-3AD203B41FA5}">
                      <a16:colId xmlns:a16="http://schemas.microsoft.com/office/drawing/2014/main" val="20005"/>
                    </a:ext>
                  </a:extLst>
                </a:gridCol>
                <a:gridCol w="384176">
                  <a:extLst>
                    <a:ext uri="{9D8B030D-6E8A-4147-A177-3AD203B41FA5}">
                      <a16:colId xmlns:a16="http://schemas.microsoft.com/office/drawing/2014/main" val="20006"/>
                    </a:ext>
                  </a:extLst>
                </a:gridCol>
                <a:gridCol w="225629">
                  <a:extLst>
                    <a:ext uri="{9D8B030D-6E8A-4147-A177-3AD203B41FA5}">
                      <a16:colId xmlns:a16="http://schemas.microsoft.com/office/drawing/2014/main" val="20007"/>
                    </a:ext>
                  </a:extLst>
                </a:gridCol>
                <a:gridCol w="170021">
                  <a:extLst>
                    <a:ext uri="{9D8B030D-6E8A-4147-A177-3AD203B41FA5}">
                      <a16:colId xmlns:a16="http://schemas.microsoft.com/office/drawing/2014/main" val="20008"/>
                    </a:ext>
                  </a:extLst>
                </a:gridCol>
              </a:tblGrid>
              <a:tr h="184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1</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2</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IAS</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Dispositif pertinent </a:t>
                      </a:r>
                      <a:r>
                        <a:rPr kumimoji="0" lang="fr-FR" sz="700" b="1"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(3)</a:t>
                      </a: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Présente à l‘admission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762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présente à l’admission, séjour lié à la IAS?</a:t>
                      </a:r>
                      <a:endPar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3305" marR="63305"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0016"/>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Début de l‘IAS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(4)</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25322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Attribution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associée à ce service</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80587">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Traitement vasopresseur</a:t>
                      </a: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554296866"/>
                  </a:ext>
                </a:extLst>
              </a:tr>
              <a:tr h="1841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BSI: Source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(5)</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16114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rowSpan="2">
                  <a:txBody>
                    <a:bodyPr/>
                    <a:lstStyle/>
                    <a:p>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h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8"/>
                  </a:ext>
                </a:extLst>
              </a:tr>
              <a:tr h="184170">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T w="12700" cap="flat" cmpd="sng" algn="ctr">
                      <a:solidFill>
                        <a:srgbClr val="000000"/>
                      </a:solidFill>
                      <a:prstDash val="solid"/>
                      <a:round/>
                      <a:headEnd type="none" w="med" len="med"/>
                      <a:tailEnd type="none" w="med" len="med"/>
                    </a:lnT>
                  </a:tcPr>
                </a:tc>
                <a:tc v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US" sz="1100" b="0" i="0" u="none" strike="noStrike" cap="none" normalizeH="0" baseline="3000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9"/>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1</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0"/>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1"/>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2</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2"/>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3"/>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3</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B w="28575" cap="flat" cmpd="sng" algn="ctr">
                      <a:solidFill>
                        <a:srgbClr val="339966"/>
                      </a:solidFill>
                      <a:prstDash val="solid"/>
                      <a:round/>
                      <a:headEnd type="none" w="med" len="med"/>
                      <a:tailEnd type="none" w="med" len="med"/>
                    </a:lnB>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B w="28575" cap="flat" cmpd="sng" algn="ctr">
                      <a:solidFill>
                        <a:srgbClr val="339966"/>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5"/>
                  </a:ext>
                </a:extLst>
              </a:tr>
            </a:tbl>
          </a:graphicData>
        </a:graphic>
      </p:graphicFrame>
      <p:sp>
        <p:nvSpPr>
          <p:cNvPr id="6235" name="Rectangle 172"/>
          <p:cNvSpPr>
            <a:spLocks noChangeArrowheads="1"/>
          </p:cNvSpPr>
          <p:nvPr/>
        </p:nvSpPr>
        <p:spPr bwMode="auto">
          <a:xfrm>
            <a:off x="330150" y="272989"/>
            <a:ext cx="3902566" cy="4480093"/>
          </a:xfrm>
          <a:prstGeom prst="rect">
            <a:avLst/>
          </a:prstGeom>
          <a:noFill/>
          <a:ln w="28575">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652463"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52463"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52463"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Code de l‘établissement</a:t>
            </a:r>
            <a:r>
              <a:rPr lang="fr-FR" altLang="en-US" sz="750" dirty="0">
                <a:latin typeface="Calibri" panose="020F0502020204030204" pitchFamily="34" charset="0"/>
                <a:cs typeface="Calibri" panose="020F0502020204030204" pitchFamily="34" charset="0"/>
              </a:rPr>
              <a:t> </a:t>
            </a:r>
            <a:r>
              <a:rPr lang="fr-FR" altLang="en-US" sz="750" dirty="0">
                <a:solidFill>
                  <a:srgbClr val="000000"/>
                </a:solidFill>
                <a:latin typeface="Calibri" panose="020F0502020204030204" pitchFamily="34" charset="0"/>
                <a:cs typeface="Calibri" panose="020F0502020204030204" pitchFamily="34" charset="0"/>
              </a:rPr>
              <a:t>[_________] </a:t>
            </a:r>
            <a:r>
              <a:rPr lang="fr-FR" altLang="en-US" sz="750" b="1" dirty="0">
                <a:solidFill>
                  <a:srgbClr val="000000"/>
                </a:solidFill>
                <a:latin typeface="Calibri" panose="020F0502020204030204" pitchFamily="34" charset="0"/>
                <a:cs typeface="Calibri" panose="020F0502020204030204" pitchFamily="34" charset="0"/>
              </a:rPr>
              <a:t>Code du service</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de l‘enquête :   ___  / ___  /  </a:t>
            </a:r>
            <a:r>
              <a:rPr lang="fr-FR" altLang="en-US" sz="750" dirty="0">
                <a:solidFill>
                  <a:srgbClr val="000000"/>
                </a:solidFill>
                <a:latin typeface="Calibri" panose="020F0502020204030204" pitchFamily="34" charset="0"/>
                <a:cs typeface="Calibri" panose="020F0502020204030204" pitchFamily="34" charset="0"/>
              </a:rPr>
              <a:t>20</a:t>
            </a:r>
            <a:r>
              <a:rPr lang="fr-FR" altLang="en-US" sz="750" b="1" dirty="0">
                <a:solidFill>
                  <a:srgbClr val="000000"/>
                </a:solidFill>
                <a:latin typeface="Calibri" panose="020F0502020204030204" pitchFamily="34" charset="0"/>
                <a:cs typeface="Calibri" panose="020F0502020204030204" pitchFamily="34" charset="0"/>
              </a:rPr>
              <a:t>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Code patient  </a:t>
            </a:r>
            <a:r>
              <a:rPr lang="fr-FR" altLang="en-US" sz="750" dirty="0">
                <a:solidFill>
                  <a:srgbClr val="000000"/>
                </a:solidFill>
                <a:latin typeface="Calibri" panose="020F0502020204030204" pitchFamily="34" charset="0"/>
                <a:cs typeface="Calibri" panose="020F0502020204030204" pitchFamily="34" charset="0"/>
              </a:rPr>
              <a:t>[_________________________________]</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Age </a:t>
            </a:r>
            <a:r>
              <a:rPr lang="fr-FR" altLang="en-US" sz="750" dirty="0">
                <a:solidFill>
                  <a:srgbClr val="000000"/>
                </a:solidFill>
                <a:latin typeface="Calibri" panose="020F0502020204030204" pitchFamily="34" charset="0"/>
                <a:cs typeface="Calibri" panose="020F0502020204030204" pitchFamily="34" charset="0"/>
              </a:rPr>
              <a:t>(ans) : [____] ans ;   Age &lt; 2 ans : [_____] mois</a:t>
            </a:r>
          </a:p>
          <a:p>
            <a:pPr eaLnBrk="1" hangingPunct="1">
              <a:spcBef>
                <a:spcPct val="50000"/>
              </a:spcBef>
              <a:buNone/>
            </a:pPr>
            <a:r>
              <a:rPr lang="fr-FR" altLang="en-US" sz="750" b="1" dirty="0">
                <a:solidFill>
                  <a:srgbClr val="000000"/>
                </a:solidFill>
                <a:latin typeface="Calibri" panose="020F0502020204030204" pitchFamily="34" charset="0"/>
                <a:cs typeface="Calibri" panose="020F0502020204030204" pitchFamily="34" charset="0"/>
              </a:rPr>
              <a:t>Genre :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M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F</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d‘admission :  ___  / ___  /  _____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ts val="675"/>
              </a:spcBef>
              <a:buNone/>
            </a:pPr>
            <a:r>
              <a:rPr lang="fr-FR" altLang="en-US" sz="750" b="1" dirty="0">
                <a:solidFill>
                  <a:srgbClr val="000000"/>
                </a:solidFill>
                <a:latin typeface="Calibri" panose="020F0502020204030204" pitchFamily="34" charset="0"/>
                <a:cs typeface="Calibri" panose="020F0502020204030204" pitchFamily="34" charset="0"/>
              </a:rPr>
              <a:t>Spécialité du patient</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Intervention chirurgicale depuis l‘admission :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Non</a:t>
            </a:r>
            <a:r>
              <a:rPr lang="fr-FR" altLang="en-US" sz="750" dirty="0">
                <a:solidFill>
                  <a:srgbClr val="000000"/>
                </a:solidFill>
                <a:latin typeface="Calibri" panose="020F0502020204030204" pitchFamily="34" charset="0"/>
                <a:cs typeface="Calibri" panose="020F0502020204030204" pitchFamily="34" charset="0"/>
              </a:rPr>
              <a:t>	</a:t>
            </a:r>
            <a:r>
              <a:rPr lang="fr-FR" altLang="en-US" sz="90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sym typeface="Wingdings" pitchFamily="2" charset="2"/>
              </a:rPr>
              <a:t> Intervention mini-invasive/non-NHSN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Pas d‘information</a:t>
            </a:r>
            <a:endParaRPr lang="fr-FR" altLang="en-US" sz="750" dirty="0">
              <a:solidFill>
                <a:srgbClr val="000000"/>
              </a:solidFill>
              <a:latin typeface="Calibri" panose="020F0502020204030204" pitchFamily="34" charset="0"/>
              <a:cs typeface="Calibri" panose="020F0502020204030204" pitchFamily="34" charset="0"/>
            </a:endParaRP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Intervention NHSN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rPr>
              <a:t>[__________] 	</a:t>
            </a:r>
          </a:p>
          <a:p>
            <a:pPr eaLnBrk="1" hangingPunct="1">
              <a:spcBef>
                <a:spcPct val="50000"/>
              </a:spcBef>
              <a:buFontTx/>
              <a:buNone/>
            </a:pPr>
            <a:r>
              <a:rPr lang="fr-FR" altLang="en-US" sz="750" b="1" dirty="0" err="1">
                <a:latin typeface="Calibri" panose="020F0502020204030204" pitchFamily="34" charset="0"/>
                <a:cs typeface="Calibri" panose="020F0502020204030204" pitchFamily="34" charset="0"/>
              </a:rPr>
              <a:t>McCabe</a:t>
            </a:r>
            <a:r>
              <a:rPr lang="fr-FR" altLang="en-US" sz="750" b="1" dirty="0">
                <a:latin typeface="Calibri" panose="020F0502020204030204" pitchFamily="34" charset="0"/>
                <a:cs typeface="Calibri" panose="020F0502020204030204" pitchFamily="34" charset="0"/>
              </a:rPr>
              <a:t> score</a:t>
            </a:r>
            <a:r>
              <a:rPr lang="fr-FR" altLang="en-US" sz="750" dirty="0">
                <a:latin typeface="Calibri" panose="020F0502020204030204" pitchFamily="34" charset="0"/>
                <a:cs typeface="Calibri" panose="020F0502020204030204" pitchFamily="34" charset="0"/>
              </a:rPr>
              <a:t>: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rPr>
              <a:t>Pathologie non-fatale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sz="750" dirty="0">
                <a:latin typeface="Calibri" panose="020F0502020204030204" pitchFamily="34" charset="0"/>
                <a:cs typeface="Calibri" panose="020F0502020204030204" pitchFamily="34" charset="0"/>
              </a:rPr>
              <a:t>Pathologie avec évolution fatale dans 5 ans </a:t>
            </a:r>
            <a:endParaRPr lang="fr-FR" altLang="en-US" sz="750" dirty="0">
              <a:latin typeface="Calibri" panose="020F0502020204030204" pitchFamily="34" charset="0"/>
              <a:cs typeface="Calibri" panose="020F0502020204030204" pitchFamily="34" charset="0"/>
            </a:endParaRPr>
          </a:p>
          <a:p>
            <a:pPr marL="128588" indent="-128588" eaLnBrk="1" hangingPunct="1">
              <a:spcBef>
                <a:spcPts val="225"/>
              </a:spcBef>
              <a:buFont typeface="Wingdings" panose="05000000000000000000" pitchFamily="2" charset="2"/>
              <a:buChar char="¨"/>
            </a:pPr>
            <a:r>
              <a:rPr lang="fr-FR" sz="750" dirty="0">
                <a:latin typeface="Calibri" panose="020F0502020204030204" pitchFamily="34" charset="0"/>
                <a:cs typeface="Calibri" panose="020F0502020204030204" pitchFamily="34" charset="0"/>
              </a:rPr>
              <a:t>Pathologie avec évolution fatale dans 12 mois</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rPr>
              <a:t> Pas d‘information</a:t>
            </a:r>
          </a:p>
          <a:p>
            <a:pPr eaLnBrk="1" hangingPunct="1">
              <a:spcBef>
                <a:spcPct val="50000"/>
              </a:spcBef>
              <a:buNone/>
            </a:pPr>
            <a:r>
              <a:rPr lang="fr-CH" altLang="en-US" sz="750" b="1" dirty="0">
                <a:latin typeface="Calibri" panose="020F0502020204030204" pitchFamily="34" charset="0"/>
                <a:cs typeface="Calibri" panose="020F0502020204030204" pitchFamily="34" charset="0"/>
              </a:rPr>
              <a:t>Vaccination </a:t>
            </a:r>
            <a:r>
              <a:rPr lang="fr-CH" altLang="en-US" sz="750" b="1" dirty="0">
                <a:latin typeface="Calibri" panose="020F0502020204030204" pitchFamily="34" charset="0"/>
                <a:cs typeface="Calibri" panose="020F0502020204030204" pitchFamily="34" charset="0"/>
                <a:sym typeface="Wingdings" panose="05000000000000000000" pitchFamily="2" charset="2"/>
              </a:rPr>
              <a:t>contre COVID-19 :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Non </a:t>
            </a: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Partielle O </a:t>
            </a:r>
            <a:r>
              <a:rPr lang="fr-CH" altLang="en-US" sz="750" dirty="0">
                <a:latin typeface="Calibri" panose="020F0502020204030204" pitchFamily="34" charset="0"/>
                <a:cs typeface="Calibri" panose="020F0502020204030204" pitchFamily="34" charset="0"/>
                <a:sym typeface="Wingdings" panose="05000000000000000000" pitchFamily="2" charset="2"/>
              </a:rPr>
              <a:t>Complete -&gt; doses supplémentaires O 1 O ≥2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a:t>
            </a:r>
            <a:r>
              <a:rPr lang="en-US" altLang="en-US" sz="750" dirty="0">
                <a:latin typeface="Calibri" panose="020F0502020204030204" pitchFamily="34" charset="0"/>
                <a:cs typeface="Calibri" panose="020F0502020204030204" pitchFamily="34" charset="0"/>
                <a:sym typeface="Wingdings" panose="05000000000000000000" pitchFamily="2" charset="2"/>
              </a:rPr>
              <a:t> </a:t>
            </a:r>
            <a:r>
              <a:rPr lang="fr-CH" altLang="en-US" sz="750" dirty="0">
                <a:latin typeface="Calibri" panose="020F0502020204030204" pitchFamily="34" charset="0"/>
                <a:cs typeface="Calibri" panose="020F0502020204030204" pitchFamily="34" charset="0"/>
                <a:sym typeface="Wingdings" panose="05000000000000000000" pitchFamily="2" charset="2"/>
              </a:rPr>
              <a:t>Inconnu</a:t>
            </a:r>
            <a:endParaRPr lang="fr-CH"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Nouveau-né, Poids de naissance : </a:t>
            </a:r>
            <a:r>
              <a:rPr lang="fr-FR" altLang="en-US" sz="750" dirty="0">
                <a:latin typeface="Calibri" panose="020F0502020204030204" pitchFamily="34" charset="0"/>
                <a:cs typeface="Calibri" panose="020F0502020204030204" pitchFamily="34" charset="0"/>
              </a:rPr>
              <a:t>[______] grammes</a:t>
            </a:r>
          </a:p>
          <a:p>
            <a:pPr eaLnBrk="1" hangingPunct="1">
              <a:spcBef>
                <a:spcPct val="50000"/>
              </a:spcBef>
              <a:buNone/>
            </a:pPr>
            <a:r>
              <a:rPr lang="fr-FR" altLang="en-US" sz="750" b="1" dirty="0">
                <a:latin typeface="Calibri" panose="020F0502020204030204" pitchFamily="34" charset="0"/>
                <a:cs typeface="Calibri" panose="020F0502020204030204" pitchFamily="34" charset="0"/>
              </a:rPr>
              <a:t>Enfant &lt;16 ans, poids:  </a:t>
            </a:r>
            <a:r>
              <a:rPr lang="fr-FR" altLang="en-US" sz="750" dirty="0">
                <a:latin typeface="Calibri" panose="020F0502020204030204" pitchFamily="34" charset="0"/>
                <a:cs typeface="Calibri" panose="020F0502020204030204" pitchFamily="34" charset="0"/>
              </a:rPr>
              <a:t>[______] </a:t>
            </a:r>
            <a:r>
              <a:rPr lang="fr-FR" altLang="en-US" sz="750" b="1" dirty="0">
                <a:latin typeface="Calibri" panose="020F0502020204030204" pitchFamily="34" charset="0"/>
                <a:cs typeface="Calibri" panose="020F0502020204030204" pitchFamily="34" charset="0"/>
              </a:rPr>
              <a:t> taille:  </a:t>
            </a:r>
            <a:r>
              <a:rPr lang="fr-FR" altLang="en-US" sz="750" dirty="0">
                <a:latin typeface="Calibri" panose="020F0502020204030204" pitchFamily="34" charset="0"/>
                <a:cs typeface="Calibri" panose="020F0502020204030204" pitchFamily="34" charset="0"/>
              </a:rPr>
              <a:t>[______]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central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périphérique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Sonde urinaire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Ventilation (intubé)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reçoit des </a:t>
            </a:r>
            <a:r>
              <a:rPr lang="fr-FR" altLang="en-US" sz="750" b="1" dirty="0">
                <a:latin typeface="Calibri" panose="020F0502020204030204" pitchFamily="34" charset="0"/>
                <a:cs typeface="Calibri" panose="020F0502020204030204" pitchFamily="34" charset="0"/>
              </a:rPr>
              <a:t>antimicrobiens </a:t>
            </a:r>
            <a:r>
              <a:rPr lang="fr-FR" altLang="en-US" sz="750" baseline="30000" dirty="0">
                <a:latin typeface="Calibri" panose="020F0502020204030204" pitchFamily="34" charset="0"/>
                <a:cs typeface="Calibri" panose="020F0502020204030204" pitchFamily="34" charset="0"/>
              </a:rPr>
              <a:t>(1)</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a une </a:t>
            </a:r>
            <a:r>
              <a:rPr lang="fr-FR" altLang="en-US" sz="750" b="1" dirty="0">
                <a:latin typeface="Calibri" panose="020F0502020204030204" pitchFamily="34" charset="0"/>
                <a:cs typeface="Calibri" panose="020F0502020204030204" pitchFamily="34" charset="0"/>
              </a:rPr>
              <a:t>infection associée </a:t>
            </a: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aux soins (IAS)</a:t>
            </a:r>
            <a:r>
              <a:rPr lang="fr-FR" altLang="en-US" sz="750" baseline="30000" dirty="0">
                <a:latin typeface="Calibri" panose="020F0502020204030204" pitchFamily="34" charset="0"/>
                <a:cs typeface="Calibri" panose="020F0502020204030204" pitchFamily="34" charset="0"/>
              </a:rPr>
              <a:t>(2)</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p>
        </p:txBody>
      </p:sp>
      <p:sp>
        <p:nvSpPr>
          <p:cNvPr id="6239" name="Rectangle 925"/>
          <p:cNvSpPr>
            <a:spLocks noChangeArrowheads="1"/>
          </p:cNvSpPr>
          <p:nvPr/>
        </p:nvSpPr>
        <p:spPr bwMode="auto">
          <a:xfrm>
            <a:off x="303870" y="4772156"/>
            <a:ext cx="3999813"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dirty="0">
                <a:latin typeface="Calibri" panose="020F0502020204030204" pitchFamily="34" charset="0"/>
                <a:cs typeface="Calibri" panose="020F0502020204030204" pitchFamily="34" charset="0"/>
              </a:rPr>
              <a:t>(1) Le jour de l‘enquête; exception :  prophylaxie chirurgicale → 24h avant 08:00 du jour de l‘enquête – si oui : remplir la section « antimicrobien » ; si &gt; 3 antimicrobiens sont appliques, rajouter une formulaire supplémentaire; (2) [Début de l’infection ≥ jour 3 OU critères applicables pour infections du site chirurgical (intervention chirurgicale dans les derniers 30/90 jours) OU sortie de l’hôpital mais réadmission &lt; 48h OU infection à </a:t>
            </a:r>
            <a:r>
              <a:rPr lang="fr-FR" altLang="en-US" sz="375" i="1" dirty="0">
                <a:latin typeface="Calibri" panose="020F0502020204030204" pitchFamily="34" charset="0"/>
                <a:cs typeface="Calibri" panose="020F0502020204030204" pitchFamily="34" charset="0"/>
              </a:rPr>
              <a:t>C. difficile </a:t>
            </a:r>
            <a:r>
              <a:rPr lang="fr-FR" altLang="en-US" sz="375" dirty="0">
                <a:latin typeface="Calibri" panose="020F0502020204030204" pitchFamily="34" charset="0"/>
                <a:cs typeface="Calibri" panose="020F0502020204030204" pitchFamily="34" charset="0"/>
              </a:rPr>
              <a:t>après une sortie &lt; 28 jours OU début &lt;j3 après procédure/dispositif invasifs  à J1 ou J2] ET [les critères d’une IAS sont requis  le jour de l’enquête OU un traitement pour une IAS au jour de l’enquête est installé (après avoir rempli les critères d’une IAS avant)] – si oui : remplir la section « infection associée aux soins » ; si &gt; 2 IAS, rajouter une formulaire supplémentaire.</a:t>
            </a:r>
          </a:p>
        </p:txBody>
      </p:sp>
      <p:sp>
        <p:nvSpPr>
          <p:cNvPr id="23" name="Rectangle 924"/>
          <p:cNvSpPr>
            <a:spLocks noChangeArrowheads="1"/>
          </p:cNvSpPr>
          <p:nvPr/>
        </p:nvSpPr>
        <p:spPr bwMode="auto">
          <a:xfrm>
            <a:off x="4358244" y="4528103"/>
            <a:ext cx="3888432"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fr-FR" altLang="en-US" sz="450" dirty="0">
                <a:latin typeface="Calibri" panose="020F0502020204030204" pitchFamily="34" charset="0"/>
                <a:cs typeface="Calibri" panose="020F0502020204030204" pitchFamily="34" charset="0"/>
              </a:rPr>
              <a:t>(</a:t>
            </a:r>
            <a:r>
              <a:rPr lang="fr-FR" altLang="en-US" sz="375" dirty="0">
                <a:latin typeface="Calibri" panose="020F0502020204030204" pitchFamily="34" charset="0"/>
                <a:cs typeface="Calibri" panose="020F0502020204030204" pitchFamily="34" charset="0"/>
              </a:rPr>
              <a:t>3) Dispositif pertinent avant l’IAS (tube </a:t>
            </a:r>
            <a:r>
              <a:rPr lang="fr-FR" altLang="en-US" sz="375" dirty="0" err="1">
                <a:latin typeface="Calibri" panose="020F0502020204030204" pitchFamily="34" charset="0"/>
                <a:cs typeface="Calibri" panose="020F0502020204030204" pitchFamily="34" charset="0"/>
              </a:rPr>
              <a:t>endo</a:t>
            </a:r>
            <a:r>
              <a:rPr lang="fr-FR" altLang="en-US" sz="375" dirty="0">
                <a:latin typeface="Calibri" panose="020F0502020204030204" pitchFamily="34" charset="0"/>
                <a:cs typeface="Calibri" panose="020F0502020204030204" pitchFamily="34" charset="0"/>
              </a:rPr>
              <a:t>-trachéal pour PN1-PN5, CVC/CVP pour </a:t>
            </a:r>
            <a:r>
              <a:rPr lang="fr-FR" altLang="en-US" sz="375" dirty="0" err="1">
                <a:latin typeface="Calibri" panose="020F0502020204030204" pitchFamily="34" charset="0"/>
                <a:cs typeface="Calibri" panose="020F0502020204030204" pitchFamily="34" charset="0"/>
              </a:rPr>
              <a:t>sepsis</a:t>
            </a:r>
            <a:r>
              <a:rPr lang="fr-FR" altLang="en-US" sz="375" dirty="0">
                <a:latin typeface="Calibri" panose="020F0502020204030204" pitchFamily="34" charset="0"/>
                <a:cs typeface="Calibri" panose="020F0502020204030204" pitchFamily="34" charset="0"/>
              </a:rPr>
              <a:t> [BSI, NEO-LCBI, NEO-CNSB], sonde urinaire pour UTI-A et UTI-B; (4) Si l‘infection n‘est pas présente à l‘admission; (5) C-CVC, C-PVC, S-PUL, S-UTI, S-DIG, S-SSI, S-SST, S-OTH, UO, UNK; (6) AB: </a:t>
            </a:r>
            <a:r>
              <a:rPr lang="fr-FR" altLang="en-US" sz="375" i="1" dirty="0">
                <a:latin typeface="Calibri" panose="020F0502020204030204" pitchFamily="34" charset="0"/>
                <a:cs typeface="Calibri" panose="020F0502020204030204" pitchFamily="34" charset="0"/>
              </a:rPr>
              <a:t>S. aureus</a:t>
            </a:r>
            <a:r>
              <a:rPr lang="fr-FR" altLang="en-US" sz="375" dirty="0">
                <a:latin typeface="Calibri" panose="020F0502020204030204" pitchFamily="34" charset="0"/>
                <a:cs typeface="Calibri" panose="020F0502020204030204" pitchFamily="34" charset="0"/>
              </a:rPr>
              <a:t>: OXA+ GLY; </a:t>
            </a:r>
            <a:r>
              <a:rPr lang="fr-FR" altLang="en-US" sz="375" i="1" dirty="0" err="1">
                <a:latin typeface="Calibri" panose="020F0502020204030204" pitchFamily="34" charset="0"/>
                <a:cs typeface="Calibri" panose="020F0502020204030204" pitchFamily="34" charset="0"/>
              </a:rPr>
              <a:t>Enterococcus</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GLY; </a:t>
            </a:r>
            <a:r>
              <a:rPr lang="fr-FR" altLang="en-US" sz="375" dirty="0" err="1">
                <a:latin typeface="Calibri" panose="020F0502020204030204" pitchFamily="34" charset="0"/>
                <a:cs typeface="Calibri" panose="020F0502020204030204" pitchFamily="34" charset="0"/>
              </a:rPr>
              <a:t>Enterobacteriaceae</a:t>
            </a:r>
            <a:r>
              <a:rPr lang="fr-FR" altLang="en-US" sz="375" dirty="0">
                <a:latin typeface="Calibri" panose="020F0502020204030204" pitchFamily="34" charset="0"/>
                <a:cs typeface="Calibri" panose="020F0502020204030204" pitchFamily="34" charset="0"/>
              </a:rPr>
              <a:t>: C3G + CAR; </a:t>
            </a:r>
            <a:r>
              <a:rPr lang="fr-FR" altLang="en-US" sz="375" i="1" dirty="0">
                <a:latin typeface="Calibri" panose="020F0502020204030204" pitchFamily="34" charset="0"/>
                <a:cs typeface="Calibri" panose="020F0502020204030204" pitchFamily="34" charset="0"/>
              </a:rPr>
              <a:t>P. </a:t>
            </a:r>
            <a:r>
              <a:rPr lang="fr-FR" altLang="en-US" sz="375" i="1" dirty="0" err="1">
                <a:latin typeface="Calibri" panose="020F0502020204030204" pitchFamily="34" charset="0"/>
                <a:cs typeface="Calibri" panose="020F0502020204030204" pitchFamily="34" charset="0"/>
              </a:rPr>
              <a:t>aeruginosa</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und</a:t>
            </a:r>
            <a:r>
              <a:rPr lang="fr-FR" altLang="en-US" sz="375" dirty="0">
                <a:latin typeface="Calibri" panose="020F0502020204030204" pitchFamily="34" charset="0"/>
                <a:cs typeface="Calibri" panose="020F0502020204030204" pitchFamily="34" charset="0"/>
              </a:rPr>
              <a:t> </a:t>
            </a:r>
            <a:r>
              <a:rPr lang="fr-FR" altLang="en-US" sz="375" i="1" dirty="0">
                <a:latin typeface="Calibri" panose="020F0502020204030204" pitchFamily="34" charset="0"/>
                <a:cs typeface="Calibri" panose="020F0502020204030204" pitchFamily="34" charset="0"/>
              </a:rPr>
              <a:t>Acinetobacter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CAR; SIR: S=sensible, I= sensible en dosage élevé, R=résistant, U=?; PDR: résistant contre tous les antibiotiques: N = Non, P = potentiellement, C=confirmé, U=? * établissement de soins de longue durée </a:t>
            </a:r>
          </a:p>
        </p:txBody>
      </p:sp>
      <p:graphicFrame>
        <p:nvGraphicFramePr>
          <p:cNvPr id="18" name="Group 975"/>
          <p:cNvGraphicFramePr>
            <a:graphicFrameLocks noGrp="1"/>
          </p:cNvGraphicFramePr>
          <p:nvPr/>
        </p:nvGraphicFramePr>
        <p:xfrm>
          <a:off x="4343270" y="249470"/>
          <a:ext cx="3791593" cy="911090"/>
        </p:xfrm>
        <a:graphic>
          <a:graphicData uri="http://schemas.openxmlformats.org/drawingml/2006/table">
            <a:tbl>
              <a:tblPr/>
              <a:tblGrid>
                <a:gridCol w="1038821">
                  <a:extLst>
                    <a:ext uri="{9D8B030D-6E8A-4147-A177-3AD203B41FA5}">
                      <a16:colId xmlns:a16="http://schemas.microsoft.com/office/drawing/2014/main" val="20000"/>
                    </a:ext>
                  </a:extLst>
                </a:gridCol>
                <a:gridCol w="324036">
                  <a:extLst>
                    <a:ext uri="{9D8B030D-6E8A-4147-A177-3AD203B41FA5}">
                      <a16:colId xmlns:a16="http://schemas.microsoft.com/office/drawing/2014/main" val="20001"/>
                    </a:ext>
                  </a:extLst>
                </a:gridCol>
                <a:gridCol w="540060">
                  <a:extLst>
                    <a:ext uri="{9D8B030D-6E8A-4147-A177-3AD203B41FA5}">
                      <a16:colId xmlns:a16="http://schemas.microsoft.com/office/drawing/2014/main" val="20002"/>
                    </a:ext>
                  </a:extLst>
                </a:gridCol>
                <a:gridCol w="59406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6538">
                  <a:extLst>
                    <a:ext uri="{9D8B030D-6E8A-4147-A177-3AD203B41FA5}">
                      <a16:colId xmlns:a16="http://schemas.microsoft.com/office/drawing/2014/main" val="20006"/>
                    </a:ext>
                  </a:extLst>
                </a:gridCol>
              </a:tblGrid>
              <a:tr h="478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Antimicrobien (AM) </a:t>
                      </a:r>
                    </a:p>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(Substance)</a:t>
                      </a:r>
                    </a:p>
                  </a:txBody>
                  <a:tcPr marL="68580" marR="68580" marT="34307" marB="34307"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Voie</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Diagnostic</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 documentée</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Changement de l‘AM (raison)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0"/>
                  </a:ext>
                </a:extLst>
              </a:tr>
              <a:tr h="1422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047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576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 name="Rectangle 355"/>
          <p:cNvSpPr>
            <a:spLocks noChangeArrowheads="1"/>
          </p:cNvSpPr>
          <p:nvPr/>
        </p:nvSpPr>
        <p:spPr bwMode="auto">
          <a:xfrm>
            <a:off x="4301133" y="1200519"/>
            <a:ext cx="38344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b="1" dirty="0">
                <a:latin typeface="Calibri" panose="020F0502020204030204" pitchFamily="34" charset="0"/>
                <a:cs typeface="Calibri" panose="020F0502020204030204" pitchFamily="34" charset="0"/>
              </a:rPr>
              <a:t>Voie</a:t>
            </a:r>
            <a:r>
              <a:rPr lang="fr-FR" altLang="en-US" sz="375" dirty="0">
                <a:latin typeface="Calibri" panose="020F0502020204030204" pitchFamily="34" charset="0"/>
                <a:cs typeface="Calibri" panose="020F0502020204030204" pitchFamily="34" charset="0"/>
              </a:rPr>
              <a:t>: P: parentérale, O: orale, R: rectale, I: inhalée;  </a:t>
            </a:r>
            <a:r>
              <a:rPr lang="fr-FR" altLang="en-US" sz="375" b="1" dirty="0">
                <a:latin typeface="Calibri" panose="020F0502020204030204" pitchFamily="34" charset="0"/>
                <a:cs typeface="Calibri" panose="020F0502020204030204" pitchFamily="34" charset="0"/>
              </a:rPr>
              <a:t>Indication</a:t>
            </a:r>
            <a:r>
              <a:rPr lang="fr-FR" altLang="en-US" sz="375" dirty="0">
                <a:latin typeface="Calibri" panose="020F0502020204030204" pitchFamily="34" charset="0"/>
                <a:cs typeface="Calibri" panose="020F0502020204030204" pitchFamily="34" charset="0"/>
              </a:rPr>
              <a:t>: infection communautaire (CI), infection acquise à un service de soins de longue durée (LI), infection associée aux soins aigus (HI); prophylaxie chirurgicale : SP1: dose simple, SP2: pendant 1 jour, SP3: &gt; 1 jour ; MP: prophylaxie médicale; O: autre indication ; UI: ?; </a:t>
            </a:r>
            <a:r>
              <a:rPr lang="fr-FR" altLang="en-US" sz="375" b="1" dirty="0">
                <a:latin typeface="Calibri" panose="020F0502020204030204" pitchFamily="34" charset="0"/>
                <a:cs typeface="Calibri" panose="020F0502020204030204" pitchFamily="34" charset="0"/>
              </a:rPr>
              <a:t>Diagnostic</a:t>
            </a:r>
            <a:r>
              <a:rPr lang="fr-FR" altLang="en-US" sz="375" dirty="0">
                <a:latin typeface="Calibri" panose="020F0502020204030204" pitchFamily="34" charset="0"/>
                <a:cs typeface="Calibri" panose="020F0502020204030204" pitchFamily="34" charset="0"/>
              </a:rPr>
              <a:t>: voir liste ; </a:t>
            </a:r>
            <a:r>
              <a:rPr lang="fr-FR" altLang="en-US" sz="375" b="1" dirty="0">
                <a:latin typeface="Calibri" panose="020F0502020204030204" pitchFamily="34" charset="0"/>
                <a:cs typeface="Calibri" panose="020F0502020204030204" pitchFamily="34" charset="0"/>
              </a:rPr>
              <a:t>Indication documentée </a:t>
            </a:r>
            <a:r>
              <a:rPr lang="fr-FR" altLang="en-US" sz="375" dirty="0">
                <a:latin typeface="Calibri" panose="020F0502020204030204" pitchFamily="34" charset="0"/>
                <a:cs typeface="Calibri" panose="020F0502020204030204" pitchFamily="34" charset="0"/>
              </a:rPr>
              <a:t>(dans le dossier du patient) : Oui/Non ; </a:t>
            </a:r>
            <a:r>
              <a:rPr lang="fr-FR" altLang="en-US" sz="375" b="1" dirty="0">
                <a:latin typeface="Calibri" panose="020F0502020204030204" pitchFamily="34" charset="0"/>
                <a:cs typeface="Calibri" panose="020F0502020204030204" pitchFamily="34" charset="0"/>
              </a:rPr>
              <a:t>Changement de l’AM (+ cause): </a:t>
            </a:r>
            <a:r>
              <a:rPr lang="fr-FR" altLang="en-US" sz="375" dirty="0">
                <a:latin typeface="Calibri" panose="020F0502020204030204" pitchFamily="34" charset="0"/>
                <a:cs typeface="Calibri" panose="020F0502020204030204" pitchFamily="34" charset="0"/>
              </a:rPr>
              <a:t>N = pas de changement ; E = escalade; D = </a:t>
            </a:r>
            <a:r>
              <a:rPr lang="fr-FR" altLang="en-US" sz="375" dirty="0" err="1">
                <a:latin typeface="Calibri" panose="020F0502020204030204" pitchFamily="34" charset="0"/>
                <a:cs typeface="Calibri" panose="020F0502020204030204" pitchFamily="34" charset="0"/>
              </a:rPr>
              <a:t>descalade</a:t>
            </a:r>
            <a:r>
              <a:rPr lang="fr-FR" altLang="en-US" sz="375" dirty="0">
                <a:latin typeface="Calibri" panose="020F0502020204030204" pitchFamily="34" charset="0"/>
                <a:cs typeface="Calibri" panose="020F0502020204030204" pitchFamily="34" charset="0"/>
              </a:rPr>
              <a:t>; S = changement iv-oral; A = effet indésirable; OU = autre cause; U = ? * établissement de soins de longue durée </a:t>
            </a:r>
          </a:p>
        </p:txBody>
      </p:sp>
      <p:sp>
        <p:nvSpPr>
          <p:cNvPr id="43" name="Forme libre 42"/>
          <p:cNvSpPr/>
          <p:nvPr/>
        </p:nvSpPr>
        <p:spPr>
          <a:xfrm>
            <a:off x="3888128" y="509757"/>
            <a:ext cx="472944" cy="3646169"/>
          </a:xfrm>
          <a:custGeom>
            <a:avLst/>
            <a:gdLst>
              <a:gd name="connsiteX0" fmla="*/ 0 w 844061"/>
              <a:gd name="connsiteY0" fmla="*/ 3055815 h 3055815"/>
              <a:gd name="connsiteX1" fmla="*/ 695569 w 844061"/>
              <a:gd name="connsiteY1" fmla="*/ 3055815 h 3055815"/>
              <a:gd name="connsiteX2" fmla="*/ 687754 w 844061"/>
              <a:gd name="connsiteY2" fmla="*/ 0 h 3055815"/>
              <a:gd name="connsiteX3" fmla="*/ 844061 w 844061"/>
              <a:gd name="connsiteY3" fmla="*/ 0 h 3055815"/>
            </a:gdLst>
            <a:ahLst/>
            <a:cxnLst>
              <a:cxn ang="0">
                <a:pos x="connsiteX0" y="connsiteY0"/>
              </a:cxn>
              <a:cxn ang="0">
                <a:pos x="connsiteX1" y="connsiteY1"/>
              </a:cxn>
              <a:cxn ang="0">
                <a:pos x="connsiteX2" y="connsiteY2"/>
              </a:cxn>
              <a:cxn ang="0">
                <a:pos x="connsiteX3" y="connsiteY3"/>
              </a:cxn>
            </a:cxnLst>
            <a:rect l="l" t="t" r="r" b="b"/>
            <a:pathLst>
              <a:path w="844061" h="3055815">
                <a:moveTo>
                  <a:pt x="0" y="3055815"/>
                </a:moveTo>
                <a:lnTo>
                  <a:pt x="695569" y="3055815"/>
                </a:lnTo>
                <a:lnTo>
                  <a:pt x="687754" y="0"/>
                </a:lnTo>
                <a:lnTo>
                  <a:pt x="844061"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5" name="Forme libre 44"/>
          <p:cNvSpPr/>
          <p:nvPr/>
        </p:nvSpPr>
        <p:spPr>
          <a:xfrm>
            <a:off x="3888128" y="1645384"/>
            <a:ext cx="490844" cy="2848533"/>
          </a:xfrm>
          <a:custGeom>
            <a:avLst/>
            <a:gdLst>
              <a:gd name="connsiteX0" fmla="*/ 0 w 851877"/>
              <a:gd name="connsiteY0" fmla="*/ 1578707 h 1578707"/>
              <a:gd name="connsiteX1" fmla="*/ 726831 w 851877"/>
              <a:gd name="connsiteY1" fmla="*/ 1578707 h 1578707"/>
              <a:gd name="connsiteX2" fmla="*/ 726831 w 851877"/>
              <a:gd name="connsiteY2" fmla="*/ 0 h 1578707"/>
              <a:gd name="connsiteX3" fmla="*/ 851877 w 851877"/>
              <a:gd name="connsiteY3" fmla="*/ 0 h 1578707"/>
            </a:gdLst>
            <a:ahLst/>
            <a:cxnLst>
              <a:cxn ang="0">
                <a:pos x="connsiteX0" y="connsiteY0"/>
              </a:cxn>
              <a:cxn ang="0">
                <a:pos x="connsiteX1" y="connsiteY1"/>
              </a:cxn>
              <a:cxn ang="0">
                <a:pos x="connsiteX2" y="connsiteY2"/>
              </a:cxn>
              <a:cxn ang="0">
                <a:pos x="connsiteX3" y="connsiteY3"/>
              </a:cxn>
            </a:cxnLst>
            <a:rect l="l" t="t" r="r" b="b"/>
            <a:pathLst>
              <a:path w="851877" h="1578707">
                <a:moveTo>
                  <a:pt x="0" y="1578707"/>
                </a:moveTo>
                <a:lnTo>
                  <a:pt x="726831" y="1578707"/>
                </a:lnTo>
                <a:lnTo>
                  <a:pt x="726831" y="0"/>
                </a:lnTo>
                <a:lnTo>
                  <a:pt x="851877"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7" name="Rectangle 5"/>
          <p:cNvSpPr>
            <a:spLocks noChangeArrowheads="1"/>
          </p:cNvSpPr>
          <p:nvPr/>
        </p:nvSpPr>
        <p:spPr bwMode="auto">
          <a:xfrm>
            <a:off x="303870" y="0"/>
            <a:ext cx="7128792" cy="253916"/>
          </a:xfrm>
          <a:prstGeom prst="rect">
            <a:avLst/>
          </a:prstGeom>
          <a:solidFill>
            <a:srgbClr val="CCFFCC">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1050" b="1" dirty="0">
                <a:solidFill>
                  <a:srgbClr val="009900"/>
                </a:solidFill>
                <a:latin typeface="Calibri" panose="020F0502020204030204" pitchFamily="34" charset="0"/>
                <a:cs typeface="Calibri" panose="020F0502020204030204" pitchFamily="34" charset="0"/>
              </a:rPr>
              <a:t>Formulaire P – Patient</a:t>
            </a:r>
          </a:p>
        </p:txBody>
      </p:sp>
      <p:pic>
        <p:nvPicPr>
          <p:cNvPr id="11" name="Grafik 10" descr="Ein Bild, das Text, ClipArt enthält.&#10;&#10;Automatisch generierte Beschreibung">
            <a:extLst>
              <a:ext uri="{FF2B5EF4-FFF2-40B4-BE49-F238E27FC236}">
                <a16:creationId xmlns:a16="http://schemas.microsoft.com/office/drawing/2014/main" id="{E07B36CF-FD50-47B1-9D73-6BDB1705B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153" y="1641"/>
            <a:ext cx="1125481" cy="235851"/>
          </a:xfrm>
          <a:prstGeom prst="rect">
            <a:avLst/>
          </a:prstGeom>
        </p:spPr>
      </p:pic>
      <p:sp>
        <p:nvSpPr>
          <p:cNvPr id="12" name="Rechteck 3">
            <a:extLst>
              <a:ext uri="{FF2B5EF4-FFF2-40B4-BE49-F238E27FC236}">
                <a16:creationId xmlns:a16="http://schemas.microsoft.com/office/drawing/2014/main" id="{67AA9D99-3CD4-42E6-884B-63C835C80A2C}"/>
              </a:ext>
            </a:extLst>
          </p:cNvPr>
          <p:cNvSpPr/>
          <p:nvPr/>
        </p:nvSpPr>
        <p:spPr>
          <a:xfrm>
            <a:off x="4301133" y="37245"/>
            <a:ext cx="4015283" cy="14864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Rechteck 3">
            <a:extLst>
              <a:ext uri="{FF2B5EF4-FFF2-40B4-BE49-F238E27FC236}">
                <a16:creationId xmlns:a16="http://schemas.microsoft.com/office/drawing/2014/main" id="{85094FC6-8A9E-4E9F-9A4F-7C42B093889D}"/>
              </a:ext>
            </a:extLst>
          </p:cNvPr>
          <p:cNvSpPr/>
          <p:nvPr/>
        </p:nvSpPr>
        <p:spPr>
          <a:xfrm>
            <a:off x="249309" y="8405"/>
            <a:ext cx="4015283" cy="514462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290704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lgn="ctr"/>
            <a:fld id="{00000000-1234-1234-1234-123412341234}" type="slidenum">
              <a:rPr lang="en" sz="1800" smtClean="0">
                <a:solidFill>
                  <a:srgbClr val="FFFFFF"/>
                </a:solidFill>
                <a:latin typeface="Dosis"/>
                <a:ea typeface="Dosis"/>
                <a:cs typeface="Dosis"/>
                <a:sym typeface="Dosis"/>
              </a:rPr>
              <a:pPr algn="ctr"/>
              <a:t>36</a:t>
            </a:fld>
            <a:endParaRPr lang="en" sz="1800">
              <a:solidFill>
                <a:srgbClr val="FFFFFF"/>
              </a:solidFill>
              <a:latin typeface="Dosis"/>
              <a:ea typeface="Dosis"/>
              <a:cs typeface="Dosis"/>
              <a:sym typeface="Dosis"/>
            </a:endParaRPr>
          </a:p>
        </p:txBody>
      </p:sp>
      <p:graphicFrame>
        <p:nvGraphicFramePr>
          <p:cNvPr id="3" name="Tableau 2"/>
          <p:cNvGraphicFramePr>
            <a:graphicFrameLocks noGrp="1"/>
          </p:cNvGraphicFramePr>
          <p:nvPr>
            <p:extLst>
              <p:ext uri="{D42A27DB-BD31-4B8C-83A1-F6EECF244321}">
                <p14:modId xmlns:p14="http://schemas.microsoft.com/office/powerpoint/2010/main" val="1113366131"/>
              </p:ext>
            </p:extLst>
          </p:nvPr>
        </p:nvGraphicFramePr>
        <p:xfrm>
          <a:off x="485181" y="127002"/>
          <a:ext cx="8208912" cy="4914106"/>
        </p:xfrm>
        <a:graphic>
          <a:graphicData uri="http://schemas.openxmlformats.org/drawingml/2006/table">
            <a:tbl>
              <a:tblPr>
                <a:tableStyleId>{00A15C55-8517-42AA-B614-E9B94910E393}</a:tableStyleId>
              </a:tblPr>
              <a:tblGrid>
                <a:gridCol w="3384647">
                  <a:extLst>
                    <a:ext uri="{9D8B030D-6E8A-4147-A177-3AD203B41FA5}">
                      <a16:colId xmlns:a16="http://schemas.microsoft.com/office/drawing/2014/main" val="20000"/>
                    </a:ext>
                  </a:extLst>
                </a:gridCol>
                <a:gridCol w="1393680">
                  <a:extLst>
                    <a:ext uri="{9D8B030D-6E8A-4147-A177-3AD203B41FA5}">
                      <a16:colId xmlns:a16="http://schemas.microsoft.com/office/drawing/2014/main" val="20001"/>
                    </a:ext>
                  </a:extLst>
                </a:gridCol>
                <a:gridCol w="3430585">
                  <a:extLst>
                    <a:ext uri="{9D8B030D-6E8A-4147-A177-3AD203B41FA5}">
                      <a16:colId xmlns:a16="http://schemas.microsoft.com/office/drawing/2014/main" val="20002"/>
                    </a:ext>
                  </a:extLst>
                </a:gridCol>
              </a:tblGrid>
              <a:tr h="395431">
                <a:tc>
                  <a:txBody>
                    <a:bodyPr/>
                    <a:lstStyle/>
                    <a:p>
                      <a:pPr algn="l">
                        <a:lnSpc>
                          <a:spcPct val="107000"/>
                        </a:lnSpc>
                        <a:spcAft>
                          <a:spcPts val="0"/>
                        </a:spcAft>
                      </a:pPr>
                      <a:endParaRPr lang="fr-FR" sz="1300" dirty="0"/>
                    </a:p>
                    <a:p>
                      <a:pPr algn="l">
                        <a:lnSpc>
                          <a:spcPct val="107000"/>
                        </a:lnSpc>
                        <a:spcAft>
                          <a:spcPts val="0"/>
                        </a:spcAft>
                      </a:pPr>
                      <a:r>
                        <a:rPr lang="fr-FR" sz="1300" dirty="0"/>
                        <a:t>Début de la IAS</a:t>
                      </a:r>
                      <a:endParaRPr lang="fr-CH" sz="1300" dirty="0">
                        <a:latin typeface="Calibri Light" pitchFamily="34" charset="0"/>
                        <a:ea typeface="Calibri"/>
                        <a:cs typeface="Times New Roman"/>
                      </a:endParaRPr>
                    </a:p>
                  </a:txBody>
                  <a:tcPr marL="51435" marR="51435" marT="0" marB="0"/>
                </a:tc>
                <a:tc rowSpan="21">
                  <a:txBody>
                    <a:bodyPr/>
                    <a:lstStyle/>
                    <a:p>
                      <a:pPr algn="ctr">
                        <a:lnSpc>
                          <a:spcPct val="107000"/>
                        </a:lnSpc>
                        <a:spcAft>
                          <a:spcPts val="0"/>
                        </a:spcAft>
                      </a:pPr>
                      <a:r>
                        <a:rPr lang="fr-FR" sz="1300" dirty="0">
                          <a:latin typeface="+mn-lt"/>
                        </a:rPr>
                        <a:t>ET</a:t>
                      </a:r>
                      <a:endParaRPr lang="fr-CH" sz="1300" b="1" dirty="0">
                        <a:solidFill>
                          <a:schemeClr val="tx1"/>
                        </a:solidFill>
                        <a:latin typeface="+mn-lt"/>
                        <a:ea typeface="Calibri"/>
                        <a:cs typeface="Times New Roman"/>
                      </a:endParaRPr>
                    </a:p>
                  </a:txBody>
                  <a:tcPr marL="51435" marR="51435" marT="0" marB="0" anchor="ctr"/>
                </a:tc>
                <a:tc rowSpan="2">
                  <a:txBody>
                    <a:bodyPr/>
                    <a:lstStyle/>
                    <a:p>
                      <a:pPr algn="l">
                        <a:lnSpc>
                          <a:spcPct val="107000"/>
                        </a:lnSpc>
                        <a:spcAft>
                          <a:spcPts val="0"/>
                        </a:spcAft>
                      </a:pPr>
                      <a:endParaRPr lang="fr-FR" sz="1300" dirty="0"/>
                    </a:p>
                    <a:p>
                      <a:pPr algn="l">
                        <a:lnSpc>
                          <a:spcPct val="107000"/>
                        </a:lnSpc>
                        <a:spcAft>
                          <a:spcPts val="0"/>
                        </a:spcAft>
                      </a:pPr>
                      <a:r>
                        <a:rPr lang="fr-FR" sz="1300" dirty="0"/>
                        <a:t>Définition de cas</a:t>
                      </a:r>
                      <a:endParaRPr lang="fr-CH" sz="1300" dirty="0">
                        <a:latin typeface="Calibri Light" pitchFamily="34" charset="0"/>
                        <a:ea typeface="Calibri"/>
                        <a:cs typeface="Times New Roman"/>
                      </a:endParaRPr>
                    </a:p>
                  </a:txBody>
                  <a:tcPr marL="51435" marR="51435" marT="0" marB="0"/>
                </a:tc>
                <a:extLst>
                  <a:ext uri="{0D108BD9-81ED-4DB2-BD59-A6C34878D82A}">
                    <a16:rowId xmlns:a16="http://schemas.microsoft.com/office/drawing/2014/main" val="10000"/>
                  </a:ext>
                </a:extLst>
              </a:tr>
              <a:tr h="171418">
                <a:tc rowSpan="2">
                  <a:txBody>
                    <a:bodyPr/>
                    <a:lstStyle/>
                    <a:p>
                      <a:pPr algn="l">
                        <a:lnSpc>
                          <a:spcPct val="107000"/>
                        </a:lnSpc>
                        <a:spcAft>
                          <a:spcPts val="0"/>
                        </a:spcAft>
                      </a:pPr>
                      <a:r>
                        <a:rPr lang="fr-FR" sz="900" dirty="0">
                          <a:latin typeface="+mn-lt"/>
                        </a:rPr>
                        <a:t>A partir du jour 3 d’hospitalisation</a:t>
                      </a:r>
                      <a:endParaRPr lang="fr-CH" sz="900" dirty="0">
                        <a:latin typeface="Calibri Light" pitchFamily="34" charset="0"/>
                        <a:ea typeface="Calibri"/>
                        <a:cs typeface="Times New Roman"/>
                      </a:endParaRPr>
                    </a:p>
                  </a:txBody>
                  <a:tcPr marL="51435" marR="51435" marT="0" marB="0"/>
                </a:tc>
                <a:tc vMerge="1">
                  <a:txBody>
                    <a:bodyPr/>
                    <a:lstStyle/>
                    <a:p>
                      <a:endParaRPr lang="fr-CH"/>
                    </a:p>
                  </a:txBody>
                  <a:tcPr/>
                </a:tc>
                <a:tc vMerge="1">
                  <a:txBody>
                    <a:bodyPr/>
                    <a:lstStyle/>
                    <a:p>
                      <a:pPr algn="l">
                        <a:lnSpc>
                          <a:spcPct val="107000"/>
                        </a:lnSpc>
                        <a:spcAft>
                          <a:spcPts val="0"/>
                        </a:spcAft>
                      </a:pPr>
                      <a:endParaRPr lang="fr-CH" sz="900" dirty="0">
                        <a:latin typeface="Calibri Light" pitchFamily="34" charset="0"/>
                        <a:ea typeface="Calibri"/>
                        <a:cs typeface="Times New Roman"/>
                      </a:endParaRPr>
                    </a:p>
                  </a:txBody>
                  <a:tcPr marL="51435" marR="51435" marT="0" marB="0"/>
                </a:tc>
                <a:extLst>
                  <a:ext uri="{0D108BD9-81ED-4DB2-BD59-A6C34878D82A}">
                    <a16:rowId xmlns:a16="http://schemas.microsoft.com/office/drawing/2014/main" val="2953585715"/>
                  </a:ext>
                </a:extLst>
              </a:tr>
              <a:tr h="177132">
                <a:tc vMerge="1">
                  <a:txBody>
                    <a:bodyPr/>
                    <a:lstStyle/>
                    <a:p>
                      <a:pPr>
                        <a:lnSpc>
                          <a:spcPct val="107000"/>
                        </a:lnSpc>
                        <a:spcAft>
                          <a:spcPts val="0"/>
                        </a:spcAft>
                      </a:pPr>
                      <a:r>
                        <a:rPr lang="fr-FR" sz="900" dirty="0">
                          <a:latin typeface="+mn-lt"/>
                        </a:rPr>
                        <a:t>A partir du jour 3 d’hospitalisation</a:t>
                      </a:r>
                      <a:endParaRPr lang="fr-CH" sz="900" dirty="0">
                        <a:solidFill>
                          <a:schemeClr val="tx1"/>
                        </a:solidFill>
                        <a:latin typeface="+mn-lt"/>
                        <a:ea typeface="Calibri"/>
                        <a:cs typeface="Times New Roman"/>
                      </a:endParaRPr>
                    </a:p>
                  </a:txBody>
                  <a:tcPr marL="51435" marR="51435" marT="0" marB="0"/>
                </a:tc>
                <a:tc vMerge="1">
                  <a:txBody>
                    <a:bodyPr/>
                    <a:lstStyle/>
                    <a:p>
                      <a:pPr algn="ctr">
                        <a:lnSpc>
                          <a:spcPct val="107000"/>
                        </a:lnSpc>
                        <a:spcAft>
                          <a:spcPts val="0"/>
                        </a:spcAft>
                      </a:pPr>
                      <a:endParaRPr lang="fr-CH" sz="2400" b="1" dirty="0">
                        <a:solidFill>
                          <a:schemeClr val="tx1"/>
                        </a:solidFill>
                        <a:latin typeface="Calibri Light" pitchFamily="34" charset="0"/>
                        <a:ea typeface="Calibri"/>
                        <a:cs typeface="Times New Roman"/>
                      </a:endParaRPr>
                    </a:p>
                  </a:txBody>
                  <a:tcPr marL="68580" marR="68580" marT="0" marB="0"/>
                </a:tc>
                <a:tc rowSpan="2">
                  <a:txBody>
                    <a:bodyPr/>
                    <a:lstStyle/>
                    <a:p>
                      <a:pPr>
                        <a:lnSpc>
                          <a:spcPct val="107000"/>
                        </a:lnSpc>
                        <a:spcAft>
                          <a:spcPts val="0"/>
                        </a:spcAft>
                      </a:pPr>
                      <a:r>
                        <a:rPr lang="fr-FR" sz="900" dirty="0">
                          <a:solidFill>
                            <a:schemeClr val="tx1"/>
                          </a:solidFill>
                          <a:latin typeface="+mn-lt"/>
                        </a:rPr>
                        <a:t>Les définitions d’une infection liée aux soins sont remplies le jour de l’enquête </a:t>
                      </a:r>
                      <a:endParaRPr lang="fr-CH" sz="900" dirty="0">
                        <a:solidFill>
                          <a:schemeClr val="tx1"/>
                        </a:solidFill>
                        <a:latin typeface="+mn-lt"/>
                        <a:ea typeface="Calibri"/>
                        <a:cs typeface="Times New Roman"/>
                      </a:endParaRPr>
                    </a:p>
                  </a:txBody>
                  <a:tcPr marL="51435" marR="51435" marT="0" marB="0"/>
                </a:tc>
                <a:extLst>
                  <a:ext uri="{0D108BD9-81ED-4DB2-BD59-A6C34878D82A}">
                    <a16:rowId xmlns:a16="http://schemas.microsoft.com/office/drawing/2014/main" val="10001"/>
                  </a:ext>
                </a:extLst>
              </a:tr>
              <a:tr h="134791">
                <a:tc>
                  <a:txBody>
                    <a:bodyPr/>
                    <a:lstStyle/>
                    <a:p>
                      <a:pPr>
                        <a:lnSpc>
                          <a:spcPct val="107000"/>
                        </a:lnSpc>
                        <a:spcAft>
                          <a:spcPts val="0"/>
                        </a:spcAft>
                      </a:pPr>
                      <a:r>
                        <a:rPr lang="fr-FR" sz="900" dirty="0">
                          <a:latin typeface="+mn-lt"/>
                        </a:rPr>
                        <a:t>OU</a:t>
                      </a:r>
                      <a:endParaRPr lang="fr-CH" sz="900" dirty="0">
                        <a:solidFill>
                          <a:schemeClr val="tx1"/>
                        </a:solidFill>
                        <a:latin typeface="+mn-lt"/>
                        <a:ea typeface="Calibri"/>
                        <a:cs typeface="Times New Roman"/>
                      </a:endParaRPr>
                    </a:p>
                  </a:txBody>
                  <a:tcPr marL="51435" marR="51435" marT="0" marB="0"/>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10002"/>
                  </a:ext>
                </a:extLst>
              </a:tr>
              <a:tr h="134791">
                <a:tc rowSpan="2">
                  <a:txBody>
                    <a:bodyPr/>
                    <a:lstStyle/>
                    <a:p>
                      <a:r>
                        <a:rPr lang="fr-CH" sz="900" kern="1200" baseline="0" dirty="0">
                          <a:solidFill>
                            <a:schemeClr val="dk1"/>
                          </a:solidFill>
                          <a:latin typeface="+mn-lt"/>
                          <a:ea typeface="+mn-ea"/>
                          <a:cs typeface="+mn-cs"/>
                        </a:rPr>
                        <a:t>Au jour 1 (jour de l’admission) ou au jour 2 ET les critères pour une SSI sont réunis (avec chirurgie il y a 30 jours/90 jours) </a:t>
                      </a:r>
                    </a:p>
                  </a:txBody>
                  <a:tcPr marL="51435" marR="51435" marT="0" marB="0"/>
                </a:tc>
                <a:tc vMerge="1">
                  <a:txBody>
                    <a:bodyPr/>
                    <a:lstStyle/>
                    <a:p>
                      <a:endParaRPr lang="fr-CH"/>
                    </a:p>
                  </a:txBody>
                  <a:tcPr/>
                </a:tc>
                <a:tc>
                  <a:txBody>
                    <a:bodyPr/>
                    <a:lstStyle/>
                    <a:p>
                      <a:pPr>
                        <a:lnSpc>
                          <a:spcPct val="107000"/>
                        </a:lnSpc>
                        <a:spcAft>
                          <a:spcPts val="0"/>
                        </a:spcAft>
                      </a:pPr>
                      <a:r>
                        <a:rPr lang="fr-FR" sz="900" dirty="0">
                          <a:solidFill>
                            <a:schemeClr val="tx1"/>
                          </a:solidFill>
                          <a:latin typeface="+mn-lt"/>
                        </a:rPr>
                        <a:t>OU</a:t>
                      </a:r>
                      <a:endParaRPr lang="fr-CH" sz="900" b="0" dirty="0">
                        <a:solidFill>
                          <a:schemeClr val="tx1"/>
                        </a:solidFill>
                        <a:latin typeface="+mn-lt"/>
                        <a:ea typeface="Calibri"/>
                        <a:cs typeface="Times New Roman"/>
                      </a:endParaRPr>
                    </a:p>
                  </a:txBody>
                  <a:tcPr marL="51435" marR="51435" marT="0" marB="0"/>
                </a:tc>
                <a:extLst>
                  <a:ext uri="{0D108BD9-81ED-4DB2-BD59-A6C34878D82A}">
                    <a16:rowId xmlns:a16="http://schemas.microsoft.com/office/drawing/2014/main" val="10003"/>
                  </a:ext>
                </a:extLst>
              </a:tr>
              <a:tr h="323510">
                <a:tc vMerge="1">
                  <a:txBody>
                    <a:bodyPr/>
                    <a:lstStyle/>
                    <a:p>
                      <a:endParaRPr lang="fr-CH"/>
                    </a:p>
                  </a:txBody>
                  <a:tcPr/>
                </a:tc>
                <a:tc vMerge="1">
                  <a:txBody>
                    <a:bodyPr/>
                    <a:lstStyle/>
                    <a:p>
                      <a:endParaRPr lang="fr-CH"/>
                    </a:p>
                  </a:txBody>
                  <a:tcPr/>
                </a:tc>
                <a:tc rowSpan="7">
                  <a:txBody>
                    <a:bodyPr/>
                    <a:lstStyle/>
                    <a:p>
                      <a:pPr>
                        <a:lnSpc>
                          <a:spcPct val="107000"/>
                        </a:lnSpc>
                        <a:spcAft>
                          <a:spcPts val="0"/>
                        </a:spcAft>
                      </a:pPr>
                      <a:r>
                        <a:rPr lang="fr-FR" sz="900" dirty="0">
                          <a:solidFill>
                            <a:schemeClr val="tx1"/>
                          </a:solidFill>
                          <a:latin typeface="+mn-lt"/>
                        </a:rPr>
                        <a:t>Le patient reçoit un traitement </a:t>
                      </a:r>
                      <a:r>
                        <a:rPr lang="fr-FR" sz="900" baseline="30000" dirty="0">
                          <a:solidFill>
                            <a:schemeClr val="tx1"/>
                          </a:solidFill>
                          <a:latin typeface="+mn-lt"/>
                        </a:rPr>
                        <a:t>3</a:t>
                      </a:r>
                      <a:endParaRPr lang="fr-CH" sz="900" dirty="0">
                        <a:solidFill>
                          <a:schemeClr val="tx1"/>
                        </a:solidFill>
                        <a:latin typeface="+mn-lt"/>
                      </a:endParaRPr>
                    </a:p>
                    <a:p>
                      <a:pPr>
                        <a:lnSpc>
                          <a:spcPct val="107000"/>
                        </a:lnSpc>
                        <a:spcAft>
                          <a:spcPts val="0"/>
                        </a:spcAft>
                      </a:pPr>
                      <a:endParaRPr lang="fr-FR" sz="900" dirty="0">
                        <a:solidFill>
                          <a:schemeClr val="bg1">
                            <a:lumMod val="95000"/>
                          </a:schemeClr>
                        </a:solidFill>
                        <a:latin typeface="+mn-lt"/>
                      </a:endParaRPr>
                    </a:p>
                    <a:p>
                      <a:pPr>
                        <a:lnSpc>
                          <a:spcPct val="107000"/>
                        </a:lnSpc>
                        <a:spcAft>
                          <a:spcPts val="0"/>
                        </a:spcAft>
                      </a:pPr>
                      <a:endParaRPr lang="fr-FR" sz="900" dirty="0">
                        <a:solidFill>
                          <a:schemeClr val="tx1"/>
                        </a:solidFill>
                        <a:latin typeface="+mn-lt"/>
                      </a:endParaRPr>
                    </a:p>
                    <a:p>
                      <a:pPr>
                        <a:lnSpc>
                          <a:spcPct val="107000"/>
                        </a:lnSpc>
                        <a:spcAft>
                          <a:spcPts val="0"/>
                        </a:spcAft>
                      </a:pPr>
                      <a:endParaRPr lang="fr-FR" sz="900" dirty="0">
                        <a:solidFill>
                          <a:schemeClr val="tx1"/>
                        </a:solidFill>
                        <a:latin typeface="+mn-lt"/>
                      </a:endParaRPr>
                    </a:p>
                    <a:p>
                      <a:pPr>
                        <a:lnSpc>
                          <a:spcPct val="107000"/>
                        </a:lnSpc>
                        <a:spcAft>
                          <a:spcPts val="0"/>
                        </a:spcAft>
                      </a:pPr>
                      <a:r>
                        <a:rPr lang="fr-FR" sz="900" dirty="0">
                          <a:solidFill>
                            <a:schemeClr val="tx1"/>
                          </a:solidFill>
                          <a:latin typeface="+mn-lt"/>
                        </a:rPr>
                        <a:t>ET</a:t>
                      </a:r>
                    </a:p>
                    <a:p>
                      <a:pPr>
                        <a:lnSpc>
                          <a:spcPct val="107000"/>
                        </a:lnSpc>
                        <a:spcAft>
                          <a:spcPts val="0"/>
                        </a:spcAft>
                      </a:pPr>
                      <a:endParaRPr lang="fr-FR" sz="900" dirty="0">
                        <a:solidFill>
                          <a:schemeClr val="tx1"/>
                        </a:solidFill>
                        <a:latin typeface="+mn-lt"/>
                      </a:endParaRPr>
                    </a:p>
                    <a:p>
                      <a:pPr>
                        <a:lnSpc>
                          <a:spcPct val="107000"/>
                        </a:lnSpc>
                        <a:spcAft>
                          <a:spcPts val="0"/>
                        </a:spcAft>
                      </a:pPr>
                      <a:endParaRPr lang="fr-CH" sz="900" dirty="0">
                        <a:solidFill>
                          <a:schemeClr val="tx1"/>
                        </a:solidFill>
                        <a:latin typeface="+mn-lt"/>
                      </a:endParaRPr>
                    </a:p>
                    <a:p>
                      <a:pPr>
                        <a:lnSpc>
                          <a:spcPct val="107000"/>
                        </a:lnSpc>
                        <a:spcAft>
                          <a:spcPts val="0"/>
                        </a:spcAft>
                      </a:pPr>
                      <a:r>
                        <a:rPr lang="fr-FR" sz="900" dirty="0">
                          <a:solidFill>
                            <a:schemeClr val="tx1"/>
                          </a:solidFill>
                          <a:latin typeface="+mn-lt"/>
                        </a:rPr>
                        <a:t>L’infection a répondu aux définitions d’une IAS entre jour de l’entrée et jour de l’enquête</a:t>
                      </a:r>
                      <a:endParaRPr lang="fr-CH" sz="900" b="0" dirty="0">
                        <a:solidFill>
                          <a:schemeClr val="tx1"/>
                        </a:solidFill>
                        <a:latin typeface="+mn-lt"/>
                        <a:ea typeface="Calibri"/>
                        <a:cs typeface="Times New Roman"/>
                      </a:endParaRPr>
                    </a:p>
                  </a:txBody>
                  <a:tcPr marL="51435" marR="51435" marT="0" marB="0"/>
                </a:tc>
                <a:extLst>
                  <a:ext uri="{0D108BD9-81ED-4DB2-BD59-A6C34878D82A}">
                    <a16:rowId xmlns:a16="http://schemas.microsoft.com/office/drawing/2014/main" val="10004"/>
                  </a:ext>
                </a:extLst>
              </a:tr>
              <a:tr h="134791">
                <a:tc>
                  <a:txBody>
                    <a:bodyPr/>
                    <a:lstStyle/>
                    <a:p>
                      <a:pPr>
                        <a:lnSpc>
                          <a:spcPct val="107000"/>
                        </a:lnSpc>
                        <a:spcAft>
                          <a:spcPts val="0"/>
                        </a:spcAft>
                      </a:pPr>
                      <a:r>
                        <a:rPr lang="fr-FR" sz="900" dirty="0">
                          <a:latin typeface="+mn-lt"/>
                        </a:rPr>
                        <a:t>OU</a:t>
                      </a:r>
                      <a:endParaRPr lang="fr-CH" sz="900" dirty="0">
                        <a:solidFill>
                          <a:schemeClr val="tx1"/>
                        </a:solidFill>
                        <a:latin typeface="+mn-lt"/>
                        <a:ea typeface="Calibri"/>
                        <a:cs typeface="Times New Roman"/>
                      </a:endParaRPr>
                    </a:p>
                  </a:txBody>
                  <a:tcPr marL="51435" marR="51435" marT="0" marB="0"/>
                </a:tc>
                <a:tc vMerge="1">
                  <a:txBody>
                    <a:bodyPr/>
                    <a:lstStyle/>
                    <a:p>
                      <a:endParaRPr lang="fr-CH"/>
                    </a:p>
                  </a:txBody>
                  <a:tcPr/>
                </a:tc>
                <a:tc vMerge="1">
                  <a:txBody>
                    <a:bodyPr/>
                    <a:lstStyle/>
                    <a:p>
                      <a:pPr>
                        <a:lnSpc>
                          <a:spcPct val="107000"/>
                        </a:lnSpc>
                        <a:spcAft>
                          <a:spcPts val="0"/>
                        </a:spcAft>
                      </a:pPr>
                      <a:endParaRPr lang="fr-CH" sz="1050" b="0" dirty="0">
                        <a:solidFill>
                          <a:schemeClr val="tx1"/>
                        </a:solidFill>
                        <a:latin typeface="Calibri Light" pitchFamily="34" charset="0"/>
                        <a:ea typeface="Calibri"/>
                        <a:cs typeface="Times New Roman"/>
                      </a:endParaRPr>
                    </a:p>
                  </a:txBody>
                  <a:tcPr marL="68580" marR="68580" marT="0" marB="0"/>
                </a:tc>
                <a:extLst>
                  <a:ext uri="{0D108BD9-81ED-4DB2-BD59-A6C34878D82A}">
                    <a16:rowId xmlns:a16="http://schemas.microsoft.com/office/drawing/2014/main" val="10005"/>
                  </a:ext>
                </a:extLst>
              </a:tr>
              <a:tr h="354263">
                <a:tc>
                  <a:txBody>
                    <a:bodyPr/>
                    <a:lstStyle/>
                    <a:p>
                      <a:pPr>
                        <a:lnSpc>
                          <a:spcPct val="107000"/>
                        </a:lnSpc>
                        <a:spcAft>
                          <a:spcPts val="0"/>
                        </a:spcAft>
                      </a:pPr>
                      <a:r>
                        <a:rPr lang="fr-FR" sz="900" dirty="0">
                          <a:latin typeface="+mn-lt"/>
                        </a:rPr>
                        <a:t>Au jour 1 ou au jour 2 ET le patient est sorti d’un établissement de santé dans les dernières 48 heures</a:t>
                      </a:r>
                      <a:endParaRPr lang="fr-CH" sz="900" dirty="0">
                        <a:solidFill>
                          <a:schemeClr val="tx1"/>
                        </a:solidFill>
                        <a:latin typeface="+mn-lt"/>
                        <a:ea typeface="Calibri"/>
                        <a:cs typeface="Times New Roman"/>
                      </a:endParaRPr>
                    </a:p>
                  </a:txBody>
                  <a:tcPr marL="51435" marR="51435" marT="0" marB="0"/>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10006"/>
                  </a:ext>
                </a:extLst>
              </a:tr>
              <a:tr h="134791">
                <a:tc>
                  <a:txBody>
                    <a:bodyPr/>
                    <a:lstStyle/>
                    <a:p>
                      <a:pPr>
                        <a:lnSpc>
                          <a:spcPct val="107000"/>
                        </a:lnSpc>
                        <a:spcAft>
                          <a:spcPts val="0"/>
                        </a:spcAft>
                      </a:pPr>
                      <a:r>
                        <a:rPr lang="fr-FR" sz="900" dirty="0">
                          <a:latin typeface="+mn-lt"/>
                        </a:rPr>
                        <a:t>OU</a:t>
                      </a:r>
                      <a:endParaRPr lang="fr-CH" sz="900" dirty="0">
                        <a:solidFill>
                          <a:schemeClr val="tx1"/>
                        </a:solidFill>
                        <a:latin typeface="+mn-lt"/>
                        <a:ea typeface="Calibri"/>
                        <a:cs typeface="Times New Roman"/>
                      </a:endParaRPr>
                    </a:p>
                  </a:txBody>
                  <a:tcPr marL="51435" marR="51435" marT="0" marB="0"/>
                </a:tc>
                <a:tc vMerge="1">
                  <a:txBody>
                    <a:bodyPr/>
                    <a:lstStyle/>
                    <a:p>
                      <a:endParaRPr lang="fr-CH"/>
                    </a:p>
                  </a:txBody>
                  <a:tcPr/>
                </a:tc>
                <a:tc vMerge="1">
                  <a:txBody>
                    <a:bodyPr/>
                    <a:lstStyle/>
                    <a:p>
                      <a:pPr>
                        <a:lnSpc>
                          <a:spcPct val="107000"/>
                        </a:lnSpc>
                        <a:spcAft>
                          <a:spcPts val="0"/>
                        </a:spcAft>
                      </a:pPr>
                      <a:endParaRPr lang="fr-CH" sz="1100" b="0" dirty="0">
                        <a:solidFill>
                          <a:schemeClr val="tx1"/>
                        </a:solidFill>
                        <a:latin typeface="Calibri Light" pitchFamily="34" charset="0"/>
                        <a:ea typeface="Calibri"/>
                        <a:cs typeface="Times New Roman"/>
                      </a:endParaRPr>
                    </a:p>
                  </a:txBody>
                  <a:tcPr marL="68580" marR="68580" marT="0" marB="0"/>
                </a:tc>
                <a:extLst>
                  <a:ext uri="{0D108BD9-81ED-4DB2-BD59-A6C34878D82A}">
                    <a16:rowId xmlns:a16="http://schemas.microsoft.com/office/drawing/2014/main" val="10007"/>
                  </a:ext>
                </a:extLst>
              </a:tr>
              <a:tr h="442829">
                <a:tc>
                  <a:txBody>
                    <a:bodyPr/>
                    <a:lstStyle/>
                    <a:p>
                      <a:pPr>
                        <a:lnSpc>
                          <a:spcPct val="107000"/>
                        </a:lnSpc>
                        <a:spcAft>
                          <a:spcPts val="0"/>
                        </a:spcAft>
                      </a:pPr>
                      <a:r>
                        <a:rPr lang="fr-FR" sz="900" dirty="0">
                          <a:latin typeface="+mn-lt"/>
                        </a:rPr>
                        <a:t>Au jour 1 ou au jour 2 ET le patient présente une CDI et il est sorti d’un établissement de santé au cours de dernières 28 jours</a:t>
                      </a:r>
                      <a:r>
                        <a:rPr lang="fr-FR" sz="900" baseline="30000" dirty="0">
                          <a:latin typeface="+mn-lt"/>
                        </a:rPr>
                        <a:t>2</a:t>
                      </a:r>
                      <a:endParaRPr lang="fr-CH" sz="900" dirty="0">
                        <a:solidFill>
                          <a:schemeClr val="tx1"/>
                        </a:solidFill>
                        <a:latin typeface="+mn-lt"/>
                        <a:ea typeface="Calibri"/>
                        <a:cs typeface="Times New Roman"/>
                      </a:endParaRPr>
                    </a:p>
                  </a:txBody>
                  <a:tcPr marL="51435" marR="51435" marT="0" marB="0"/>
                </a:tc>
                <a:tc vMerge="1">
                  <a:txBody>
                    <a:bodyPr/>
                    <a:lstStyle/>
                    <a:p>
                      <a:endParaRPr lang="fr-CH"/>
                    </a:p>
                  </a:txBody>
                  <a:tcPr/>
                </a:tc>
                <a:tc vMerge="1">
                  <a:txBody>
                    <a:bodyPr/>
                    <a:lstStyle/>
                    <a:p>
                      <a:pPr>
                        <a:lnSpc>
                          <a:spcPct val="107000"/>
                        </a:lnSpc>
                        <a:spcAft>
                          <a:spcPts val="0"/>
                        </a:spcAft>
                      </a:pPr>
                      <a:endParaRPr lang="fr-CH" sz="1100" b="0" dirty="0">
                        <a:solidFill>
                          <a:schemeClr val="tx1"/>
                        </a:solidFill>
                        <a:latin typeface="Calibri Light" pitchFamily="34" charset="0"/>
                        <a:ea typeface="Calibri"/>
                        <a:cs typeface="Times New Roman"/>
                      </a:endParaRPr>
                    </a:p>
                  </a:txBody>
                  <a:tcPr marL="68580" marR="68580" marT="0" marB="0"/>
                </a:tc>
                <a:extLst>
                  <a:ext uri="{0D108BD9-81ED-4DB2-BD59-A6C34878D82A}">
                    <a16:rowId xmlns:a16="http://schemas.microsoft.com/office/drawing/2014/main" val="10008"/>
                  </a:ext>
                </a:extLst>
              </a:tr>
              <a:tr h="134791">
                <a:tc>
                  <a:txBody>
                    <a:bodyPr/>
                    <a:lstStyle/>
                    <a:p>
                      <a:pPr>
                        <a:lnSpc>
                          <a:spcPct val="107000"/>
                        </a:lnSpc>
                        <a:spcAft>
                          <a:spcPts val="0"/>
                        </a:spcAft>
                      </a:pPr>
                      <a:r>
                        <a:rPr lang="fr-FR" sz="900" dirty="0">
                          <a:latin typeface="+mn-lt"/>
                        </a:rPr>
                        <a:t>OU</a:t>
                      </a:r>
                      <a:endParaRPr lang="fr-CH" sz="900" dirty="0">
                        <a:solidFill>
                          <a:schemeClr val="tx1"/>
                        </a:solidFill>
                        <a:latin typeface="+mn-lt"/>
                        <a:ea typeface="Calibri"/>
                        <a:cs typeface="Times New Roman"/>
                      </a:endParaRPr>
                    </a:p>
                  </a:txBody>
                  <a:tcPr marL="51435" marR="51435" marT="0" marB="0"/>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10009"/>
                  </a:ext>
                </a:extLst>
              </a:tr>
              <a:tr h="354263">
                <a:tc>
                  <a:txBody>
                    <a:bodyPr/>
                    <a:lstStyle/>
                    <a:p>
                      <a:pPr>
                        <a:lnSpc>
                          <a:spcPct val="107000"/>
                        </a:lnSpc>
                        <a:spcAft>
                          <a:spcPts val="0"/>
                        </a:spcAft>
                      </a:pPr>
                      <a:r>
                        <a:rPr lang="fr-FR" sz="900" dirty="0">
                          <a:latin typeface="+mn-lt"/>
                        </a:rPr>
                        <a:t>Au jour 1 ou au jour 2 ET le patient a reçu un dispositif médical (et pertinent) lors de son séjour </a:t>
                      </a:r>
                      <a:endParaRPr lang="fr-CH" sz="900" dirty="0">
                        <a:solidFill>
                          <a:schemeClr val="tx1"/>
                        </a:solidFill>
                        <a:latin typeface="+mn-lt"/>
                        <a:ea typeface="Calibri"/>
                        <a:cs typeface="Times New Roman"/>
                      </a:endParaRPr>
                    </a:p>
                  </a:txBody>
                  <a:tcPr marL="51435" marR="51435" marT="0" marB="0"/>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10010"/>
                  </a:ext>
                </a:extLst>
              </a:tr>
              <a:tr h="136502">
                <a:tc>
                  <a:txBody>
                    <a:bodyPr/>
                    <a:lstStyle/>
                    <a:p>
                      <a:pPr lvl="0"/>
                      <a:r>
                        <a:rPr lang="fr-CH" sz="900" kern="1200" dirty="0">
                          <a:solidFill>
                            <a:schemeClr val="dk1"/>
                          </a:solidFill>
                          <a:effectLst/>
                          <a:latin typeface="+mn-lt"/>
                          <a:ea typeface="+mn-ea"/>
                          <a:cs typeface="+mn-cs"/>
                        </a:rPr>
                        <a:t>OU</a:t>
                      </a:r>
                    </a:p>
                  </a:txBody>
                  <a:tcPr marL="51435" marR="51435" marT="0" marB="0"/>
                </a:tc>
                <a:tc vMerge="1">
                  <a:txBody>
                    <a:bodyPr/>
                    <a:lstStyle/>
                    <a:p>
                      <a:pPr algn="ctr">
                        <a:lnSpc>
                          <a:spcPct val="107000"/>
                        </a:lnSpc>
                        <a:spcAft>
                          <a:spcPts val="0"/>
                        </a:spcAft>
                      </a:pPr>
                      <a:endParaRPr lang="fr-CH" sz="2400" b="1" dirty="0">
                        <a:solidFill>
                          <a:schemeClr val="tx1"/>
                        </a:solidFill>
                        <a:latin typeface="Calibri Light" pitchFamily="34" charset="0"/>
                        <a:ea typeface="Calibri"/>
                        <a:cs typeface="Times New Roman"/>
                      </a:endParaRPr>
                    </a:p>
                  </a:txBody>
                  <a:tcPr marL="51435" marR="51435" marT="0" marB="0" anchor="ctr"/>
                </a:tc>
                <a:tc rowSpan="2">
                  <a:txBody>
                    <a:bodyPr/>
                    <a:lstStyle/>
                    <a:p>
                      <a:pPr>
                        <a:lnSpc>
                          <a:spcPct val="107000"/>
                        </a:lnSpc>
                        <a:spcAft>
                          <a:spcPts val="0"/>
                        </a:spcAft>
                      </a:pPr>
                      <a:endParaRPr lang="fr-CH" sz="900" b="0" dirty="0">
                        <a:solidFill>
                          <a:schemeClr val="tx1"/>
                        </a:solidFill>
                        <a:latin typeface="+mn-lt"/>
                        <a:ea typeface="Calibri"/>
                        <a:cs typeface="Times New Roman"/>
                      </a:endParaRPr>
                    </a:p>
                  </a:txBody>
                  <a:tcPr marL="51435" marR="51435" marT="0" marB="0"/>
                </a:tc>
                <a:extLst>
                  <a:ext uri="{0D108BD9-81ED-4DB2-BD59-A6C34878D82A}">
                    <a16:rowId xmlns:a16="http://schemas.microsoft.com/office/drawing/2014/main" val="2884196741"/>
                  </a:ext>
                </a:extLst>
              </a:tr>
              <a:tr h="217761">
                <a:tc rowSpan="2">
                  <a:txBody>
                    <a:bodyPr/>
                    <a:lstStyle/>
                    <a:p>
                      <a:pPr lvl="0"/>
                      <a:r>
                        <a:rPr lang="fr-CH" sz="900" kern="1200" dirty="0">
                          <a:solidFill>
                            <a:schemeClr val="dk1"/>
                          </a:solidFill>
                          <a:effectLst/>
                          <a:latin typeface="+mn-lt"/>
                          <a:ea typeface="+mn-ea"/>
                          <a:cs typeface="+mn-cs"/>
                        </a:rPr>
                        <a:t>Un nouveau-né développe des symptômes au premier ou au deuxième jour de vie </a:t>
                      </a:r>
                    </a:p>
                  </a:txBody>
                  <a:tcPr marL="51435" marR="51435" marT="0" marB="0"/>
                </a:tc>
                <a:tc vMerge="1">
                  <a:txBody>
                    <a:bodyPr/>
                    <a:lstStyle/>
                    <a:p>
                      <a:endParaRPr lang="fr-CH"/>
                    </a:p>
                  </a:txBody>
                  <a:tcPr/>
                </a:tc>
                <a:tc vMerge="1">
                  <a:txBody>
                    <a:bodyPr/>
                    <a:lstStyle/>
                    <a:p>
                      <a:pPr>
                        <a:lnSpc>
                          <a:spcPct val="107000"/>
                        </a:lnSpc>
                        <a:spcAft>
                          <a:spcPts val="0"/>
                        </a:spcAft>
                      </a:pPr>
                      <a:endParaRPr lang="fr-CH" sz="900" b="0" dirty="0">
                        <a:solidFill>
                          <a:schemeClr val="tx1"/>
                        </a:solidFill>
                        <a:latin typeface="+mn-lt"/>
                        <a:ea typeface="Calibri"/>
                        <a:cs typeface="Times New Roman"/>
                      </a:endParaRPr>
                    </a:p>
                  </a:txBody>
                  <a:tcPr marL="51435" marR="51435" marT="0" marB="0"/>
                </a:tc>
                <a:extLst>
                  <a:ext uri="{0D108BD9-81ED-4DB2-BD59-A6C34878D82A}">
                    <a16:rowId xmlns:a16="http://schemas.microsoft.com/office/drawing/2014/main" val="4220217348"/>
                  </a:ext>
                </a:extLst>
              </a:tr>
              <a:tr h="141621">
                <a:tc vMerge="1">
                  <a:txBody>
                    <a:bodyPr/>
                    <a:lstStyle/>
                    <a:p>
                      <a:pPr>
                        <a:lnSpc>
                          <a:spcPct val="107000"/>
                        </a:lnSpc>
                        <a:spcAft>
                          <a:spcPts val="0"/>
                        </a:spcAft>
                      </a:pPr>
                      <a:r>
                        <a:rPr lang="fr-CH" sz="900" kern="1200" dirty="0">
                          <a:solidFill>
                            <a:schemeClr val="dk1"/>
                          </a:solidFill>
                          <a:effectLst/>
                          <a:latin typeface="+mn-lt"/>
                          <a:ea typeface="+mn-ea"/>
                          <a:cs typeface="+mn-cs"/>
                        </a:rPr>
                        <a:t>Un nouveau-né développe des symptômes au premier ou au deuxième jour de vie </a:t>
                      </a:r>
                      <a:endParaRPr lang="fr-CH" sz="900" dirty="0">
                        <a:solidFill>
                          <a:schemeClr val="tx1"/>
                        </a:solidFill>
                        <a:latin typeface="+mn-lt"/>
                        <a:ea typeface="Calibri"/>
                        <a:cs typeface="Times New Roman"/>
                      </a:endParaRPr>
                    </a:p>
                  </a:txBody>
                  <a:tcPr marL="51435" marR="51435" marT="0" marB="0"/>
                </a:tc>
                <a:tc vMerge="1">
                  <a:txBody>
                    <a:bodyPr/>
                    <a:lstStyle/>
                    <a:p>
                      <a:pPr algn="ctr">
                        <a:lnSpc>
                          <a:spcPct val="107000"/>
                        </a:lnSpc>
                        <a:spcAft>
                          <a:spcPts val="0"/>
                        </a:spcAft>
                      </a:pPr>
                      <a:endParaRPr lang="fr-CH" sz="2400" b="1" dirty="0">
                        <a:solidFill>
                          <a:schemeClr val="tx1"/>
                        </a:solidFill>
                        <a:latin typeface="Calibri Light" pitchFamily="34" charset="0"/>
                        <a:ea typeface="Calibri"/>
                        <a:cs typeface="Times New Roman"/>
                      </a:endParaRPr>
                    </a:p>
                  </a:txBody>
                  <a:tcPr marL="51435" marR="51435" marT="0" marB="0" anchor="ctr"/>
                </a:tc>
                <a:tc rowSpan="2">
                  <a:txBody>
                    <a:bodyPr/>
                    <a:lstStyle/>
                    <a:p>
                      <a:pPr>
                        <a:lnSpc>
                          <a:spcPct val="107000"/>
                        </a:lnSpc>
                        <a:spcAft>
                          <a:spcPts val="0"/>
                        </a:spcAft>
                      </a:pPr>
                      <a:endParaRPr lang="fr-CH" sz="900" b="0" dirty="0">
                        <a:solidFill>
                          <a:schemeClr val="tx1"/>
                        </a:solidFill>
                        <a:latin typeface="+mn-lt"/>
                        <a:ea typeface="Calibri"/>
                        <a:cs typeface="Times New Roman"/>
                      </a:endParaRPr>
                    </a:p>
                  </a:txBody>
                  <a:tcPr marL="51435" marR="51435" marT="0" marB="0"/>
                </a:tc>
                <a:extLst>
                  <a:ext uri="{0D108BD9-81ED-4DB2-BD59-A6C34878D82A}">
                    <a16:rowId xmlns:a16="http://schemas.microsoft.com/office/drawing/2014/main" val="3201416705"/>
                  </a:ext>
                </a:extLst>
              </a:tr>
              <a:tr h="212642">
                <a:tc>
                  <a:txBody>
                    <a:bodyPr/>
                    <a:lstStyle/>
                    <a:p>
                      <a:pPr lvl="0"/>
                      <a:r>
                        <a:rPr lang="fr-CH" sz="900" dirty="0">
                          <a:solidFill>
                            <a:schemeClr val="tx1"/>
                          </a:solidFill>
                          <a:latin typeface="+mn-lt"/>
                          <a:ea typeface="Calibri"/>
                          <a:cs typeface="Times New Roman"/>
                        </a:rPr>
                        <a:t>OU</a:t>
                      </a:r>
                      <a:endParaRPr lang="fr-CH" sz="900" kern="1200" dirty="0">
                        <a:solidFill>
                          <a:schemeClr val="dk1"/>
                        </a:solidFill>
                        <a:effectLst/>
                        <a:latin typeface="+mn-lt"/>
                        <a:ea typeface="+mn-ea"/>
                        <a:cs typeface="+mn-cs"/>
                      </a:endParaRPr>
                    </a:p>
                  </a:txBody>
                  <a:tcPr marL="51435" marR="51435" marT="0" marB="0"/>
                </a:tc>
                <a:tc vMerge="1">
                  <a:txBody>
                    <a:bodyPr/>
                    <a:lstStyle/>
                    <a:p>
                      <a:endParaRPr lang="fr-CH"/>
                    </a:p>
                  </a:txBody>
                  <a:tcPr/>
                </a:tc>
                <a:tc vMerge="1">
                  <a:txBody>
                    <a:bodyPr/>
                    <a:lstStyle/>
                    <a:p>
                      <a:pPr>
                        <a:lnSpc>
                          <a:spcPct val="107000"/>
                        </a:lnSpc>
                        <a:spcAft>
                          <a:spcPts val="0"/>
                        </a:spcAft>
                      </a:pPr>
                      <a:endParaRPr lang="fr-CH" sz="900" b="0" dirty="0">
                        <a:solidFill>
                          <a:schemeClr val="tx1"/>
                        </a:solidFill>
                        <a:latin typeface="+mn-lt"/>
                        <a:ea typeface="Calibri"/>
                        <a:cs typeface="Times New Roman"/>
                      </a:endParaRPr>
                    </a:p>
                  </a:txBody>
                  <a:tcPr marL="51435" marR="51435" marT="0" marB="0"/>
                </a:tc>
                <a:extLst>
                  <a:ext uri="{0D108BD9-81ED-4DB2-BD59-A6C34878D82A}">
                    <a16:rowId xmlns:a16="http://schemas.microsoft.com/office/drawing/2014/main" val="912668775"/>
                  </a:ext>
                </a:extLst>
              </a:tr>
              <a:tr h="354263">
                <a:tc rowSpan="2">
                  <a:txBody>
                    <a:bodyPr/>
                    <a:lstStyle/>
                    <a:p>
                      <a:pPr>
                        <a:lnSpc>
                          <a:spcPct val="107000"/>
                        </a:lnSpc>
                        <a:spcAft>
                          <a:spcPts val="0"/>
                        </a:spcAft>
                      </a:pPr>
                      <a:r>
                        <a:rPr lang="fr-CH" sz="900" kern="1200" dirty="0">
                          <a:solidFill>
                            <a:schemeClr val="dk1"/>
                          </a:solidFill>
                          <a:effectLst/>
                          <a:latin typeface="+mn-lt"/>
                          <a:ea typeface="+mn-ea"/>
                          <a:cs typeface="+mn-cs"/>
                        </a:rPr>
                        <a:t>Un patient est diagnostiqué avec COVID-19 et le début des symptômes (ou un test positif) a eu lieu le 3e jour ou plus tard après cette admission</a:t>
                      </a:r>
                      <a:endParaRPr lang="fr-CH" sz="900" dirty="0">
                        <a:solidFill>
                          <a:schemeClr val="tx1"/>
                        </a:solidFill>
                        <a:latin typeface="+mn-lt"/>
                        <a:ea typeface="Calibri"/>
                        <a:cs typeface="Times New Roman"/>
                      </a:endParaRPr>
                    </a:p>
                  </a:txBody>
                  <a:tcPr marL="51435" marR="51435" marT="0" marB="0"/>
                </a:tc>
                <a:tc vMerge="1">
                  <a:txBody>
                    <a:bodyPr/>
                    <a:lstStyle/>
                    <a:p>
                      <a:pPr algn="ctr">
                        <a:lnSpc>
                          <a:spcPct val="107000"/>
                        </a:lnSpc>
                        <a:spcAft>
                          <a:spcPts val="0"/>
                        </a:spcAft>
                      </a:pPr>
                      <a:endParaRPr lang="fr-CH" sz="2400" b="1" dirty="0">
                        <a:solidFill>
                          <a:schemeClr val="tx1"/>
                        </a:solidFill>
                        <a:latin typeface="Calibri Light" pitchFamily="34" charset="0"/>
                        <a:ea typeface="Calibri"/>
                        <a:cs typeface="Times New Roman"/>
                      </a:endParaRPr>
                    </a:p>
                  </a:txBody>
                  <a:tcPr marL="51435" marR="51435" marT="0" marB="0" anchor="ctr"/>
                </a:tc>
                <a:tc>
                  <a:txBody>
                    <a:bodyPr/>
                    <a:lstStyle/>
                    <a:p>
                      <a:pPr>
                        <a:lnSpc>
                          <a:spcPct val="107000"/>
                        </a:lnSpc>
                        <a:spcAft>
                          <a:spcPts val="0"/>
                        </a:spcAft>
                      </a:pPr>
                      <a:endParaRPr lang="fr-CH" sz="900" b="0" dirty="0">
                        <a:solidFill>
                          <a:schemeClr val="tx1"/>
                        </a:solidFill>
                        <a:latin typeface="+mn-lt"/>
                        <a:ea typeface="Calibri"/>
                        <a:cs typeface="Times New Roman"/>
                      </a:endParaRPr>
                    </a:p>
                  </a:txBody>
                  <a:tcPr marL="51435" marR="51435" marT="0" marB="0"/>
                </a:tc>
                <a:extLst>
                  <a:ext uri="{0D108BD9-81ED-4DB2-BD59-A6C34878D82A}">
                    <a16:rowId xmlns:a16="http://schemas.microsoft.com/office/drawing/2014/main" val="2124219391"/>
                  </a:ext>
                </a:extLst>
              </a:tr>
              <a:tr h="153175">
                <a:tc vMerge="1">
                  <a:txBody>
                    <a:bodyPr/>
                    <a:lstStyle/>
                    <a:p>
                      <a:pPr>
                        <a:lnSpc>
                          <a:spcPct val="107000"/>
                        </a:lnSpc>
                        <a:spcAft>
                          <a:spcPts val="0"/>
                        </a:spcAft>
                      </a:pPr>
                      <a:r>
                        <a:rPr lang="fr-CH" sz="900" kern="1200" dirty="0">
                          <a:solidFill>
                            <a:schemeClr val="dk1"/>
                          </a:solidFill>
                          <a:effectLst/>
                          <a:latin typeface="+mn-lt"/>
                          <a:ea typeface="+mn-ea"/>
                          <a:cs typeface="+mn-cs"/>
                        </a:rPr>
                        <a:t>Un patient est diagnostiqué avec COVID-19 et le début des symptômes (ou un test positif) a eu lieu le 3e jour ou plus tard après cette admission</a:t>
                      </a:r>
                      <a:endParaRPr lang="fr-CH" sz="900" dirty="0">
                        <a:solidFill>
                          <a:schemeClr val="tx1"/>
                        </a:solidFill>
                        <a:latin typeface="+mn-lt"/>
                        <a:ea typeface="Calibri"/>
                        <a:cs typeface="Times New Roman"/>
                      </a:endParaRPr>
                    </a:p>
                  </a:txBody>
                  <a:tcPr marL="51435" marR="51435" marT="0" marB="0"/>
                </a:tc>
                <a:tc vMerge="1">
                  <a:txBody>
                    <a:bodyPr/>
                    <a:lstStyle/>
                    <a:p>
                      <a:pPr algn="ctr">
                        <a:lnSpc>
                          <a:spcPct val="107000"/>
                        </a:lnSpc>
                        <a:spcAft>
                          <a:spcPts val="0"/>
                        </a:spcAft>
                      </a:pPr>
                      <a:endParaRPr lang="fr-CH" sz="2400" b="1" dirty="0">
                        <a:solidFill>
                          <a:schemeClr val="tx1"/>
                        </a:solidFill>
                        <a:latin typeface="Calibri Light" pitchFamily="34" charset="0"/>
                        <a:ea typeface="Calibri"/>
                        <a:cs typeface="Times New Roman"/>
                      </a:endParaRPr>
                    </a:p>
                  </a:txBody>
                  <a:tcPr marL="51435" marR="51435" marT="0" marB="0" anchor="ctr"/>
                </a:tc>
                <a:tc rowSpan="2">
                  <a:txBody>
                    <a:bodyPr/>
                    <a:lstStyle/>
                    <a:p>
                      <a:pPr>
                        <a:lnSpc>
                          <a:spcPct val="107000"/>
                        </a:lnSpc>
                        <a:spcAft>
                          <a:spcPts val="0"/>
                        </a:spcAft>
                      </a:pPr>
                      <a:endParaRPr lang="fr-CH" sz="900" b="0" dirty="0">
                        <a:solidFill>
                          <a:schemeClr val="tx1"/>
                        </a:solidFill>
                        <a:latin typeface="+mn-lt"/>
                        <a:ea typeface="Calibri"/>
                        <a:cs typeface="Times New Roman"/>
                      </a:endParaRPr>
                    </a:p>
                  </a:txBody>
                  <a:tcPr marL="51435" marR="51435" marT="0" marB="0"/>
                </a:tc>
                <a:extLst>
                  <a:ext uri="{0D108BD9-81ED-4DB2-BD59-A6C34878D82A}">
                    <a16:rowId xmlns:a16="http://schemas.microsoft.com/office/drawing/2014/main" val="1356770321"/>
                  </a:ext>
                </a:extLst>
              </a:tr>
              <a:tr h="263646">
                <a:tc>
                  <a:txBody>
                    <a:bodyPr/>
                    <a:lstStyle/>
                    <a:p>
                      <a:pPr>
                        <a:lnSpc>
                          <a:spcPct val="107000"/>
                        </a:lnSpc>
                        <a:spcAft>
                          <a:spcPts val="0"/>
                        </a:spcAft>
                      </a:pPr>
                      <a:r>
                        <a:rPr lang="fr-CH" sz="900" dirty="0">
                          <a:solidFill>
                            <a:schemeClr val="tx1"/>
                          </a:solidFill>
                          <a:latin typeface="+mn-lt"/>
                          <a:ea typeface="Calibri"/>
                          <a:cs typeface="Times New Roman"/>
                        </a:rPr>
                        <a:t>OU</a:t>
                      </a:r>
                    </a:p>
                  </a:txBody>
                  <a:tcPr marL="51435" marR="51435" marT="0" marB="0"/>
                </a:tc>
                <a:tc vMerge="1">
                  <a:txBody>
                    <a:bodyPr/>
                    <a:lstStyle/>
                    <a:p>
                      <a:endParaRPr lang="fr-CH"/>
                    </a:p>
                  </a:txBody>
                  <a:tcPr/>
                </a:tc>
                <a:tc vMerge="1">
                  <a:txBody>
                    <a:bodyPr/>
                    <a:lstStyle/>
                    <a:p>
                      <a:pPr>
                        <a:lnSpc>
                          <a:spcPct val="107000"/>
                        </a:lnSpc>
                        <a:spcAft>
                          <a:spcPts val="0"/>
                        </a:spcAft>
                      </a:pPr>
                      <a:endParaRPr lang="fr-CH" sz="900" b="0" dirty="0">
                        <a:solidFill>
                          <a:schemeClr val="tx1"/>
                        </a:solidFill>
                        <a:latin typeface="+mn-lt"/>
                        <a:ea typeface="Calibri"/>
                        <a:cs typeface="Times New Roman"/>
                      </a:endParaRPr>
                    </a:p>
                  </a:txBody>
                  <a:tcPr marL="51435" marR="51435" marT="0" marB="0"/>
                </a:tc>
                <a:extLst>
                  <a:ext uri="{0D108BD9-81ED-4DB2-BD59-A6C34878D82A}">
                    <a16:rowId xmlns:a16="http://schemas.microsoft.com/office/drawing/2014/main" val="3683277303"/>
                  </a:ext>
                </a:extLst>
              </a:tr>
              <a:tr h="354263">
                <a:tc rowSpan="2">
                  <a:txBody>
                    <a:bodyPr/>
                    <a:lstStyle/>
                    <a:p>
                      <a:pPr>
                        <a:lnSpc>
                          <a:spcPct val="107000"/>
                        </a:lnSpc>
                        <a:spcAft>
                          <a:spcPts val="0"/>
                        </a:spcAft>
                      </a:pPr>
                      <a:r>
                        <a:rPr lang="fr-CH" sz="900" kern="1200" dirty="0">
                          <a:solidFill>
                            <a:schemeClr val="dk1"/>
                          </a:solidFill>
                          <a:effectLst/>
                          <a:latin typeface="+mn-lt"/>
                          <a:ea typeface="+mn-ea"/>
                          <a:cs typeface="+mn-cs"/>
                        </a:rPr>
                        <a:t>Un patient a été admis avec COVID-19 et est sorti d'un établissement de santé depuis moins de deux jours.</a:t>
                      </a:r>
                      <a:endParaRPr lang="fr-CH" sz="900" dirty="0">
                        <a:solidFill>
                          <a:schemeClr val="tx1"/>
                        </a:solidFill>
                        <a:latin typeface="+mn-lt"/>
                        <a:ea typeface="Calibri"/>
                        <a:cs typeface="Times New Roman"/>
                      </a:endParaRPr>
                    </a:p>
                  </a:txBody>
                  <a:tcPr marL="51435" marR="51435" marT="0" marB="0"/>
                </a:tc>
                <a:tc vMerge="1">
                  <a:txBody>
                    <a:bodyPr/>
                    <a:lstStyle/>
                    <a:p>
                      <a:pPr algn="ctr">
                        <a:lnSpc>
                          <a:spcPct val="107000"/>
                        </a:lnSpc>
                        <a:spcAft>
                          <a:spcPts val="0"/>
                        </a:spcAft>
                      </a:pPr>
                      <a:endParaRPr lang="fr-CH" sz="2400" b="1" dirty="0">
                        <a:solidFill>
                          <a:schemeClr val="tx1"/>
                        </a:solidFill>
                        <a:latin typeface="Calibri Light" pitchFamily="34" charset="0"/>
                        <a:ea typeface="Calibri"/>
                        <a:cs typeface="Times New Roman"/>
                      </a:endParaRPr>
                    </a:p>
                  </a:txBody>
                  <a:tcPr marL="51435" marR="51435" marT="0" marB="0" anchor="ctr"/>
                </a:tc>
                <a:tc>
                  <a:txBody>
                    <a:bodyPr/>
                    <a:lstStyle/>
                    <a:p>
                      <a:pPr>
                        <a:lnSpc>
                          <a:spcPct val="107000"/>
                        </a:lnSpc>
                        <a:spcAft>
                          <a:spcPts val="0"/>
                        </a:spcAft>
                      </a:pPr>
                      <a:endParaRPr lang="fr-CH" sz="900" b="0" dirty="0">
                        <a:solidFill>
                          <a:schemeClr val="tx1"/>
                        </a:solidFill>
                        <a:latin typeface="+mn-lt"/>
                        <a:ea typeface="Calibri"/>
                        <a:cs typeface="Times New Roman"/>
                      </a:endParaRPr>
                    </a:p>
                  </a:txBody>
                  <a:tcPr marL="51435" marR="51435" marT="0" marB="0"/>
                </a:tc>
                <a:extLst>
                  <a:ext uri="{0D108BD9-81ED-4DB2-BD59-A6C34878D82A}">
                    <a16:rowId xmlns:a16="http://schemas.microsoft.com/office/drawing/2014/main" val="2999506408"/>
                  </a:ext>
                </a:extLst>
              </a:tr>
              <a:tr h="30163">
                <a:tc v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CH" sz="900" kern="1200" dirty="0">
                          <a:solidFill>
                            <a:schemeClr val="dk1"/>
                          </a:solidFill>
                          <a:effectLst/>
                          <a:latin typeface="+mn-lt"/>
                          <a:ea typeface="+mn-ea"/>
                          <a:cs typeface="+mn-cs"/>
                        </a:rPr>
                        <a:t>Un patient a été admis avec COVID-19 et est sorti d'un établissement de santé depuis moins de deux jours.</a:t>
                      </a:r>
                    </a:p>
                  </a:txBody>
                  <a:tcPr marL="51435" marR="51435" marT="0" marB="0"/>
                </a:tc>
                <a:tc vMerge="1">
                  <a:txBody>
                    <a:bodyPr/>
                    <a:lstStyle/>
                    <a:p>
                      <a:pPr algn="ctr">
                        <a:lnSpc>
                          <a:spcPct val="107000"/>
                        </a:lnSpc>
                        <a:spcAft>
                          <a:spcPts val="0"/>
                        </a:spcAft>
                      </a:pPr>
                      <a:endParaRPr lang="fr-CH" sz="2400" b="1" dirty="0">
                        <a:solidFill>
                          <a:schemeClr val="tx1"/>
                        </a:solidFill>
                        <a:latin typeface="Calibri Light" pitchFamily="34" charset="0"/>
                        <a:ea typeface="Calibri"/>
                        <a:cs typeface="Times New Roman"/>
                      </a:endParaRPr>
                    </a:p>
                  </a:txBody>
                  <a:tcPr marL="51435" marR="51435" marT="0" marB="0" anchor="ctr"/>
                </a:tc>
                <a:tc>
                  <a:txBody>
                    <a:bodyPr/>
                    <a:lstStyle/>
                    <a:p>
                      <a:pPr>
                        <a:lnSpc>
                          <a:spcPct val="107000"/>
                        </a:lnSpc>
                        <a:spcAft>
                          <a:spcPts val="0"/>
                        </a:spcAft>
                      </a:pPr>
                      <a:endParaRPr lang="fr-CH" sz="900" b="0" dirty="0">
                        <a:solidFill>
                          <a:schemeClr val="tx1"/>
                        </a:solidFill>
                        <a:latin typeface="+mn-lt"/>
                        <a:ea typeface="Calibri"/>
                        <a:cs typeface="Times New Roman"/>
                      </a:endParaRPr>
                    </a:p>
                  </a:txBody>
                  <a:tcPr marL="51435" marR="51435" marT="0" marB="0"/>
                </a:tc>
                <a:extLst>
                  <a:ext uri="{0D108BD9-81ED-4DB2-BD59-A6C34878D82A}">
                    <a16:rowId xmlns:a16="http://schemas.microsoft.com/office/drawing/2014/main" val="51518635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lgn="ctr"/>
            <a:fld id="{00000000-1234-1234-1234-123412341234}" type="slidenum">
              <a:rPr lang="en" sz="1800">
                <a:solidFill>
                  <a:srgbClr val="FFFFFF"/>
                </a:solidFill>
                <a:latin typeface="Calibri Light" pitchFamily="34" charset="0"/>
                <a:ea typeface="Dosis"/>
                <a:cs typeface="Dosis"/>
                <a:sym typeface="Dosis"/>
              </a:rPr>
              <a:pPr algn="ctr"/>
              <a:t>37</a:t>
            </a:fld>
            <a:endParaRPr lang="en" sz="1800">
              <a:solidFill>
                <a:srgbClr val="FFFFFF"/>
              </a:solidFill>
              <a:latin typeface="Calibri Light" pitchFamily="34" charset="0"/>
              <a:ea typeface="Dosis"/>
              <a:cs typeface="Dosis"/>
              <a:sym typeface="Dosis"/>
            </a:endParaRPr>
          </a:p>
        </p:txBody>
      </p:sp>
      <p:pic>
        <p:nvPicPr>
          <p:cNvPr id="2050" name="Picture 2" descr="http://www.perspektive-hausarzt-bw.de/wp-content/uploads/2015/03/367-643x335.jpg"/>
          <p:cNvPicPr>
            <a:picLocks noChangeAspect="1" noChangeArrowheads="1"/>
          </p:cNvPicPr>
          <p:nvPr/>
        </p:nvPicPr>
        <p:blipFill>
          <a:blip r:embed="rId2" cstate="print"/>
          <a:srcRect/>
          <a:stretch>
            <a:fillRect/>
          </a:stretch>
        </p:blipFill>
        <p:spPr bwMode="auto">
          <a:xfrm>
            <a:off x="1143000" y="642938"/>
            <a:ext cx="6858000" cy="3857625"/>
          </a:xfrm>
          <a:prstGeom prst="rect">
            <a:avLst/>
          </a:prstGeom>
          <a:noFill/>
        </p:spPr>
      </p:pic>
      <p:sp>
        <p:nvSpPr>
          <p:cNvPr id="4" name="Rectangle 3"/>
          <p:cNvSpPr/>
          <p:nvPr/>
        </p:nvSpPr>
        <p:spPr>
          <a:xfrm>
            <a:off x="1169623" y="681542"/>
            <a:ext cx="3228769" cy="369332"/>
          </a:xfrm>
          <a:prstGeom prst="rect">
            <a:avLst/>
          </a:prstGeom>
        </p:spPr>
        <p:txBody>
          <a:bodyPr wrap="none">
            <a:spAutoFit/>
          </a:bodyPr>
          <a:lstStyle/>
          <a:p>
            <a:r>
              <a:rPr lang="fr-FR" sz="1800" b="1" dirty="0">
                <a:solidFill>
                  <a:schemeClr val="bg1"/>
                </a:solidFill>
                <a:latin typeface="Calibri" panose="020F0502020204030204" pitchFamily="34" charset="0"/>
                <a:cs typeface="Calibri" panose="020F0502020204030204" pitchFamily="34" charset="0"/>
              </a:rPr>
              <a:t>SSI : Infection du site chirurgical</a:t>
            </a:r>
          </a:p>
        </p:txBody>
      </p:sp>
      <p:sp>
        <p:nvSpPr>
          <p:cNvPr id="5" name="Forme libre 4"/>
          <p:cNvSpPr/>
          <p:nvPr/>
        </p:nvSpPr>
        <p:spPr>
          <a:xfrm>
            <a:off x="1223631" y="1113588"/>
            <a:ext cx="2157673" cy="3294366"/>
          </a:xfrm>
          <a:custGeom>
            <a:avLst/>
            <a:gdLst>
              <a:gd name="connsiteX0" fmla="*/ 0 w 3293451"/>
              <a:gd name="connsiteY0" fmla="*/ 329345 h 4392488"/>
              <a:gd name="connsiteX1" fmla="*/ 96463 w 3293451"/>
              <a:gd name="connsiteY1" fmla="*/ 96463 h 4392488"/>
              <a:gd name="connsiteX2" fmla="*/ 329345 w 3293451"/>
              <a:gd name="connsiteY2" fmla="*/ 0 h 4392488"/>
              <a:gd name="connsiteX3" fmla="*/ 2964106 w 3293451"/>
              <a:gd name="connsiteY3" fmla="*/ 0 h 4392488"/>
              <a:gd name="connsiteX4" fmla="*/ 3196988 w 3293451"/>
              <a:gd name="connsiteY4" fmla="*/ 96463 h 4392488"/>
              <a:gd name="connsiteX5" fmla="*/ 3293451 w 3293451"/>
              <a:gd name="connsiteY5" fmla="*/ 329345 h 4392488"/>
              <a:gd name="connsiteX6" fmla="*/ 3293451 w 3293451"/>
              <a:gd name="connsiteY6" fmla="*/ 4063143 h 4392488"/>
              <a:gd name="connsiteX7" fmla="*/ 3196988 w 3293451"/>
              <a:gd name="connsiteY7" fmla="*/ 4296025 h 4392488"/>
              <a:gd name="connsiteX8" fmla="*/ 2964106 w 3293451"/>
              <a:gd name="connsiteY8" fmla="*/ 4392488 h 4392488"/>
              <a:gd name="connsiteX9" fmla="*/ 329345 w 3293451"/>
              <a:gd name="connsiteY9" fmla="*/ 4392488 h 4392488"/>
              <a:gd name="connsiteX10" fmla="*/ 96463 w 3293451"/>
              <a:gd name="connsiteY10" fmla="*/ 4296025 h 4392488"/>
              <a:gd name="connsiteX11" fmla="*/ 0 w 3293451"/>
              <a:gd name="connsiteY11" fmla="*/ 4063143 h 4392488"/>
              <a:gd name="connsiteX12" fmla="*/ 0 w 3293451"/>
              <a:gd name="connsiteY12" fmla="*/ 329345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3451" h="4392488">
                <a:moveTo>
                  <a:pt x="0" y="329345"/>
                </a:moveTo>
                <a:cubicBezTo>
                  <a:pt x="0" y="241997"/>
                  <a:pt x="34699" y="158227"/>
                  <a:pt x="96463" y="96463"/>
                </a:cubicBezTo>
                <a:cubicBezTo>
                  <a:pt x="158227" y="34699"/>
                  <a:pt x="241998" y="0"/>
                  <a:pt x="329345" y="0"/>
                </a:cubicBezTo>
                <a:lnTo>
                  <a:pt x="2964106" y="0"/>
                </a:lnTo>
                <a:cubicBezTo>
                  <a:pt x="3051454" y="0"/>
                  <a:pt x="3135224" y="34699"/>
                  <a:pt x="3196988" y="96463"/>
                </a:cubicBezTo>
                <a:cubicBezTo>
                  <a:pt x="3258752" y="158227"/>
                  <a:pt x="3293451" y="241998"/>
                  <a:pt x="3293451" y="329345"/>
                </a:cubicBezTo>
                <a:lnTo>
                  <a:pt x="3293451" y="4063143"/>
                </a:lnTo>
                <a:cubicBezTo>
                  <a:pt x="3293451" y="4150491"/>
                  <a:pt x="3258752" y="4234261"/>
                  <a:pt x="3196988" y="4296025"/>
                </a:cubicBezTo>
                <a:cubicBezTo>
                  <a:pt x="3135224" y="4357789"/>
                  <a:pt x="3051454" y="4392488"/>
                  <a:pt x="2964106" y="4392488"/>
                </a:cubicBezTo>
                <a:lnTo>
                  <a:pt x="329345" y="4392488"/>
                </a:lnTo>
                <a:cubicBezTo>
                  <a:pt x="241997" y="4392488"/>
                  <a:pt x="158227" y="4357789"/>
                  <a:pt x="96463" y="4296025"/>
                </a:cubicBezTo>
                <a:cubicBezTo>
                  <a:pt x="34699" y="4234261"/>
                  <a:pt x="0" y="4150490"/>
                  <a:pt x="0" y="4063143"/>
                </a:cubicBezTo>
                <a:lnTo>
                  <a:pt x="0" y="329345"/>
                </a:lnTo>
                <a:close/>
              </a:path>
            </a:pathLst>
          </a:custGeom>
          <a:solidFill>
            <a:schemeClr val="accent5">
              <a:lumMod val="20000"/>
              <a:lumOff val="80000"/>
            </a:schemeClr>
          </a:solidFill>
        </p:spPr>
        <p:style>
          <a:lnRef idx="0">
            <a:schemeClr val="accent2">
              <a:hueOff val="0"/>
              <a:satOff val="0"/>
              <a:lumOff val="0"/>
              <a:alphaOff val="0"/>
            </a:schemeClr>
          </a:lnRef>
          <a:fillRef idx="1">
            <a:scrgbClr r="0" g="0" b="0"/>
          </a:fillRef>
          <a:effectRef idx="2">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4290" tIns="34290" rIns="34290" bIns="2340347" numCol="1" spcCol="1270" anchor="t" anchorCtr="0">
            <a:noAutofit/>
          </a:bodyPr>
          <a:lstStyle/>
          <a:p>
            <a:pPr lvl="0"/>
            <a:endParaRPr lang="fr-FR" sz="825" dirty="0">
              <a:latin typeface="Calibri Light" pitchFamily="34" charset="0"/>
              <a:cs typeface="Arial" panose="020B0604020202020204" pitchFamily="34" charset="0"/>
            </a:endParaRPr>
          </a:p>
          <a:p>
            <a:pPr lvl="0"/>
            <a:r>
              <a:rPr lang="fr-FR" sz="825" dirty="0">
                <a:latin typeface="Calibri" panose="020F0502020204030204" pitchFamily="34" charset="0"/>
                <a:cs typeface="Calibri" panose="020F0502020204030204" pitchFamily="34" charset="0"/>
              </a:rPr>
              <a:t>L'infection survient dans les 30 jours après une intervention chirurgicale</a:t>
            </a:r>
            <a:endParaRPr lang="fr-CH" sz="825" dirty="0">
              <a:latin typeface="Calibri" panose="020F0502020204030204" pitchFamily="34" charset="0"/>
              <a:cs typeface="Calibri" panose="020F0502020204030204" pitchFamily="34" charset="0"/>
            </a:endParaRPr>
          </a:p>
          <a:p>
            <a:pPr algn="ctr" defTabSz="400050">
              <a:lnSpc>
                <a:spcPct val="90000"/>
              </a:lnSpc>
              <a:spcBef>
                <a:spcPct val="0"/>
              </a:spcBef>
              <a:spcAft>
                <a:spcPct val="35000"/>
              </a:spcAft>
            </a:pPr>
            <a:endParaRPr lang="de-CH" sz="825" dirty="0">
              <a:latin typeface="Calibri" panose="020F0502020204030204" pitchFamily="34" charset="0"/>
              <a:cs typeface="Calibri" panose="020F0502020204030204" pitchFamily="34" charset="0"/>
            </a:endParaRPr>
          </a:p>
          <a:p>
            <a:pPr algn="ctr" defTabSz="400050">
              <a:lnSpc>
                <a:spcPct val="90000"/>
              </a:lnSpc>
              <a:spcBef>
                <a:spcPct val="0"/>
              </a:spcBef>
              <a:spcAft>
                <a:spcPct val="35000"/>
              </a:spcAft>
            </a:pPr>
            <a:r>
              <a:rPr lang="fr-FR" sz="788" b="1" i="1" dirty="0">
                <a:solidFill>
                  <a:srgbClr val="C00000"/>
                </a:solidFill>
                <a:latin typeface="Calibri" panose="020F0502020204030204" pitchFamily="34" charset="0"/>
                <a:cs typeface="Calibri" panose="020F0502020204030204" pitchFamily="34" charset="0"/>
              </a:rPr>
              <a:t>Infection </a:t>
            </a:r>
            <a:r>
              <a:rPr lang="fr-FR" sz="788" b="1" i="1" dirty="0" err="1">
                <a:solidFill>
                  <a:srgbClr val="C00000"/>
                </a:solidFill>
                <a:latin typeface="Calibri" panose="020F0502020204030204" pitchFamily="34" charset="0"/>
                <a:cs typeface="Calibri" panose="020F0502020204030204" pitchFamily="34" charset="0"/>
              </a:rPr>
              <a:t>incisionnelle</a:t>
            </a:r>
            <a:r>
              <a:rPr lang="fr-FR" sz="788" b="1" i="1" dirty="0">
                <a:solidFill>
                  <a:srgbClr val="C00000"/>
                </a:solidFill>
                <a:latin typeface="Calibri" panose="020F0502020204030204" pitchFamily="34" charset="0"/>
                <a:cs typeface="Calibri" panose="020F0502020204030204" pitchFamily="34" charset="0"/>
              </a:rPr>
              <a:t> superficielle (SSI-S)</a:t>
            </a:r>
            <a:endParaRPr lang="de-CH" sz="788" dirty="0">
              <a:latin typeface="Calibri" panose="020F0502020204030204" pitchFamily="34" charset="0"/>
              <a:cs typeface="Calibri" panose="020F0502020204030204" pitchFamily="34" charset="0"/>
            </a:endParaRPr>
          </a:p>
        </p:txBody>
      </p:sp>
      <p:sp>
        <p:nvSpPr>
          <p:cNvPr id="6" name="Forme libre 5"/>
          <p:cNvSpPr/>
          <p:nvPr/>
        </p:nvSpPr>
        <p:spPr>
          <a:xfrm>
            <a:off x="1329075" y="1977685"/>
            <a:ext cx="1976071" cy="2195344"/>
          </a:xfrm>
          <a:custGeom>
            <a:avLst/>
            <a:gdLst>
              <a:gd name="connsiteX0" fmla="*/ 0 w 2634761"/>
              <a:gd name="connsiteY0" fmla="*/ 263476 h 2855117"/>
              <a:gd name="connsiteX1" fmla="*/ 77171 w 2634761"/>
              <a:gd name="connsiteY1" fmla="*/ 77170 h 2855117"/>
              <a:gd name="connsiteX2" fmla="*/ 263477 w 2634761"/>
              <a:gd name="connsiteY2" fmla="*/ 0 h 2855117"/>
              <a:gd name="connsiteX3" fmla="*/ 2371285 w 2634761"/>
              <a:gd name="connsiteY3" fmla="*/ 0 h 2855117"/>
              <a:gd name="connsiteX4" fmla="*/ 2557591 w 2634761"/>
              <a:gd name="connsiteY4" fmla="*/ 77171 h 2855117"/>
              <a:gd name="connsiteX5" fmla="*/ 2634761 w 2634761"/>
              <a:gd name="connsiteY5" fmla="*/ 263477 h 2855117"/>
              <a:gd name="connsiteX6" fmla="*/ 2634761 w 2634761"/>
              <a:gd name="connsiteY6" fmla="*/ 2591641 h 2855117"/>
              <a:gd name="connsiteX7" fmla="*/ 2557591 w 2634761"/>
              <a:gd name="connsiteY7" fmla="*/ 2777947 h 2855117"/>
              <a:gd name="connsiteX8" fmla="*/ 2371285 w 2634761"/>
              <a:gd name="connsiteY8" fmla="*/ 2855117 h 2855117"/>
              <a:gd name="connsiteX9" fmla="*/ 263476 w 2634761"/>
              <a:gd name="connsiteY9" fmla="*/ 2855117 h 2855117"/>
              <a:gd name="connsiteX10" fmla="*/ 77170 w 2634761"/>
              <a:gd name="connsiteY10" fmla="*/ 2777947 h 2855117"/>
              <a:gd name="connsiteX11" fmla="*/ 0 w 2634761"/>
              <a:gd name="connsiteY11" fmla="*/ 2591641 h 2855117"/>
              <a:gd name="connsiteX12" fmla="*/ 0 w 2634761"/>
              <a:gd name="connsiteY12" fmla="*/ 263476 h 28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4761" h="2855117">
                <a:moveTo>
                  <a:pt x="0" y="263476"/>
                </a:moveTo>
                <a:cubicBezTo>
                  <a:pt x="0" y="193598"/>
                  <a:pt x="27759" y="126582"/>
                  <a:pt x="77171" y="77170"/>
                </a:cubicBezTo>
                <a:cubicBezTo>
                  <a:pt x="126582" y="27759"/>
                  <a:pt x="193599" y="0"/>
                  <a:pt x="263477" y="0"/>
                </a:cubicBezTo>
                <a:lnTo>
                  <a:pt x="2371285" y="0"/>
                </a:lnTo>
                <a:cubicBezTo>
                  <a:pt x="2441163" y="0"/>
                  <a:pt x="2508179" y="27759"/>
                  <a:pt x="2557591" y="77171"/>
                </a:cubicBezTo>
                <a:cubicBezTo>
                  <a:pt x="2607002" y="126582"/>
                  <a:pt x="2634761" y="193599"/>
                  <a:pt x="2634761" y="263477"/>
                </a:cubicBezTo>
                <a:lnTo>
                  <a:pt x="2634761" y="2591641"/>
                </a:lnTo>
                <a:cubicBezTo>
                  <a:pt x="2634761" y="2661519"/>
                  <a:pt x="2607002" y="2728535"/>
                  <a:pt x="2557591" y="2777947"/>
                </a:cubicBezTo>
                <a:cubicBezTo>
                  <a:pt x="2508180" y="2827358"/>
                  <a:pt x="2441163" y="2855117"/>
                  <a:pt x="2371285" y="2855117"/>
                </a:cubicBezTo>
                <a:lnTo>
                  <a:pt x="263476" y="2855117"/>
                </a:lnTo>
                <a:cubicBezTo>
                  <a:pt x="193598" y="2855117"/>
                  <a:pt x="126582" y="2827358"/>
                  <a:pt x="77170" y="2777947"/>
                </a:cubicBezTo>
                <a:cubicBezTo>
                  <a:pt x="27759" y="2728536"/>
                  <a:pt x="0" y="2661519"/>
                  <a:pt x="0" y="2591641"/>
                </a:cubicBezTo>
                <a:lnTo>
                  <a:pt x="0" y="263476"/>
                </a:lnTo>
                <a:close/>
              </a:path>
            </a:pathLst>
          </a:custGeom>
          <a:solidFill>
            <a:schemeClr val="accent5">
              <a:lumMod val="20000"/>
              <a:lumOff val="80000"/>
            </a:schemeClr>
          </a:solidFill>
        </p:spPr>
        <p:style>
          <a:lnRef idx="0">
            <a:schemeClr val="accent2">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76928" tIns="72165" rIns="76928" bIns="72165" numCol="1" spcCol="1270" anchor="t" anchorCtr="0">
            <a:noAutofit/>
          </a:bodyPr>
          <a:lstStyle/>
          <a:p>
            <a:pPr marL="65485" indent="-65485"/>
            <a:r>
              <a:rPr lang="fr-FR" sz="750" b="1" dirty="0">
                <a:latin typeface="Calibri" panose="020F0502020204030204" pitchFamily="34" charset="0"/>
                <a:cs typeface="Calibri" panose="020F0502020204030204" pitchFamily="34" charset="0"/>
              </a:rPr>
              <a:t>peau, tissus sous-cutanés</a:t>
            </a:r>
          </a:p>
          <a:p>
            <a:pPr marL="65485" indent="-65485"/>
            <a:endParaRPr lang="fr-FR" sz="750" b="1" dirty="0">
              <a:latin typeface="Calibri" panose="020F0502020204030204" pitchFamily="34" charset="0"/>
              <a:cs typeface="Calibri" panose="020F0502020204030204" pitchFamily="34" charset="0"/>
            </a:endParaRPr>
          </a:p>
          <a:p>
            <a:pPr marL="65485" indent="-65485"/>
            <a:r>
              <a:rPr lang="fr-FR" sz="750" b="1" dirty="0">
                <a:latin typeface="Calibri" panose="020F0502020204030204" pitchFamily="34" charset="0"/>
                <a:cs typeface="Calibri" panose="020F0502020204030204" pitchFamily="34" charset="0"/>
              </a:rPr>
              <a:t>ET </a:t>
            </a:r>
            <a:r>
              <a:rPr lang="fr-FR" sz="750" dirty="0">
                <a:latin typeface="Calibri" panose="020F0502020204030204" pitchFamily="34" charset="0"/>
                <a:cs typeface="Calibri" panose="020F0502020204030204" pitchFamily="34" charset="0"/>
              </a:rPr>
              <a:t>au moins 1 critères suivants :</a:t>
            </a:r>
            <a:endParaRPr lang="fr-CH" sz="750" dirty="0">
              <a:latin typeface="Calibri" panose="020F0502020204030204" pitchFamily="34" charset="0"/>
              <a:cs typeface="Calibri" panose="020F0502020204030204" pitchFamily="34" charset="0"/>
            </a:endParaRPr>
          </a:p>
          <a:p>
            <a:pPr marL="65485" lvl="1" indent="-65485">
              <a:buFont typeface="Arial" pitchFamily="34" charset="0"/>
              <a:buChar char="•"/>
            </a:pPr>
            <a:r>
              <a:rPr lang="fr-FR" sz="750" dirty="0">
                <a:latin typeface="Calibri" panose="020F0502020204030204" pitchFamily="34" charset="0"/>
                <a:cs typeface="Calibri" panose="020F0502020204030204" pitchFamily="34" charset="0"/>
              </a:rPr>
              <a:t> Ecoulement purulent du site de l’incision avec ou sans confirmation microbiologique</a:t>
            </a:r>
            <a:endParaRPr lang="fr-CH" sz="750" dirty="0">
              <a:latin typeface="Calibri" panose="020F0502020204030204" pitchFamily="34" charset="0"/>
              <a:cs typeface="Calibri" panose="020F0502020204030204" pitchFamily="34" charset="0"/>
            </a:endParaRPr>
          </a:p>
          <a:p>
            <a:pPr marL="65485" lvl="1" indent="-65485">
              <a:buFont typeface="Arial" pitchFamily="34" charset="0"/>
              <a:buChar char="•"/>
            </a:pPr>
            <a:r>
              <a:rPr lang="fr-CH" sz="750" dirty="0">
                <a:latin typeface="Calibri" panose="020F0502020204030204" pitchFamily="34" charset="0"/>
                <a:cs typeface="Calibri" panose="020F0502020204030204" pitchFamily="34" charset="0"/>
              </a:rPr>
              <a:t> </a:t>
            </a:r>
            <a:r>
              <a:rPr lang="fr-FR" sz="750" dirty="0">
                <a:latin typeface="Calibri" panose="020F0502020204030204" pitchFamily="34" charset="0"/>
                <a:cs typeface="Calibri" panose="020F0502020204030204" pitchFamily="34" charset="0"/>
              </a:rPr>
              <a:t>Microorganismes isolés à partir d'une culture d’un tissu ou liquide obtenu par incision superficielle et aseptique</a:t>
            </a:r>
            <a:endParaRPr lang="fr-CH" sz="750" dirty="0">
              <a:latin typeface="Calibri" panose="020F0502020204030204" pitchFamily="34" charset="0"/>
              <a:cs typeface="Calibri" panose="020F0502020204030204" pitchFamily="34" charset="0"/>
            </a:endParaRPr>
          </a:p>
          <a:p>
            <a:pPr marL="65485" lvl="1" indent="-65485">
              <a:buFont typeface="Arial" pitchFamily="34" charset="0"/>
              <a:buChar char="•"/>
            </a:pPr>
            <a:r>
              <a:rPr lang="fr-CH" sz="750" dirty="0">
                <a:latin typeface="Calibri" panose="020F0502020204030204" pitchFamily="34" charset="0"/>
                <a:cs typeface="Calibri" panose="020F0502020204030204" pitchFamily="34" charset="0"/>
              </a:rPr>
              <a:t> </a:t>
            </a:r>
            <a:r>
              <a:rPr lang="fr-FR" sz="750" dirty="0">
                <a:latin typeface="Calibri" panose="020F0502020204030204" pitchFamily="34" charset="0"/>
                <a:cs typeface="Calibri" panose="020F0502020204030204" pitchFamily="34" charset="0"/>
              </a:rPr>
              <a:t>Au moins un des signes ou symptômes suivants : douleur ou sensibilité, tuméfaction localisée, rougeur ou chaleur </a:t>
            </a:r>
            <a:r>
              <a:rPr lang="fr-FR" sz="750" b="1" dirty="0">
                <a:latin typeface="Calibri" panose="020F0502020204030204" pitchFamily="34" charset="0"/>
                <a:cs typeface="Calibri" panose="020F0502020204030204" pitchFamily="34" charset="0"/>
              </a:rPr>
              <a:t>ET</a:t>
            </a:r>
            <a:r>
              <a:rPr lang="fr-FR" sz="750" dirty="0">
                <a:latin typeface="Calibri" panose="020F0502020204030204" pitchFamily="34" charset="0"/>
                <a:cs typeface="Calibri" panose="020F0502020204030204" pitchFamily="34" charset="0"/>
              </a:rPr>
              <a:t> ouverture délibérée de la plaie par le chirurgien, sauf si la culture du frottis de plaie est négative</a:t>
            </a:r>
            <a:endParaRPr lang="fr-CH" sz="750" dirty="0">
              <a:latin typeface="Calibri" panose="020F0502020204030204" pitchFamily="34" charset="0"/>
              <a:cs typeface="Calibri" panose="020F0502020204030204" pitchFamily="34" charset="0"/>
            </a:endParaRPr>
          </a:p>
          <a:p>
            <a:pPr marL="65485" lvl="1" indent="-65485">
              <a:buFont typeface="Arial" pitchFamily="34" charset="0"/>
              <a:buChar char="•"/>
            </a:pPr>
            <a:r>
              <a:rPr lang="fr-CH" sz="750" dirty="0">
                <a:latin typeface="Calibri" panose="020F0502020204030204" pitchFamily="34" charset="0"/>
                <a:cs typeface="Calibri" panose="020F0502020204030204" pitchFamily="34" charset="0"/>
              </a:rPr>
              <a:t> </a:t>
            </a:r>
            <a:r>
              <a:rPr lang="fr-FR" sz="750" dirty="0">
                <a:latin typeface="Calibri" panose="020F0502020204030204" pitchFamily="34" charset="0"/>
                <a:cs typeface="Calibri" panose="020F0502020204030204" pitchFamily="34" charset="0"/>
              </a:rPr>
              <a:t>Diagnostic de l’infection suite à une incision superficielle effectué par un chirurgien ou un médecin traitant</a:t>
            </a:r>
            <a:endParaRPr lang="fr-CH" sz="750" dirty="0">
              <a:latin typeface="Calibri" panose="020F0502020204030204" pitchFamily="34" charset="0"/>
              <a:cs typeface="Calibri" panose="020F0502020204030204" pitchFamily="34" charset="0"/>
            </a:endParaRPr>
          </a:p>
        </p:txBody>
      </p:sp>
      <p:sp>
        <p:nvSpPr>
          <p:cNvPr id="7" name="Forme libre 6"/>
          <p:cNvSpPr/>
          <p:nvPr/>
        </p:nvSpPr>
        <p:spPr>
          <a:xfrm>
            <a:off x="3458976" y="1113588"/>
            <a:ext cx="2214246" cy="3294366"/>
          </a:xfrm>
          <a:custGeom>
            <a:avLst/>
            <a:gdLst>
              <a:gd name="connsiteX0" fmla="*/ 0 w 3293451"/>
              <a:gd name="connsiteY0" fmla="*/ 329345 h 4392488"/>
              <a:gd name="connsiteX1" fmla="*/ 96463 w 3293451"/>
              <a:gd name="connsiteY1" fmla="*/ 96463 h 4392488"/>
              <a:gd name="connsiteX2" fmla="*/ 329345 w 3293451"/>
              <a:gd name="connsiteY2" fmla="*/ 0 h 4392488"/>
              <a:gd name="connsiteX3" fmla="*/ 2964106 w 3293451"/>
              <a:gd name="connsiteY3" fmla="*/ 0 h 4392488"/>
              <a:gd name="connsiteX4" fmla="*/ 3196988 w 3293451"/>
              <a:gd name="connsiteY4" fmla="*/ 96463 h 4392488"/>
              <a:gd name="connsiteX5" fmla="*/ 3293451 w 3293451"/>
              <a:gd name="connsiteY5" fmla="*/ 329345 h 4392488"/>
              <a:gd name="connsiteX6" fmla="*/ 3293451 w 3293451"/>
              <a:gd name="connsiteY6" fmla="*/ 4063143 h 4392488"/>
              <a:gd name="connsiteX7" fmla="*/ 3196988 w 3293451"/>
              <a:gd name="connsiteY7" fmla="*/ 4296025 h 4392488"/>
              <a:gd name="connsiteX8" fmla="*/ 2964106 w 3293451"/>
              <a:gd name="connsiteY8" fmla="*/ 4392488 h 4392488"/>
              <a:gd name="connsiteX9" fmla="*/ 329345 w 3293451"/>
              <a:gd name="connsiteY9" fmla="*/ 4392488 h 4392488"/>
              <a:gd name="connsiteX10" fmla="*/ 96463 w 3293451"/>
              <a:gd name="connsiteY10" fmla="*/ 4296025 h 4392488"/>
              <a:gd name="connsiteX11" fmla="*/ 0 w 3293451"/>
              <a:gd name="connsiteY11" fmla="*/ 4063143 h 4392488"/>
              <a:gd name="connsiteX12" fmla="*/ 0 w 3293451"/>
              <a:gd name="connsiteY12" fmla="*/ 329345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3451" h="4392488">
                <a:moveTo>
                  <a:pt x="0" y="329345"/>
                </a:moveTo>
                <a:cubicBezTo>
                  <a:pt x="0" y="241997"/>
                  <a:pt x="34699" y="158227"/>
                  <a:pt x="96463" y="96463"/>
                </a:cubicBezTo>
                <a:cubicBezTo>
                  <a:pt x="158227" y="34699"/>
                  <a:pt x="241998" y="0"/>
                  <a:pt x="329345" y="0"/>
                </a:cubicBezTo>
                <a:lnTo>
                  <a:pt x="2964106" y="0"/>
                </a:lnTo>
                <a:cubicBezTo>
                  <a:pt x="3051454" y="0"/>
                  <a:pt x="3135224" y="34699"/>
                  <a:pt x="3196988" y="96463"/>
                </a:cubicBezTo>
                <a:cubicBezTo>
                  <a:pt x="3258752" y="158227"/>
                  <a:pt x="3293451" y="241998"/>
                  <a:pt x="3293451" y="329345"/>
                </a:cubicBezTo>
                <a:lnTo>
                  <a:pt x="3293451" y="4063143"/>
                </a:lnTo>
                <a:cubicBezTo>
                  <a:pt x="3293451" y="4150491"/>
                  <a:pt x="3258752" y="4234261"/>
                  <a:pt x="3196988" y="4296025"/>
                </a:cubicBezTo>
                <a:cubicBezTo>
                  <a:pt x="3135224" y="4357789"/>
                  <a:pt x="3051454" y="4392488"/>
                  <a:pt x="2964106" y="4392488"/>
                </a:cubicBezTo>
                <a:lnTo>
                  <a:pt x="329345" y="4392488"/>
                </a:lnTo>
                <a:cubicBezTo>
                  <a:pt x="241997" y="4392488"/>
                  <a:pt x="158227" y="4357789"/>
                  <a:pt x="96463" y="4296025"/>
                </a:cubicBezTo>
                <a:cubicBezTo>
                  <a:pt x="34699" y="4234261"/>
                  <a:pt x="0" y="4150490"/>
                  <a:pt x="0" y="4063143"/>
                </a:cubicBezTo>
                <a:lnTo>
                  <a:pt x="0" y="329345"/>
                </a:lnTo>
                <a:close/>
              </a:path>
            </a:pathLst>
          </a:custGeom>
          <a:solidFill>
            <a:schemeClr val="accent5">
              <a:lumMod val="20000"/>
              <a:lumOff val="80000"/>
            </a:schemeClr>
          </a:solidFill>
        </p:spPr>
        <p:style>
          <a:lnRef idx="0">
            <a:schemeClr val="accent2">
              <a:hueOff val="0"/>
              <a:satOff val="0"/>
              <a:lumOff val="0"/>
              <a:alphaOff val="0"/>
            </a:schemeClr>
          </a:lnRef>
          <a:fillRef idx="1">
            <a:scrgbClr r="0" g="0" b="0"/>
          </a:fillRef>
          <a:effectRef idx="2">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1433" tIns="31433" rIns="31433" bIns="2337489" numCol="1" spcCol="1270" anchor="t" anchorCtr="0">
            <a:noAutofit/>
          </a:bodyPr>
          <a:lstStyle/>
          <a:p>
            <a:pPr lvl="0"/>
            <a:endParaRPr lang="fr-FR" sz="825" dirty="0">
              <a:cs typeface="Arial" panose="020B0604020202020204" pitchFamily="34" charset="0"/>
            </a:endParaRPr>
          </a:p>
          <a:p>
            <a:pPr lvl="0"/>
            <a:r>
              <a:rPr lang="fr-FR" sz="825" dirty="0">
                <a:cs typeface="Arial" panose="020B0604020202020204" pitchFamily="34" charset="0"/>
              </a:rPr>
              <a:t>L'infection survient dans les 30 jours après une intervention chirurgicale si aucun implant n'est laissé en place, ou dans les 90 jours si un implant est en place</a:t>
            </a:r>
          </a:p>
          <a:p>
            <a:pPr lvl="0"/>
            <a:endParaRPr lang="fr-CH" sz="825" dirty="0">
              <a:latin typeface="Calibri Light" pitchFamily="34" charset="0"/>
            </a:endParaRPr>
          </a:p>
          <a:p>
            <a:pPr algn="ctr" defTabSz="366713">
              <a:lnSpc>
                <a:spcPct val="90000"/>
              </a:lnSpc>
              <a:spcBef>
                <a:spcPct val="0"/>
              </a:spcBef>
              <a:spcAft>
                <a:spcPct val="35000"/>
              </a:spcAft>
            </a:pPr>
            <a:r>
              <a:rPr lang="fr-FR" sz="825" b="1" i="1" dirty="0">
                <a:solidFill>
                  <a:srgbClr val="C00000"/>
                </a:solidFill>
                <a:cs typeface="Arial" panose="020B0604020202020204" pitchFamily="34" charset="0"/>
              </a:rPr>
              <a:t>Infection </a:t>
            </a:r>
            <a:r>
              <a:rPr lang="fr-FR" sz="825" b="1" i="1" dirty="0" err="1">
                <a:solidFill>
                  <a:srgbClr val="C00000"/>
                </a:solidFill>
                <a:cs typeface="Arial" panose="020B0604020202020204" pitchFamily="34" charset="0"/>
              </a:rPr>
              <a:t>incisionnelle</a:t>
            </a:r>
            <a:r>
              <a:rPr lang="fr-FR" sz="825" b="1" i="1" dirty="0">
                <a:solidFill>
                  <a:srgbClr val="C00000"/>
                </a:solidFill>
                <a:cs typeface="Arial" panose="020B0604020202020204" pitchFamily="34" charset="0"/>
              </a:rPr>
              <a:t> profonde (SSI-D)</a:t>
            </a:r>
            <a:endParaRPr lang="de-CH" sz="825" dirty="0">
              <a:cs typeface="Arial" panose="020B0604020202020204" pitchFamily="34" charset="0"/>
            </a:endParaRPr>
          </a:p>
        </p:txBody>
      </p:sp>
      <p:sp>
        <p:nvSpPr>
          <p:cNvPr id="8" name="Forme libre 7"/>
          <p:cNvSpPr/>
          <p:nvPr/>
        </p:nvSpPr>
        <p:spPr>
          <a:xfrm>
            <a:off x="3512981" y="2031690"/>
            <a:ext cx="2106234" cy="2214246"/>
          </a:xfrm>
          <a:custGeom>
            <a:avLst/>
            <a:gdLst>
              <a:gd name="connsiteX0" fmla="*/ 0 w 3154757"/>
              <a:gd name="connsiteY0" fmla="*/ 142198 h 1421982"/>
              <a:gd name="connsiteX1" fmla="*/ 41649 w 3154757"/>
              <a:gd name="connsiteY1" fmla="*/ 41649 h 1421982"/>
              <a:gd name="connsiteX2" fmla="*/ 142198 w 3154757"/>
              <a:gd name="connsiteY2" fmla="*/ 0 h 1421982"/>
              <a:gd name="connsiteX3" fmla="*/ 3012559 w 3154757"/>
              <a:gd name="connsiteY3" fmla="*/ 0 h 1421982"/>
              <a:gd name="connsiteX4" fmla="*/ 3113108 w 3154757"/>
              <a:gd name="connsiteY4" fmla="*/ 41649 h 1421982"/>
              <a:gd name="connsiteX5" fmla="*/ 3154757 w 3154757"/>
              <a:gd name="connsiteY5" fmla="*/ 142198 h 1421982"/>
              <a:gd name="connsiteX6" fmla="*/ 3154757 w 3154757"/>
              <a:gd name="connsiteY6" fmla="*/ 1279784 h 1421982"/>
              <a:gd name="connsiteX7" fmla="*/ 3113108 w 3154757"/>
              <a:gd name="connsiteY7" fmla="*/ 1380333 h 1421982"/>
              <a:gd name="connsiteX8" fmla="*/ 3012559 w 3154757"/>
              <a:gd name="connsiteY8" fmla="*/ 1421982 h 1421982"/>
              <a:gd name="connsiteX9" fmla="*/ 142198 w 3154757"/>
              <a:gd name="connsiteY9" fmla="*/ 1421982 h 1421982"/>
              <a:gd name="connsiteX10" fmla="*/ 41649 w 3154757"/>
              <a:gd name="connsiteY10" fmla="*/ 1380333 h 1421982"/>
              <a:gd name="connsiteX11" fmla="*/ 0 w 3154757"/>
              <a:gd name="connsiteY11" fmla="*/ 1279784 h 1421982"/>
              <a:gd name="connsiteX12" fmla="*/ 0 w 3154757"/>
              <a:gd name="connsiteY12" fmla="*/ 142198 h 142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4757" h="1421982">
                <a:moveTo>
                  <a:pt x="0" y="142198"/>
                </a:moveTo>
                <a:cubicBezTo>
                  <a:pt x="0" y="104485"/>
                  <a:pt x="14982" y="68316"/>
                  <a:pt x="41649" y="41649"/>
                </a:cubicBezTo>
                <a:cubicBezTo>
                  <a:pt x="68316" y="14982"/>
                  <a:pt x="104485" y="0"/>
                  <a:pt x="142198" y="0"/>
                </a:cubicBezTo>
                <a:lnTo>
                  <a:pt x="3012559" y="0"/>
                </a:lnTo>
                <a:cubicBezTo>
                  <a:pt x="3050272" y="0"/>
                  <a:pt x="3086441" y="14982"/>
                  <a:pt x="3113108" y="41649"/>
                </a:cubicBezTo>
                <a:cubicBezTo>
                  <a:pt x="3139775" y="68316"/>
                  <a:pt x="3154757" y="104485"/>
                  <a:pt x="3154757" y="142198"/>
                </a:cubicBezTo>
                <a:lnTo>
                  <a:pt x="3154757" y="1279784"/>
                </a:lnTo>
                <a:cubicBezTo>
                  <a:pt x="3154757" y="1317497"/>
                  <a:pt x="3139775" y="1353666"/>
                  <a:pt x="3113108" y="1380333"/>
                </a:cubicBezTo>
                <a:cubicBezTo>
                  <a:pt x="3086441" y="1407000"/>
                  <a:pt x="3050272" y="1421982"/>
                  <a:pt x="3012559" y="1421982"/>
                </a:cubicBezTo>
                <a:lnTo>
                  <a:pt x="142198" y="1421982"/>
                </a:lnTo>
                <a:cubicBezTo>
                  <a:pt x="104485" y="1421982"/>
                  <a:pt x="68316" y="1407000"/>
                  <a:pt x="41649" y="1380333"/>
                </a:cubicBezTo>
                <a:cubicBezTo>
                  <a:pt x="14982" y="1353666"/>
                  <a:pt x="0" y="1317497"/>
                  <a:pt x="0" y="1279784"/>
                </a:cubicBezTo>
                <a:lnTo>
                  <a:pt x="0" y="142198"/>
                </a:lnTo>
                <a:close/>
              </a:path>
            </a:pathLst>
          </a:custGeom>
          <a:solidFill>
            <a:schemeClr val="accent5">
              <a:lumMod val="20000"/>
              <a:lumOff val="80000"/>
            </a:schemeClr>
          </a:solidFill>
        </p:spPr>
        <p:style>
          <a:lnRef idx="0">
            <a:schemeClr val="accent2">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0286" tIns="45524" rIns="50286" bIns="45524" numCol="1" spcCol="1270" anchor="t" anchorCtr="0">
            <a:noAutofit/>
          </a:bodyPr>
          <a:lstStyle/>
          <a:p>
            <a:pPr marL="65485" indent="-65485"/>
            <a:r>
              <a:rPr lang="fr-FR" sz="750" b="1" dirty="0">
                <a:cs typeface="Arial" panose="020B0604020202020204" pitchFamily="34" charset="0"/>
              </a:rPr>
              <a:t>tissus mous profonds de l'incision (p.ex. fascia, muscle) </a:t>
            </a:r>
          </a:p>
          <a:p>
            <a:pPr marL="65485" indent="-65485"/>
            <a:endParaRPr lang="fr-FR" sz="750" b="1" dirty="0">
              <a:cs typeface="Arial" panose="020B0604020202020204" pitchFamily="34" charset="0"/>
            </a:endParaRPr>
          </a:p>
          <a:p>
            <a:pPr marL="65485" indent="-65485"/>
            <a:r>
              <a:rPr lang="fr-FR" sz="750" b="1" dirty="0">
                <a:cs typeface="Arial" panose="020B0604020202020204" pitchFamily="34" charset="0"/>
              </a:rPr>
              <a:t>ET</a:t>
            </a:r>
            <a:r>
              <a:rPr lang="fr-FR" sz="750" dirty="0">
                <a:cs typeface="Arial" panose="020B0604020202020204" pitchFamily="34" charset="0"/>
              </a:rPr>
              <a:t> au moins un des critères suivants :</a:t>
            </a:r>
          </a:p>
          <a:p>
            <a:pPr marL="65485" indent="-65485">
              <a:buFont typeface="Arial" pitchFamily="34" charset="0"/>
              <a:buChar char="•"/>
            </a:pPr>
            <a:r>
              <a:rPr lang="fr-FR" sz="750" dirty="0">
                <a:cs typeface="Arial" panose="020B0604020202020204" pitchFamily="34" charset="0"/>
              </a:rPr>
              <a:t> Ecoulement purulent au niveau de l'incision profonde</a:t>
            </a:r>
            <a:endParaRPr lang="fr-CH" sz="750" dirty="0">
              <a:cs typeface="Arial" panose="020B0604020202020204" pitchFamily="34" charset="0"/>
            </a:endParaRPr>
          </a:p>
          <a:p>
            <a:pPr marL="65485" indent="-65485">
              <a:buFont typeface="Arial" pitchFamily="34" charset="0"/>
              <a:buChar char="•"/>
            </a:pPr>
            <a:r>
              <a:rPr lang="fr-CH" sz="750" dirty="0">
                <a:cs typeface="Arial" panose="020B0604020202020204" pitchFamily="34" charset="0"/>
              </a:rPr>
              <a:t> </a:t>
            </a:r>
            <a:r>
              <a:rPr lang="fr-FR" sz="750" dirty="0">
                <a:cs typeface="Arial" panose="020B0604020202020204" pitchFamily="34" charset="0"/>
              </a:rPr>
              <a:t>Déhiscence spontanée de la plaie ou ouverture délibérée par un chirurgien lorsque le patient présente au moins 1 des suivants : &gt; 38 ° C, dl ou sensibilité à la palpation, sauf si culture frottis de plaie(-)</a:t>
            </a:r>
            <a:endParaRPr lang="fr-CH" sz="750" dirty="0">
              <a:cs typeface="Arial" panose="020B0604020202020204" pitchFamily="34" charset="0"/>
            </a:endParaRPr>
          </a:p>
          <a:p>
            <a:pPr marL="65485" indent="-65485">
              <a:buFont typeface="Arial" pitchFamily="34" charset="0"/>
              <a:buChar char="•"/>
            </a:pPr>
            <a:r>
              <a:rPr lang="fr-CH" sz="750" dirty="0">
                <a:cs typeface="Arial" panose="020B0604020202020204" pitchFamily="34" charset="0"/>
              </a:rPr>
              <a:t> </a:t>
            </a:r>
            <a:r>
              <a:rPr lang="fr-FR" sz="750" dirty="0">
                <a:cs typeface="Arial" panose="020B0604020202020204" pitchFamily="34" charset="0"/>
              </a:rPr>
              <a:t>Abcès ou autre signe d'infection profonde détectée l’examen direct, lors d'une ré- intervention ou à l’examen pathologique ou </a:t>
            </a:r>
            <a:r>
              <a:rPr lang="fr-FR" sz="750" dirty="0" err="1">
                <a:cs typeface="Arial" panose="020B0604020202020204" pitchFamily="34" charset="0"/>
              </a:rPr>
              <a:t>Rx</a:t>
            </a:r>
            <a:endParaRPr lang="fr-CH" sz="750" dirty="0">
              <a:cs typeface="Arial" panose="020B0604020202020204" pitchFamily="34" charset="0"/>
            </a:endParaRPr>
          </a:p>
          <a:p>
            <a:pPr marL="65485" indent="-65485">
              <a:buFont typeface="Arial" pitchFamily="34" charset="0"/>
              <a:buChar char="•"/>
            </a:pPr>
            <a:r>
              <a:rPr lang="fr-CH" sz="750" dirty="0">
                <a:cs typeface="Arial" panose="020B0604020202020204" pitchFamily="34" charset="0"/>
              </a:rPr>
              <a:t> </a:t>
            </a:r>
            <a:r>
              <a:rPr lang="fr-FR" sz="750" dirty="0">
                <a:cs typeface="Arial" panose="020B0604020202020204" pitchFamily="34" charset="0"/>
              </a:rPr>
              <a:t>Dg établi par le chirurgien ou le médecin traitant</a:t>
            </a:r>
            <a:endParaRPr lang="fr-CH" sz="750" dirty="0">
              <a:cs typeface="Arial" panose="020B0604020202020204" pitchFamily="34" charset="0"/>
            </a:endParaRPr>
          </a:p>
        </p:txBody>
      </p:sp>
      <p:sp>
        <p:nvSpPr>
          <p:cNvPr id="9" name="Forme libre 8"/>
          <p:cNvSpPr/>
          <p:nvPr/>
        </p:nvSpPr>
        <p:spPr>
          <a:xfrm>
            <a:off x="5760132" y="1113588"/>
            <a:ext cx="2160240" cy="3294366"/>
          </a:xfrm>
          <a:custGeom>
            <a:avLst/>
            <a:gdLst>
              <a:gd name="connsiteX0" fmla="*/ 0 w 3293451"/>
              <a:gd name="connsiteY0" fmla="*/ 329345 h 4392488"/>
              <a:gd name="connsiteX1" fmla="*/ 96463 w 3293451"/>
              <a:gd name="connsiteY1" fmla="*/ 96463 h 4392488"/>
              <a:gd name="connsiteX2" fmla="*/ 329345 w 3293451"/>
              <a:gd name="connsiteY2" fmla="*/ 0 h 4392488"/>
              <a:gd name="connsiteX3" fmla="*/ 2964106 w 3293451"/>
              <a:gd name="connsiteY3" fmla="*/ 0 h 4392488"/>
              <a:gd name="connsiteX4" fmla="*/ 3196988 w 3293451"/>
              <a:gd name="connsiteY4" fmla="*/ 96463 h 4392488"/>
              <a:gd name="connsiteX5" fmla="*/ 3293451 w 3293451"/>
              <a:gd name="connsiteY5" fmla="*/ 329345 h 4392488"/>
              <a:gd name="connsiteX6" fmla="*/ 3293451 w 3293451"/>
              <a:gd name="connsiteY6" fmla="*/ 4063143 h 4392488"/>
              <a:gd name="connsiteX7" fmla="*/ 3196988 w 3293451"/>
              <a:gd name="connsiteY7" fmla="*/ 4296025 h 4392488"/>
              <a:gd name="connsiteX8" fmla="*/ 2964106 w 3293451"/>
              <a:gd name="connsiteY8" fmla="*/ 4392488 h 4392488"/>
              <a:gd name="connsiteX9" fmla="*/ 329345 w 3293451"/>
              <a:gd name="connsiteY9" fmla="*/ 4392488 h 4392488"/>
              <a:gd name="connsiteX10" fmla="*/ 96463 w 3293451"/>
              <a:gd name="connsiteY10" fmla="*/ 4296025 h 4392488"/>
              <a:gd name="connsiteX11" fmla="*/ 0 w 3293451"/>
              <a:gd name="connsiteY11" fmla="*/ 4063143 h 4392488"/>
              <a:gd name="connsiteX12" fmla="*/ 0 w 3293451"/>
              <a:gd name="connsiteY12" fmla="*/ 329345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3451" h="4392488">
                <a:moveTo>
                  <a:pt x="0" y="329345"/>
                </a:moveTo>
                <a:cubicBezTo>
                  <a:pt x="0" y="241997"/>
                  <a:pt x="34699" y="158227"/>
                  <a:pt x="96463" y="96463"/>
                </a:cubicBezTo>
                <a:cubicBezTo>
                  <a:pt x="158227" y="34699"/>
                  <a:pt x="241998" y="0"/>
                  <a:pt x="329345" y="0"/>
                </a:cubicBezTo>
                <a:lnTo>
                  <a:pt x="2964106" y="0"/>
                </a:lnTo>
                <a:cubicBezTo>
                  <a:pt x="3051454" y="0"/>
                  <a:pt x="3135224" y="34699"/>
                  <a:pt x="3196988" y="96463"/>
                </a:cubicBezTo>
                <a:cubicBezTo>
                  <a:pt x="3258752" y="158227"/>
                  <a:pt x="3293451" y="241998"/>
                  <a:pt x="3293451" y="329345"/>
                </a:cubicBezTo>
                <a:lnTo>
                  <a:pt x="3293451" y="4063143"/>
                </a:lnTo>
                <a:cubicBezTo>
                  <a:pt x="3293451" y="4150491"/>
                  <a:pt x="3258752" y="4234261"/>
                  <a:pt x="3196988" y="4296025"/>
                </a:cubicBezTo>
                <a:cubicBezTo>
                  <a:pt x="3135224" y="4357789"/>
                  <a:pt x="3051454" y="4392488"/>
                  <a:pt x="2964106" y="4392488"/>
                </a:cubicBezTo>
                <a:lnTo>
                  <a:pt x="329345" y="4392488"/>
                </a:lnTo>
                <a:cubicBezTo>
                  <a:pt x="241997" y="4392488"/>
                  <a:pt x="158227" y="4357789"/>
                  <a:pt x="96463" y="4296025"/>
                </a:cubicBezTo>
                <a:cubicBezTo>
                  <a:pt x="34699" y="4234261"/>
                  <a:pt x="0" y="4150490"/>
                  <a:pt x="0" y="4063143"/>
                </a:cubicBezTo>
                <a:lnTo>
                  <a:pt x="0" y="329345"/>
                </a:lnTo>
                <a:close/>
              </a:path>
            </a:pathLst>
          </a:custGeom>
          <a:solidFill>
            <a:schemeClr val="accent5">
              <a:lumMod val="20000"/>
              <a:lumOff val="80000"/>
            </a:schemeClr>
          </a:solidFill>
        </p:spPr>
        <p:style>
          <a:lnRef idx="0">
            <a:schemeClr val="accent2">
              <a:hueOff val="0"/>
              <a:satOff val="0"/>
              <a:lumOff val="0"/>
              <a:alphaOff val="0"/>
            </a:schemeClr>
          </a:lnRef>
          <a:fillRef idx="1">
            <a:scrgbClr r="0" g="0" b="0"/>
          </a:fillRef>
          <a:effectRef idx="2">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1433" tIns="31433" rIns="31433" bIns="2337489" numCol="1" spcCol="1270" anchor="t" anchorCtr="0">
            <a:noAutofit/>
          </a:bodyPr>
          <a:lstStyle/>
          <a:p>
            <a:pPr lvl="0"/>
            <a:endParaRPr lang="fr-FR" sz="825" dirty="0">
              <a:cs typeface="Arial" panose="020B0604020202020204" pitchFamily="34" charset="0"/>
            </a:endParaRPr>
          </a:p>
          <a:p>
            <a:pPr lvl="0"/>
            <a:r>
              <a:rPr lang="fr-FR" sz="825" dirty="0">
                <a:cs typeface="Arial" panose="020B0604020202020204" pitchFamily="34" charset="0"/>
              </a:rPr>
              <a:t>L'infection survient dans les 30 jours après une intervention chirurgicale si aucun implant n'est laissé en place, ou dans les 90 jours si un implant est en place</a:t>
            </a:r>
          </a:p>
          <a:p>
            <a:pPr lvl="0"/>
            <a:endParaRPr lang="fr-FR" sz="825" dirty="0"/>
          </a:p>
          <a:p>
            <a:pPr algn="ctr"/>
            <a:r>
              <a:rPr lang="fr-FR" sz="825" b="1" i="1" dirty="0">
                <a:solidFill>
                  <a:srgbClr val="C00000"/>
                </a:solidFill>
                <a:cs typeface="Arial" panose="020B0604020202020204" pitchFamily="34" charset="0"/>
              </a:rPr>
              <a:t>Infection d’organe et/ou d’espace (SSI-O)</a:t>
            </a:r>
            <a:endParaRPr lang="fr-CH" sz="825" b="1" i="1" dirty="0">
              <a:solidFill>
                <a:srgbClr val="C00000"/>
              </a:solidFill>
              <a:cs typeface="Arial" panose="020B0604020202020204" pitchFamily="34" charset="0"/>
            </a:endParaRPr>
          </a:p>
          <a:p>
            <a:pPr algn="ctr" defTabSz="366713">
              <a:lnSpc>
                <a:spcPct val="90000"/>
              </a:lnSpc>
              <a:spcBef>
                <a:spcPct val="0"/>
              </a:spcBef>
              <a:spcAft>
                <a:spcPct val="35000"/>
              </a:spcAft>
            </a:pPr>
            <a:endParaRPr lang="de-CH" sz="825" dirty="0">
              <a:latin typeface="Calibri Light" pitchFamily="34" charset="0"/>
            </a:endParaRPr>
          </a:p>
        </p:txBody>
      </p:sp>
      <p:sp>
        <p:nvSpPr>
          <p:cNvPr id="10" name="Forme libre 9"/>
          <p:cNvSpPr/>
          <p:nvPr/>
        </p:nvSpPr>
        <p:spPr>
          <a:xfrm>
            <a:off x="5814138" y="2085696"/>
            <a:ext cx="2044373" cy="2160240"/>
          </a:xfrm>
          <a:custGeom>
            <a:avLst/>
            <a:gdLst>
              <a:gd name="connsiteX0" fmla="*/ 0 w 3121639"/>
              <a:gd name="connsiteY0" fmla="*/ 142198 h 1421982"/>
              <a:gd name="connsiteX1" fmla="*/ 41649 w 3121639"/>
              <a:gd name="connsiteY1" fmla="*/ 41649 h 1421982"/>
              <a:gd name="connsiteX2" fmla="*/ 142198 w 3121639"/>
              <a:gd name="connsiteY2" fmla="*/ 0 h 1421982"/>
              <a:gd name="connsiteX3" fmla="*/ 2979441 w 3121639"/>
              <a:gd name="connsiteY3" fmla="*/ 0 h 1421982"/>
              <a:gd name="connsiteX4" fmla="*/ 3079990 w 3121639"/>
              <a:gd name="connsiteY4" fmla="*/ 41649 h 1421982"/>
              <a:gd name="connsiteX5" fmla="*/ 3121639 w 3121639"/>
              <a:gd name="connsiteY5" fmla="*/ 142198 h 1421982"/>
              <a:gd name="connsiteX6" fmla="*/ 3121639 w 3121639"/>
              <a:gd name="connsiteY6" fmla="*/ 1279784 h 1421982"/>
              <a:gd name="connsiteX7" fmla="*/ 3079990 w 3121639"/>
              <a:gd name="connsiteY7" fmla="*/ 1380333 h 1421982"/>
              <a:gd name="connsiteX8" fmla="*/ 2979441 w 3121639"/>
              <a:gd name="connsiteY8" fmla="*/ 1421982 h 1421982"/>
              <a:gd name="connsiteX9" fmla="*/ 142198 w 3121639"/>
              <a:gd name="connsiteY9" fmla="*/ 1421982 h 1421982"/>
              <a:gd name="connsiteX10" fmla="*/ 41649 w 3121639"/>
              <a:gd name="connsiteY10" fmla="*/ 1380333 h 1421982"/>
              <a:gd name="connsiteX11" fmla="*/ 0 w 3121639"/>
              <a:gd name="connsiteY11" fmla="*/ 1279784 h 1421982"/>
              <a:gd name="connsiteX12" fmla="*/ 0 w 3121639"/>
              <a:gd name="connsiteY12" fmla="*/ 142198 h 142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1639" h="1421982">
                <a:moveTo>
                  <a:pt x="0" y="142198"/>
                </a:moveTo>
                <a:cubicBezTo>
                  <a:pt x="0" y="104485"/>
                  <a:pt x="14982" y="68316"/>
                  <a:pt x="41649" y="41649"/>
                </a:cubicBezTo>
                <a:cubicBezTo>
                  <a:pt x="68316" y="14982"/>
                  <a:pt x="104485" y="0"/>
                  <a:pt x="142198" y="0"/>
                </a:cubicBezTo>
                <a:lnTo>
                  <a:pt x="2979441" y="0"/>
                </a:lnTo>
                <a:cubicBezTo>
                  <a:pt x="3017154" y="0"/>
                  <a:pt x="3053323" y="14982"/>
                  <a:pt x="3079990" y="41649"/>
                </a:cubicBezTo>
                <a:cubicBezTo>
                  <a:pt x="3106657" y="68316"/>
                  <a:pt x="3121639" y="104485"/>
                  <a:pt x="3121639" y="142198"/>
                </a:cubicBezTo>
                <a:lnTo>
                  <a:pt x="3121639" y="1279784"/>
                </a:lnTo>
                <a:cubicBezTo>
                  <a:pt x="3121639" y="1317497"/>
                  <a:pt x="3106657" y="1353666"/>
                  <a:pt x="3079990" y="1380333"/>
                </a:cubicBezTo>
                <a:cubicBezTo>
                  <a:pt x="3053323" y="1407000"/>
                  <a:pt x="3017154" y="1421982"/>
                  <a:pt x="2979441" y="1421982"/>
                </a:cubicBezTo>
                <a:lnTo>
                  <a:pt x="142198" y="1421982"/>
                </a:lnTo>
                <a:cubicBezTo>
                  <a:pt x="104485" y="1421982"/>
                  <a:pt x="68316" y="1407000"/>
                  <a:pt x="41649" y="1380333"/>
                </a:cubicBezTo>
                <a:cubicBezTo>
                  <a:pt x="14982" y="1353666"/>
                  <a:pt x="0" y="1317497"/>
                  <a:pt x="0" y="1279784"/>
                </a:cubicBezTo>
                <a:lnTo>
                  <a:pt x="0" y="142198"/>
                </a:lnTo>
                <a:close/>
              </a:path>
            </a:pathLst>
          </a:custGeom>
          <a:solidFill>
            <a:schemeClr val="accent5">
              <a:lumMod val="20000"/>
              <a:lumOff val="80000"/>
            </a:schemeClr>
          </a:solidFill>
        </p:spPr>
        <p:style>
          <a:lnRef idx="0">
            <a:schemeClr val="accent2">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6476" tIns="42666" rIns="46476" bIns="42666" numCol="1" spcCol="1270" anchor="t" anchorCtr="0">
            <a:noAutofit/>
          </a:bodyPr>
          <a:lstStyle/>
          <a:p>
            <a:pPr marL="65485" indent="-65485"/>
            <a:r>
              <a:rPr lang="fr-FR" sz="788" b="1" dirty="0">
                <a:cs typeface="Arial" panose="020B0604020202020204" pitchFamily="34" charset="0"/>
              </a:rPr>
              <a:t>n’importe quelle partie anatomique </a:t>
            </a:r>
            <a:r>
              <a:rPr lang="fr-FR" sz="788" dirty="0">
                <a:cs typeface="Arial" panose="020B0604020202020204" pitchFamily="34" charset="0"/>
              </a:rPr>
              <a:t>qui était ouverte ou manipulée lors de l’intervention </a:t>
            </a:r>
            <a:r>
              <a:rPr lang="fr-FR" sz="788" b="1" dirty="0">
                <a:cs typeface="Arial" panose="020B0604020202020204" pitchFamily="34" charset="0"/>
              </a:rPr>
              <a:t>ET</a:t>
            </a:r>
            <a:r>
              <a:rPr lang="fr-FR" sz="788" dirty="0">
                <a:cs typeface="Arial" panose="020B0604020202020204" pitchFamily="34" charset="0"/>
              </a:rPr>
              <a:t> au moins un des critères suivants :</a:t>
            </a:r>
            <a:endParaRPr lang="fr-CH" sz="788" dirty="0">
              <a:cs typeface="Arial" panose="020B0604020202020204" pitchFamily="34" charset="0"/>
            </a:endParaRPr>
          </a:p>
          <a:p>
            <a:pPr marL="65485" indent="-65485">
              <a:buFont typeface="Arial" pitchFamily="34" charset="0"/>
              <a:buChar char="•"/>
            </a:pPr>
            <a:r>
              <a:rPr lang="fr-FR" sz="788" dirty="0">
                <a:cs typeface="Arial" panose="020B0604020202020204" pitchFamily="34" charset="0"/>
              </a:rPr>
              <a:t> Ecoulement purulent par un drain qui est placé à travers d’une plaie dans un organe et/ou espace</a:t>
            </a:r>
            <a:endParaRPr lang="fr-CH" sz="788" dirty="0">
              <a:cs typeface="Arial" panose="020B0604020202020204" pitchFamily="34" charset="0"/>
            </a:endParaRPr>
          </a:p>
          <a:p>
            <a:pPr marL="65485" indent="-65485">
              <a:buFont typeface="Arial" pitchFamily="34" charset="0"/>
              <a:buChar char="•"/>
            </a:pPr>
            <a:r>
              <a:rPr lang="fr-CH" sz="788" dirty="0">
                <a:cs typeface="Arial" panose="020B0604020202020204" pitchFamily="34" charset="0"/>
              </a:rPr>
              <a:t> </a:t>
            </a:r>
            <a:r>
              <a:rPr lang="fr-FR" sz="788" dirty="0">
                <a:cs typeface="Arial" panose="020B0604020202020204" pitchFamily="34" charset="0"/>
              </a:rPr>
              <a:t>Microorganismes isolés aseptiquement depuis l’organe et/ou l’espace </a:t>
            </a:r>
            <a:endParaRPr lang="fr-CH" sz="788" dirty="0">
              <a:cs typeface="Arial" panose="020B0604020202020204" pitchFamily="34" charset="0"/>
            </a:endParaRPr>
          </a:p>
          <a:p>
            <a:pPr marL="65485" indent="-65485">
              <a:buFont typeface="Arial" pitchFamily="34" charset="0"/>
              <a:buChar char="•"/>
            </a:pPr>
            <a:r>
              <a:rPr lang="fr-CH" sz="788" dirty="0">
                <a:cs typeface="Arial" panose="020B0604020202020204" pitchFamily="34" charset="0"/>
              </a:rPr>
              <a:t> </a:t>
            </a:r>
            <a:r>
              <a:rPr lang="fr-FR" sz="788" dirty="0">
                <a:cs typeface="Arial" panose="020B0604020202020204" pitchFamily="34" charset="0"/>
              </a:rPr>
              <a:t>Abcès ou autre preuve d'infection impliquant l'organe et/ou l'espace qui est trouvé à l'examen direct, lors d’une ré-intervention ou par examen pathologique ou </a:t>
            </a:r>
            <a:r>
              <a:rPr lang="fr-FR" sz="788" dirty="0" err="1">
                <a:cs typeface="Arial" panose="020B0604020202020204" pitchFamily="34" charset="0"/>
              </a:rPr>
              <a:t>Rx</a:t>
            </a:r>
            <a:endParaRPr lang="fr-CH" sz="788" dirty="0">
              <a:cs typeface="Arial" panose="020B0604020202020204" pitchFamily="34" charset="0"/>
            </a:endParaRPr>
          </a:p>
          <a:p>
            <a:pPr marL="65485" indent="-65485">
              <a:buFont typeface="Arial" pitchFamily="34" charset="0"/>
              <a:buChar char="•"/>
            </a:pPr>
            <a:r>
              <a:rPr lang="fr-CH" sz="788" dirty="0">
                <a:cs typeface="Arial" panose="020B0604020202020204" pitchFamily="34" charset="0"/>
              </a:rPr>
              <a:t> </a:t>
            </a:r>
            <a:r>
              <a:rPr lang="fr-FR" sz="788" dirty="0">
                <a:cs typeface="Arial" panose="020B0604020202020204" pitchFamily="34" charset="0"/>
              </a:rPr>
              <a:t>Dg par un chirurgien ou un médecin traitant</a:t>
            </a:r>
            <a:endParaRPr lang="fr-CH" sz="788" dirty="0">
              <a:cs typeface="Arial" panose="020B0604020202020204" pitchFamily="34" charset="0"/>
            </a:endParaRPr>
          </a:p>
          <a:p>
            <a:pPr defTabSz="266700">
              <a:lnSpc>
                <a:spcPct val="90000"/>
              </a:lnSpc>
              <a:spcBef>
                <a:spcPct val="0"/>
              </a:spcBef>
              <a:spcAft>
                <a:spcPct val="35000"/>
              </a:spcAft>
            </a:pPr>
            <a:endParaRPr lang="de-CH" sz="750" dirty="0">
              <a:latin typeface="Calibri Light" pitchFamily="34" charset="0"/>
            </a:endParaRPr>
          </a:p>
        </p:txBody>
      </p:sp>
    </p:spTree>
    <p:extLst>
      <p:ext uri="{BB962C8B-B14F-4D97-AF65-F5344CB8AC3E}">
        <p14:creationId xmlns:p14="http://schemas.microsoft.com/office/powerpoint/2010/main" val="110803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Shape 105"/>
        <p:cNvGrpSpPr/>
        <p:nvPr/>
      </p:nvGrpSpPr>
      <p:grpSpPr>
        <a:xfrm>
          <a:off x="0" y="0"/>
          <a:ext cx="0" cy="0"/>
          <a:chOff x="0" y="0"/>
          <a:chExt cx="0" cy="0"/>
        </a:xfrm>
      </p:grpSpPr>
      <p:pic>
        <p:nvPicPr>
          <p:cNvPr id="121862" name="Picture 6" descr="Résultat de recherche d'images pour &quot;PNEUMONIA IMAGE&quot;"/>
          <p:cNvPicPr>
            <a:picLocks noChangeAspect="1" noChangeArrowheads="1"/>
          </p:cNvPicPr>
          <p:nvPr/>
        </p:nvPicPr>
        <p:blipFill>
          <a:blip r:embed="rId3">
            <a:lum bright="10000"/>
          </a:blip>
          <a:srcRect/>
          <a:stretch>
            <a:fillRect/>
          </a:stretch>
        </p:blipFill>
        <p:spPr bwMode="auto">
          <a:xfrm>
            <a:off x="-1" y="0"/>
            <a:ext cx="5103317" cy="5143500"/>
          </a:xfrm>
          <a:prstGeom prst="rect">
            <a:avLst/>
          </a:prstGeom>
          <a:ln>
            <a:noFill/>
          </a:ln>
          <a:effectLst>
            <a:outerShdw blurRad="292100" dist="139700" dir="2700000" algn="tl" rotWithShape="0">
              <a:srgbClr val="333333">
                <a:alpha val="65000"/>
              </a:srgbClr>
            </a:outerShdw>
          </a:effectLst>
        </p:spPr>
      </p:pic>
      <p:sp>
        <p:nvSpPr>
          <p:cNvPr id="12" name="Zone de texte 2"/>
          <p:cNvSpPr txBox="1">
            <a:spLocks noChangeArrowheads="1"/>
          </p:cNvSpPr>
          <p:nvPr/>
        </p:nvSpPr>
        <p:spPr bwMode="auto">
          <a:xfrm rot="5400000">
            <a:off x="4916216" y="-270023"/>
            <a:ext cx="437132" cy="2520280"/>
          </a:xfrm>
          <a:prstGeom prst="rect">
            <a:avLst/>
          </a:prstGeom>
          <a:solidFill>
            <a:schemeClr val="accent1">
              <a:lumMod val="20000"/>
              <a:lumOff val="80000"/>
            </a:schemeClr>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CH" sz="2000" b="0" i="0" u="none" strike="noStrike" cap="none" normalizeH="0" baseline="0" dirty="0">
                <a:ln>
                  <a:noFill/>
                </a:ln>
                <a:solidFill>
                  <a:schemeClr val="tx1"/>
                </a:solidFill>
                <a:effectLst/>
                <a:latin typeface="+mn-lt"/>
                <a:cs typeface="Arial" pitchFamily="34" charset="0"/>
              </a:rPr>
              <a:t>RX</a:t>
            </a:r>
          </a:p>
        </p:txBody>
      </p:sp>
      <p:sp>
        <p:nvSpPr>
          <p:cNvPr id="13" name="Text Box 3"/>
          <p:cNvSpPr txBox="1">
            <a:spLocks noChangeArrowheads="1"/>
          </p:cNvSpPr>
          <p:nvPr/>
        </p:nvSpPr>
        <p:spPr bwMode="auto">
          <a:xfrm rot="5400000">
            <a:off x="4882755" y="915568"/>
            <a:ext cx="504053" cy="2520280"/>
          </a:xfrm>
          <a:prstGeom prst="rect">
            <a:avLst/>
          </a:prstGeom>
          <a:solidFill>
            <a:schemeClr val="accent1">
              <a:lumMod val="40000"/>
              <a:lumOff val="60000"/>
            </a:schemeClr>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CH" sz="2000" b="0" i="0" u="none" strike="noStrike" cap="none" normalizeH="0" baseline="0" dirty="0" err="1">
                <a:ln>
                  <a:noFill/>
                </a:ln>
                <a:solidFill>
                  <a:schemeClr val="tx1"/>
                </a:solidFill>
                <a:effectLst/>
                <a:latin typeface="+mn-lt"/>
                <a:cs typeface="Arial" pitchFamily="34" charset="0"/>
              </a:rPr>
              <a:t>Symptômes</a:t>
            </a:r>
            <a:endParaRPr kumimoji="0" lang="de-CH" sz="2000" b="0" i="0" u="none" strike="noStrike" cap="none" normalizeH="0" baseline="0" dirty="0">
              <a:ln>
                <a:noFill/>
              </a:ln>
              <a:solidFill>
                <a:schemeClr val="tx1"/>
              </a:solidFill>
              <a:effectLst/>
              <a:latin typeface="+mn-lt"/>
              <a:cs typeface="Arial" pitchFamily="34" charset="0"/>
            </a:endParaRPr>
          </a:p>
        </p:txBody>
      </p:sp>
      <p:sp>
        <p:nvSpPr>
          <p:cNvPr id="14" name="Text Box 4"/>
          <p:cNvSpPr txBox="1">
            <a:spLocks noChangeArrowheads="1"/>
          </p:cNvSpPr>
          <p:nvPr/>
        </p:nvSpPr>
        <p:spPr bwMode="auto">
          <a:xfrm rot="5400000">
            <a:off x="4882755" y="2283719"/>
            <a:ext cx="504053" cy="2520280"/>
          </a:xfrm>
          <a:prstGeom prst="rect">
            <a:avLst/>
          </a:prstGeom>
          <a:solidFill>
            <a:schemeClr val="accent1">
              <a:lumMod val="60000"/>
              <a:lumOff val="40000"/>
            </a:schemeClr>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CH" sz="2000" b="0" i="0" u="none" strike="noStrike" cap="none" normalizeH="0" baseline="0" dirty="0">
                <a:ln>
                  <a:noFill/>
                </a:ln>
                <a:solidFill>
                  <a:schemeClr val="tx1"/>
                </a:solidFill>
                <a:effectLst/>
                <a:latin typeface="+mn-lt"/>
                <a:cs typeface="Arial" pitchFamily="34" charset="0"/>
              </a:rPr>
              <a:t>Microbiologie</a:t>
            </a:r>
          </a:p>
        </p:txBody>
      </p:sp>
      <p:sp>
        <p:nvSpPr>
          <p:cNvPr id="15" name="Plus 14"/>
          <p:cNvSpPr/>
          <p:nvPr/>
        </p:nvSpPr>
        <p:spPr>
          <a:xfrm>
            <a:off x="4882752" y="1419623"/>
            <a:ext cx="432048" cy="432048"/>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a:solidFill>
                <a:schemeClr val="tx1"/>
              </a:solidFill>
              <a:latin typeface="Calibri Light" pitchFamily="34" charset="0"/>
            </a:endParaRPr>
          </a:p>
        </p:txBody>
      </p:sp>
      <p:sp>
        <p:nvSpPr>
          <p:cNvPr id="16" name="Plus 15"/>
          <p:cNvSpPr/>
          <p:nvPr/>
        </p:nvSpPr>
        <p:spPr>
          <a:xfrm>
            <a:off x="4882752" y="2643759"/>
            <a:ext cx="432048" cy="432048"/>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a:solidFill>
                <a:schemeClr val="tx1"/>
              </a:solidFill>
              <a:latin typeface="Calibri Light" pitchFamily="34" charset="0"/>
            </a:endParaRPr>
          </a:p>
        </p:txBody>
      </p:sp>
      <p:sp>
        <p:nvSpPr>
          <p:cNvPr id="17" name="Rectangle 16"/>
          <p:cNvSpPr/>
          <p:nvPr/>
        </p:nvSpPr>
        <p:spPr>
          <a:xfrm>
            <a:off x="35496" y="51470"/>
            <a:ext cx="1402948" cy="400110"/>
          </a:xfrm>
          <a:prstGeom prst="rect">
            <a:avLst/>
          </a:prstGeom>
        </p:spPr>
        <p:txBody>
          <a:bodyPr wrap="none">
            <a:spAutoFit/>
          </a:bodyPr>
          <a:lstStyle/>
          <a:p>
            <a:r>
              <a:rPr lang="de-CH" sz="2000" b="1" dirty="0">
                <a:solidFill>
                  <a:schemeClr val="bg1"/>
                </a:solidFill>
                <a:latin typeface="+mn-lt"/>
              </a:rPr>
              <a:t>Pneumonie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21858" name="Zone de texte 2"/>
          <p:cNvSpPr txBox="1">
            <a:spLocks noChangeArrowheads="1"/>
          </p:cNvSpPr>
          <p:nvPr/>
        </p:nvSpPr>
        <p:spPr bwMode="auto">
          <a:xfrm>
            <a:off x="1277637" y="735546"/>
            <a:ext cx="273844" cy="270030"/>
          </a:xfrm>
          <a:prstGeom prst="rect">
            <a:avLst/>
          </a:prstGeom>
          <a:solidFill>
            <a:srgbClr val="FFFFFF"/>
          </a:solidFill>
          <a:ln w="9525">
            <a:solidFill>
              <a:srgbClr val="000000"/>
            </a:solidFill>
            <a:miter lim="800000"/>
            <a:headEnd/>
            <a:tailEnd/>
          </a:ln>
        </p:spPr>
        <p:txBody>
          <a:bodyPr vert="vert270" wrap="square" lIns="68580" tIns="34290" rIns="68580" bIns="34290" numCol="1" anchor="t" anchorCtr="0" compatLnSpc="1">
            <a:prstTxWarp prst="textNoShape">
              <a:avLst/>
            </a:prstTxWarp>
          </a:bodyPr>
          <a:lstStyle/>
          <a:p>
            <a:pPr algn="ctr" fontAlgn="base">
              <a:spcBef>
                <a:spcPct val="0"/>
              </a:spcBef>
              <a:spcAft>
                <a:spcPts val="750"/>
              </a:spcAft>
            </a:pPr>
            <a:r>
              <a:rPr lang="fr-CH" sz="825">
                <a:latin typeface="+mn-lt"/>
                <a:cs typeface="Arial" panose="020B0604020202020204" pitchFamily="34" charset="0"/>
              </a:rPr>
              <a:t>RX</a:t>
            </a:r>
            <a:endParaRPr lang="fr-CH" sz="1050">
              <a:latin typeface="+mn-lt"/>
              <a:cs typeface="Arial" panose="020B0604020202020204" pitchFamily="34" charset="0"/>
            </a:endParaRPr>
          </a:p>
        </p:txBody>
      </p:sp>
      <p:sp>
        <p:nvSpPr>
          <p:cNvPr id="121859" name="Text Box 3"/>
          <p:cNvSpPr txBox="1">
            <a:spLocks noChangeArrowheads="1"/>
          </p:cNvSpPr>
          <p:nvPr/>
        </p:nvSpPr>
        <p:spPr bwMode="auto">
          <a:xfrm>
            <a:off x="1277636" y="1060743"/>
            <a:ext cx="273844" cy="991420"/>
          </a:xfrm>
          <a:prstGeom prst="rect">
            <a:avLst/>
          </a:prstGeom>
          <a:solidFill>
            <a:srgbClr val="FFFFFF"/>
          </a:solidFill>
          <a:ln w="9525">
            <a:solidFill>
              <a:srgbClr val="000000"/>
            </a:solidFill>
            <a:miter lim="800000"/>
            <a:headEnd/>
            <a:tailEnd/>
          </a:ln>
        </p:spPr>
        <p:txBody>
          <a:bodyPr vert="vert270" wrap="square" lIns="68580" tIns="34290" rIns="68580" bIns="34290" numCol="1" anchor="t" anchorCtr="0" compatLnSpc="1">
            <a:prstTxWarp prst="textNoShape">
              <a:avLst/>
            </a:prstTxWarp>
          </a:bodyPr>
          <a:lstStyle/>
          <a:p>
            <a:pPr algn="ctr" fontAlgn="base">
              <a:spcBef>
                <a:spcPct val="0"/>
              </a:spcBef>
              <a:spcAft>
                <a:spcPts val="750"/>
              </a:spcAft>
            </a:pPr>
            <a:r>
              <a:rPr lang="fr-CH" sz="825">
                <a:latin typeface="+mn-lt"/>
                <a:cs typeface="Arial" panose="020B0604020202020204" pitchFamily="34" charset="0"/>
              </a:rPr>
              <a:t>Symptômes</a:t>
            </a:r>
            <a:endParaRPr lang="fr-CH" sz="1050">
              <a:latin typeface="+mn-lt"/>
              <a:cs typeface="Arial" panose="020B0604020202020204" pitchFamily="34" charset="0"/>
            </a:endParaRPr>
          </a:p>
        </p:txBody>
      </p:sp>
      <p:sp>
        <p:nvSpPr>
          <p:cNvPr id="121860" name="Text Box 4"/>
          <p:cNvSpPr txBox="1">
            <a:spLocks noChangeArrowheads="1"/>
          </p:cNvSpPr>
          <p:nvPr/>
        </p:nvSpPr>
        <p:spPr bwMode="auto">
          <a:xfrm>
            <a:off x="1277634" y="2139703"/>
            <a:ext cx="272654" cy="2608406"/>
          </a:xfrm>
          <a:prstGeom prst="rect">
            <a:avLst/>
          </a:prstGeom>
          <a:solidFill>
            <a:srgbClr val="FFFFFF"/>
          </a:solidFill>
          <a:ln w="9525">
            <a:solidFill>
              <a:srgbClr val="000000"/>
            </a:solidFill>
            <a:miter lim="800000"/>
            <a:headEnd/>
            <a:tailEnd/>
          </a:ln>
        </p:spPr>
        <p:txBody>
          <a:bodyPr vert="vert270" wrap="square" lIns="68580" tIns="34290" rIns="68580" bIns="34290" numCol="1" anchor="t" anchorCtr="0" compatLnSpc="1">
            <a:prstTxWarp prst="textNoShape">
              <a:avLst/>
            </a:prstTxWarp>
          </a:bodyPr>
          <a:lstStyle/>
          <a:p>
            <a:pPr algn="ctr" fontAlgn="base">
              <a:spcBef>
                <a:spcPct val="0"/>
              </a:spcBef>
              <a:spcAft>
                <a:spcPts val="750"/>
              </a:spcAft>
            </a:pPr>
            <a:r>
              <a:rPr lang="fr-CH" sz="825">
                <a:latin typeface="+mn-lt"/>
                <a:cs typeface="Arial" panose="020B0604020202020204" pitchFamily="34" charset="0"/>
              </a:rPr>
              <a:t>Microbiologie</a:t>
            </a:r>
            <a:endParaRPr lang="fr-CH" sz="1050">
              <a:latin typeface="+mn-lt"/>
              <a:cs typeface="Arial" panose="020B0604020202020204" pitchFamily="34" charset="0"/>
            </a:endParaRPr>
          </a:p>
        </p:txBody>
      </p:sp>
      <p:sp>
        <p:nvSpPr>
          <p:cNvPr id="9" name="ZoneTexte 8"/>
          <p:cNvSpPr txBox="1"/>
          <p:nvPr/>
        </p:nvSpPr>
        <p:spPr>
          <a:xfrm>
            <a:off x="1709682" y="735547"/>
            <a:ext cx="5778642" cy="300082"/>
          </a:xfrm>
          <a:prstGeom prst="rect">
            <a:avLst/>
          </a:prstGeom>
          <a:solidFill>
            <a:schemeClr val="accent1">
              <a:lumMod val="20000"/>
              <a:lumOff val="80000"/>
            </a:schemeClr>
          </a:solidFill>
        </p:spPr>
        <p:txBody>
          <a:bodyPr wrap="square" rtlCol="0">
            <a:spAutoFit/>
          </a:bodyPr>
          <a:lstStyle/>
          <a:p>
            <a:r>
              <a:rPr lang="fr-CH" sz="675" dirty="0">
                <a:latin typeface="+mn-lt"/>
                <a:cs typeface="Arial" panose="020B0604020202020204" pitchFamily="34" charset="0"/>
              </a:rPr>
              <a:t>≥ 2 </a:t>
            </a:r>
            <a:r>
              <a:rPr lang="fr-CH" sz="675" dirty="0" err="1">
                <a:latin typeface="+mn-lt"/>
                <a:cs typeface="Arial" panose="020B0604020202020204" pitchFamily="34" charset="0"/>
              </a:rPr>
              <a:t>Rx</a:t>
            </a:r>
            <a:r>
              <a:rPr lang="fr-CH" sz="675" dirty="0">
                <a:latin typeface="+mn-lt"/>
                <a:cs typeface="Arial" panose="020B0604020202020204" pitchFamily="34" charset="0"/>
              </a:rPr>
              <a:t> thorax ou CT-scans thoraciques consécutifs  montrant une pneumonie chez un patient ayant une maladie cardiaque ou pulmonaire sous-jacente (si pas de cardiopathie/ maladie pulmonaire, 1 </a:t>
            </a:r>
            <a:r>
              <a:rPr lang="fr-CH" sz="675" dirty="0" err="1">
                <a:latin typeface="+mn-lt"/>
                <a:cs typeface="Arial" panose="020B0604020202020204" pitchFamily="34" charset="0"/>
              </a:rPr>
              <a:t>Rx</a:t>
            </a:r>
            <a:r>
              <a:rPr lang="fr-CH" sz="675" dirty="0">
                <a:latin typeface="+mn-lt"/>
                <a:cs typeface="Arial" panose="020B0604020202020204" pitchFamily="34" charset="0"/>
              </a:rPr>
              <a:t> thorax ou CT scan est suffisante)</a:t>
            </a:r>
          </a:p>
        </p:txBody>
      </p:sp>
      <p:sp>
        <p:nvSpPr>
          <p:cNvPr id="10" name="ZoneTexte 9"/>
          <p:cNvSpPr txBox="1"/>
          <p:nvPr/>
        </p:nvSpPr>
        <p:spPr>
          <a:xfrm>
            <a:off x="1709682" y="1059583"/>
            <a:ext cx="5778642" cy="900246"/>
          </a:xfrm>
          <a:prstGeom prst="rect">
            <a:avLst/>
          </a:prstGeom>
          <a:solidFill>
            <a:schemeClr val="accent1">
              <a:lumMod val="40000"/>
              <a:lumOff val="60000"/>
            </a:schemeClr>
          </a:solidFill>
        </p:spPr>
        <p:txBody>
          <a:bodyPr wrap="square" rtlCol="0">
            <a:spAutoFit/>
          </a:bodyPr>
          <a:lstStyle/>
          <a:p>
            <a:pPr lvl="0">
              <a:buFont typeface="Arial" pitchFamily="34" charset="0"/>
              <a:buChar char="•"/>
            </a:pPr>
            <a:r>
              <a:rPr lang="fr-CH" sz="675" dirty="0">
                <a:latin typeface="+mn-lt"/>
                <a:cs typeface="Arial" panose="020B0604020202020204" pitchFamily="34" charset="0"/>
              </a:rPr>
              <a:t> </a:t>
            </a:r>
            <a:r>
              <a:rPr lang="fr-CH" sz="750" dirty="0">
                <a:latin typeface="+mn-lt"/>
                <a:cs typeface="Arial" panose="020B0604020202020204" pitchFamily="34" charset="0"/>
              </a:rPr>
              <a:t>Fièvre&gt; 38 °C sans autre cause ; </a:t>
            </a:r>
          </a:p>
          <a:p>
            <a:pPr lvl="0">
              <a:buFont typeface="Arial" pitchFamily="34" charset="0"/>
              <a:buChar char="•"/>
            </a:pPr>
            <a:r>
              <a:rPr lang="fr-CH" sz="750" dirty="0">
                <a:latin typeface="+mn-lt"/>
                <a:cs typeface="Arial" panose="020B0604020202020204" pitchFamily="34" charset="0"/>
              </a:rPr>
              <a:t> Leucopénie (&lt;4000 WBC / mm</a:t>
            </a:r>
            <a:r>
              <a:rPr lang="fr-CH" sz="750" baseline="30000" dirty="0">
                <a:latin typeface="+mn-lt"/>
                <a:cs typeface="Arial" panose="020B0604020202020204" pitchFamily="34" charset="0"/>
              </a:rPr>
              <a:t>3</a:t>
            </a:r>
            <a:r>
              <a:rPr lang="fr-CH" sz="750" dirty="0">
                <a:latin typeface="+mn-lt"/>
                <a:cs typeface="Arial" panose="020B0604020202020204" pitchFamily="34" charset="0"/>
              </a:rPr>
              <a:t>) ou leucocytose (12000 WBC / mm</a:t>
            </a:r>
            <a:r>
              <a:rPr lang="fr-CH" sz="750" baseline="30000" dirty="0">
                <a:latin typeface="+mn-lt"/>
                <a:cs typeface="Arial" panose="020B0604020202020204" pitchFamily="34" charset="0"/>
              </a:rPr>
              <a:t>3</a:t>
            </a:r>
            <a:r>
              <a:rPr lang="fr-CH" sz="750" dirty="0">
                <a:latin typeface="+mn-lt"/>
                <a:cs typeface="Arial" panose="020B0604020202020204" pitchFamily="34" charset="0"/>
              </a:rPr>
              <a:t>) </a:t>
            </a:r>
          </a:p>
          <a:p>
            <a:pPr lvl="0">
              <a:buFont typeface="Arial" pitchFamily="34" charset="0"/>
              <a:buChar char="•"/>
            </a:pPr>
            <a:r>
              <a:rPr lang="fr-CH" sz="750" b="1" dirty="0">
                <a:latin typeface="+mn-lt"/>
                <a:cs typeface="Arial" panose="020B0604020202020204" pitchFamily="34" charset="0"/>
              </a:rPr>
              <a:t> ET</a:t>
            </a:r>
            <a:r>
              <a:rPr lang="fr-CH" sz="750" dirty="0">
                <a:latin typeface="+mn-lt"/>
                <a:cs typeface="Arial" panose="020B0604020202020204" pitchFamily="34" charset="0"/>
              </a:rPr>
              <a:t> au moins un des éléments suivants </a:t>
            </a:r>
            <a:r>
              <a:rPr lang="fr-CH" sz="750" u="sng" dirty="0">
                <a:latin typeface="+mn-lt"/>
                <a:cs typeface="Arial" panose="020B0604020202020204" pitchFamily="34" charset="0"/>
              </a:rPr>
              <a:t>(ou au moins deux si la pneumonie est seulement clinique = PN 4 et PN 5):</a:t>
            </a:r>
          </a:p>
          <a:p>
            <a:pPr lvl="4">
              <a:buFont typeface="Wingdings" pitchFamily="2" charset="2"/>
              <a:buChar char="Ø"/>
            </a:pPr>
            <a:r>
              <a:rPr lang="fr-CH" sz="750" dirty="0">
                <a:latin typeface="+mn-lt"/>
                <a:cs typeface="Arial" panose="020B0604020202020204" pitchFamily="34" charset="0"/>
              </a:rPr>
              <a:t>Apparition récente d’une expectoration purulente ou changement d’aspect de l’expectoration (couleur, odeur, quantité, consistance)</a:t>
            </a:r>
          </a:p>
          <a:p>
            <a:pPr lvl="4">
              <a:buFont typeface="Wingdings" pitchFamily="2" charset="2"/>
              <a:buChar char="Ø"/>
            </a:pPr>
            <a:r>
              <a:rPr lang="fr-CH" sz="750" dirty="0">
                <a:latin typeface="+mn-lt"/>
                <a:cs typeface="Arial" panose="020B0604020202020204" pitchFamily="34" charset="0"/>
              </a:rPr>
              <a:t>Toux ou dyspnée ou tachypnée</a:t>
            </a:r>
          </a:p>
          <a:p>
            <a:pPr lvl="4">
              <a:buFont typeface="Wingdings" pitchFamily="2" charset="2"/>
              <a:buChar char="Ø"/>
            </a:pPr>
            <a:r>
              <a:rPr lang="fr-CH" sz="750" dirty="0">
                <a:latin typeface="+mn-lt"/>
                <a:cs typeface="Arial" panose="020B0604020202020204" pitchFamily="34" charset="0"/>
              </a:rPr>
              <a:t>Auscultation indicative pour une pneumonie </a:t>
            </a:r>
          </a:p>
          <a:p>
            <a:pPr lvl="4">
              <a:buFont typeface="Wingdings" pitchFamily="2" charset="2"/>
              <a:buChar char="Ø"/>
            </a:pPr>
            <a:r>
              <a:rPr lang="fr-CH" sz="750" dirty="0">
                <a:latin typeface="+mn-lt"/>
                <a:cs typeface="Arial" panose="020B0604020202020204" pitchFamily="34" charset="0"/>
              </a:rPr>
              <a:t>Aggravation d’échanges de gaz </a:t>
            </a:r>
          </a:p>
        </p:txBody>
      </p:sp>
      <p:sp>
        <p:nvSpPr>
          <p:cNvPr id="14" name="ZoneTexte 13"/>
          <p:cNvSpPr txBox="1"/>
          <p:nvPr/>
        </p:nvSpPr>
        <p:spPr>
          <a:xfrm>
            <a:off x="1709682" y="2139702"/>
            <a:ext cx="5778642" cy="2631490"/>
          </a:xfrm>
          <a:prstGeom prst="rect">
            <a:avLst/>
          </a:prstGeom>
          <a:solidFill>
            <a:schemeClr val="accent1">
              <a:lumMod val="60000"/>
              <a:lumOff val="40000"/>
            </a:schemeClr>
          </a:solidFill>
        </p:spPr>
        <p:txBody>
          <a:bodyPr wrap="square" rtlCol="0">
            <a:spAutoFit/>
          </a:bodyPr>
          <a:lstStyle/>
          <a:p>
            <a:pPr lvl="0"/>
            <a:r>
              <a:rPr lang="fr-CH" sz="750" dirty="0">
                <a:latin typeface="+mn-lt"/>
                <a:cs typeface="Arial" panose="020B0604020202020204" pitchFamily="34" charset="0"/>
              </a:rPr>
              <a:t>A.   Tests bactériologiques réalisés : </a:t>
            </a:r>
          </a:p>
          <a:p>
            <a:pPr lvl="0"/>
            <a:r>
              <a:rPr lang="fr-CH" sz="750" b="1" dirty="0">
                <a:latin typeface="+mn-lt"/>
                <a:cs typeface="Arial" panose="020B0604020202020204" pitchFamily="34" charset="0"/>
              </a:rPr>
              <a:t>Culture quantitative d'un prélèvement peu contaminé des voies respiratoires inférieures (PN1) :</a:t>
            </a:r>
          </a:p>
          <a:p>
            <a:pPr marL="171450" indent="-171450">
              <a:buFont typeface="Arial" pitchFamily="34" charset="0"/>
              <a:buChar char="•"/>
            </a:pPr>
            <a:r>
              <a:rPr lang="fr-CH" sz="750" dirty="0">
                <a:latin typeface="+mn-lt"/>
                <a:cs typeface="Arial" panose="020B0604020202020204" pitchFamily="34" charset="0"/>
              </a:rPr>
              <a:t>LBA &gt; 10</a:t>
            </a:r>
            <a:r>
              <a:rPr lang="fr-CH" sz="750" baseline="30000" dirty="0">
                <a:latin typeface="+mn-lt"/>
                <a:cs typeface="Arial" panose="020B0604020202020204" pitchFamily="34" charset="0"/>
              </a:rPr>
              <a:t>4</a:t>
            </a:r>
            <a:r>
              <a:rPr lang="fr-CH" sz="750" dirty="0">
                <a:latin typeface="+mn-lt"/>
                <a:cs typeface="Arial" panose="020B0604020202020204" pitchFamily="34" charset="0"/>
              </a:rPr>
              <a:t> UFC</a:t>
            </a:r>
            <a:r>
              <a:rPr lang="fr-CH" sz="750" baseline="30000" dirty="0">
                <a:latin typeface="+mn-lt"/>
                <a:cs typeface="Arial" panose="020B0604020202020204" pitchFamily="34" charset="0"/>
              </a:rPr>
              <a:t>2</a:t>
            </a:r>
            <a:r>
              <a:rPr lang="fr-CH" sz="750" dirty="0">
                <a:latin typeface="+mn-lt"/>
                <a:cs typeface="Arial" panose="020B0604020202020204" pitchFamily="34" charset="0"/>
              </a:rPr>
              <a:t> / ml OU ≥ 5% des cellules du LBA contenant des bactéries intracellulaires à l'examen direct </a:t>
            </a:r>
          </a:p>
          <a:p>
            <a:pPr marL="171450" lvl="4" indent="-171450">
              <a:buFont typeface="Arial" pitchFamily="34" charset="0"/>
              <a:buChar char="•"/>
            </a:pPr>
            <a:r>
              <a:rPr lang="fr-CH" sz="750" dirty="0">
                <a:latin typeface="+mn-lt"/>
                <a:cs typeface="Arial" panose="020B0604020202020204" pitchFamily="34" charset="0"/>
              </a:rPr>
              <a:t>Brossage bronchique protégé &gt; 10</a:t>
            </a:r>
            <a:r>
              <a:rPr lang="fr-CH" sz="750" baseline="30000" dirty="0">
                <a:latin typeface="+mn-lt"/>
                <a:cs typeface="Arial" panose="020B0604020202020204" pitchFamily="34" charset="0"/>
              </a:rPr>
              <a:t>3 </a:t>
            </a:r>
            <a:r>
              <a:rPr lang="fr-CH" sz="750" dirty="0">
                <a:latin typeface="+mn-lt"/>
                <a:cs typeface="Arial" panose="020B0604020202020204" pitchFamily="34" charset="0"/>
              </a:rPr>
              <a:t>UFC / ml</a:t>
            </a:r>
          </a:p>
          <a:p>
            <a:pPr marL="171450" lvl="4" indent="-171450">
              <a:buFont typeface="Arial" pitchFamily="34" charset="0"/>
              <a:buChar char="•"/>
            </a:pPr>
            <a:r>
              <a:rPr lang="fr-CH" sz="750" dirty="0">
                <a:latin typeface="+mn-lt"/>
                <a:cs typeface="Arial" panose="020B0604020202020204" pitchFamily="34" charset="0"/>
              </a:rPr>
              <a:t>Aspiration distale protégée  &gt; 10</a:t>
            </a:r>
            <a:r>
              <a:rPr lang="fr-CH" sz="750" baseline="30000" dirty="0">
                <a:latin typeface="+mn-lt"/>
                <a:cs typeface="Arial" panose="020B0604020202020204" pitchFamily="34" charset="0"/>
              </a:rPr>
              <a:t>3 </a:t>
            </a:r>
            <a:r>
              <a:rPr lang="fr-CH" sz="750" dirty="0">
                <a:latin typeface="+mn-lt"/>
                <a:cs typeface="Arial" panose="020B0604020202020204" pitchFamily="34" charset="0"/>
              </a:rPr>
              <a:t>UFC / ml</a:t>
            </a:r>
          </a:p>
          <a:p>
            <a:pPr lvl="4"/>
            <a:r>
              <a:rPr lang="fr-CH" sz="750" b="1" dirty="0">
                <a:latin typeface="+mn-lt"/>
                <a:cs typeface="Arial" panose="020B0604020202020204" pitchFamily="34" charset="0"/>
              </a:rPr>
              <a:t>Culture quantitative d'un prélèvement possiblement contaminé de voies respiratoires inférieures (PN 2)</a:t>
            </a:r>
            <a:r>
              <a:rPr lang="fr-CH" sz="750" dirty="0">
                <a:latin typeface="+mn-lt"/>
                <a:cs typeface="Arial" panose="020B0604020202020204" pitchFamily="34" charset="0"/>
              </a:rPr>
              <a:t> :</a:t>
            </a:r>
          </a:p>
          <a:p>
            <a:pPr marL="128588" lvl="1" indent="-128588">
              <a:buFont typeface="Arial" panose="020B0604020202020204" pitchFamily="34" charset="0"/>
              <a:buChar char="•"/>
            </a:pPr>
            <a:r>
              <a:rPr lang="fr-CH" sz="750" dirty="0">
                <a:latin typeface="+mn-lt"/>
                <a:cs typeface="Arial" panose="020B0604020202020204" pitchFamily="34" charset="0"/>
              </a:rPr>
              <a:t>Culture quantitative d'un prélèvement de voies respiratoires inférieures (p.ex. aspiration </a:t>
            </a:r>
            <a:r>
              <a:rPr lang="fr-CH" sz="750" dirty="0" err="1">
                <a:latin typeface="+mn-lt"/>
                <a:cs typeface="Arial" panose="020B0604020202020204" pitchFamily="34" charset="0"/>
              </a:rPr>
              <a:t>endotrachéale</a:t>
            </a:r>
            <a:r>
              <a:rPr lang="fr-CH" sz="750" dirty="0">
                <a:latin typeface="+mn-lt"/>
                <a:cs typeface="Arial" panose="020B0604020202020204" pitchFamily="34" charset="0"/>
              </a:rPr>
              <a:t>) ≥ 10</a:t>
            </a:r>
            <a:r>
              <a:rPr lang="fr-CH" sz="750" baseline="30000" dirty="0">
                <a:latin typeface="+mn-lt"/>
                <a:cs typeface="Arial" panose="020B0604020202020204" pitchFamily="34" charset="0"/>
              </a:rPr>
              <a:t>6 </a:t>
            </a:r>
            <a:r>
              <a:rPr lang="fr-CH" sz="750" dirty="0">
                <a:latin typeface="+mn-lt"/>
                <a:cs typeface="Arial" panose="020B0604020202020204" pitchFamily="34" charset="0"/>
              </a:rPr>
              <a:t>UFC / ml</a:t>
            </a:r>
          </a:p>
          <a:p>
            <a:pPr lvl="0"/>
            <a:r>
              <a:rPr lang="fr-CH" sz="750" dirty="0">
                <a:latin typeface="+mn-lt"/>
                <a:cs typeface="Arial" panose="020B0604020202020204" pitchFamily="34" charset="0"/>
              </a:rPr>
              <a:t>B</a:t>
            </a:r>
            <a:r>
              <a:rPr lang="fr-CH" sz="750" b="1" dirty="0">
                <a:latin typeface="+mn-lt"/>
                <a:cs typeface="Arial" panose="020B0604020202020204" pitchFamily="34" charset="0"/>
              </a:rPr>
              <a:t>.   Méthodes microbiologiques alternatives</a:t>
            </a:r>
            <a:r>
              <a:rPr lang="fr-CH" sz="750" dirty="0">
                <a:latin typeface="+mn-lt"/>
                <a:cs typeface="Arial" panose="020B0604020202020204" pitchFamily="34" charset="0"/>
              </a:rPr>
              <a:t> </a:t>
            </a:r>
            <a:r>
              <a:rPr lang="fr-CH" sz="750" b="1" dirty="0">
                <a:latin typeface="+mn-lt"/>
                <a:cs typeface="Arial" panose="020B0604020202020204" pitchFamily="34" charset="0"/>
              </a:rPr>
              <a:t>(PN3) :</a:t>
            </a:r>
            <a:endParaRPr lang="fr-CH" sz="750" dirty="0">
              <a:latin typeface="+mn-lt"/>
              <a:cs typeface="Arial" panose="020B0604020202020204" pitchFamily="34" charset="0"/>
            </a:endParaRPr>
          </a:p>
          <a:p>
            <a:pPr marL="128588" indent="-128588">
              <a:buFont typeface="Arial" panose="020B0604020202020204" pitchFamily="34" charset="0"/>
              <a:buChar char="•"/>
            </a:pPr>
            <a:r>
              <a:rPr lang="fr-CH" sz="750" dirty="0">
                <a:latin typeface="+mn-lt"/>
                <a:cs typeface="Arial" panose="020B0604020202020204" pitchFamily="34" charset="0"/>
              </a:rPr>
              <a:t>Hémoculture positive sans relation avec une autre infection</a:t>
            </a:r>
          </a:p>
          <a:p>
            <a:pPr marL="128588" indent="-128588">
              <a:buFont typeface="Arial" panose="020B0604020202020204" pitchFamily="34" charset="0"/>
              <a:buChar char="•"/>
            </a:pPr>
            <a:r>
              <a:rPr lang="fr-CH" sz="750" dirty="0">
                <a:latin typeface="+mn-lt"/>
                <a:cs typeface="Arial" panose="020B0604020202020204" pitchFamily="34" charset="0"/>
              </a:rPr>
              <a:t>Culture d’un épanchement pleural + pour de microorganismes</a:t>
            </a:r>
          </a:p>
          <a:p>
            <a:pPr marL="128588" indent="-128588">
              <a:buFont typeface="Arial" panose="020B0604020202020204" pitchFamily="34" charset="0"/>
              <a:buChar char="•"/>
            </a:pPr>
            <a:r>
              <a:rPr lang="fr-CH" sz="750" dirty="0">
                <a:latin typeface="+mn-lt"/>
                <a:cs typeface="Arial" panose="020B0604020202020204" pitchFamily="34" charset="0"/>
              </a:rPr>
              <a:t>Abcès pulmonaire ou empyème avec culture positive par aspiration à l’aiguille  </a:t>
            </a:r>
          </a:p>
          <a:p>
            <a:pPr marL="128588" indent="-128588">
              <a:buFont typeface="Arial" panose="020B0604020202020204" pitchFamily="34" charset="0"/>
              <a:buChar char="•"/>
            </a:pPr>
            <a:r>
              <a:rPr lang="fr-CH" sz="750" dirty="0">
                <a:latin typeface="+mn-lt"/>
                <a:cs typeface="Arial" panose="020B0604020202020204" pitchFamily="34" charset="0"/>
              </a:rPr>
              <a:t>Evidence d’une pneumonie dans un examen histologique </a:t>
            </a:r>
          </a:p>
          <a:p>
            <a:pPr marL="128588" indent="-128588">
              <a:buFont typeface="Arial" panose="020B0604020202020204" pitchFamily="34" charset="0"/>
              <a:buChar char="•"/>
            </a:pPr>
            <a:r>
              <a:rPr lang="fr-CH" sz="750" dirty="0">
                <a:latin typeface="+mn-lt"/>
                <a:cs typeface="Arial" panose="020B0604020202020204" pitchFamily="34" charset="0"/>
              </a:rPr>
              <a:t>Pneumonie par virus ou germes spécifiques  (</a:t>
            </a:r>
            <a:r>
              <a:rPr lang="fr-CH" sz="750" i="1" dirty="0" err="1">
                <a:latin typeface="+mn-lt"/>
                <a:cs typeface="Arial" panose="020B0604020202020204" pitchFamily="34" charset="0"/>
              </a:rPr>
              <a:t>Legionella</a:t>
            </a:r>
            <a:r>
              <a:rPr lang="fr-CH" sz="750" i="1" dirty="0">
                <a:latin typeface="+mn-lt"/>
                <a:cs typeface="Arial" panose="020B0604020202020204" pitchFamily="34" charset="0"/>
              </a:rPr>
              <a:t>, Aspergillus</a:t>
            </a:r>
            <a:r>
              <a:rPr lang="fr-CH" sz="750" dirty="0">
                <a:latin typeface="+mn-lt"/>
                <a:cs typeface="Arial" panose="020B0604020202020204" pitchFamily="34" charset="0"/>
              </a:rPr>
              <a:t>, </a:t>
            </a:r>
            <a:r>
              <a:rPr lang="fr-CH" sz="750" dirty="0" err="1">
                <a:latin typeface="+mn-lt"/>
                <a:cs typeface="Arial" panose="020B0604020202020204" pitchFamily="34" charset="0"/>
              </a:rPr>
              <a:t>mycobacteria</a:t>
            </a:r>
            <a:r>
              <a:rPr lang="fr-CH" sz="750" dirty="0">
                <a:latin typeface="+mn-lt"/>
                <a:cs typeface="Arial" panose="020B0604020202020204" pitchFamily="34" charset="0"/>
              </a:rPr>
              <a:t>, </a:t>
            </a:r>
            <a:r>
              <a:rPr lang="fr-CH" sz="750" dirty="0" err="1">
                <a:latin typeface="+mn-lt"/>
                <a:cs typeface="Arial" panose="020B0604020202020204" pitchFamily="34" charset="0"/>
              </a:rPr>
              <a:t>mycoplasma</a:t>
            </a:r>
            <a:r>
              <a:rPr lang="fr-CH" sz="750" dirty="0">
                <a:latin typeface="+mn-lt"/>
                <a:cs typeface="Arial" panose="020B0604020202020204" pitchFamily="34" charset="0"/>
              </a:rPr>
              <a:t>, </a:t>
            </a:r>
            <a:r>
              <a:rPr lang="fr-CH" sz="750" i="1" dirty="0" err="1">
                <a:latin typeface="+mn-lt"/>
                <a:cs typeface="Arial" panose="020B0604020202020204" pitchFamily="34" charset="0"/>
              </a:rPr>
              <a:t>Pneumocystis</a:t>
            </a:r>
            <a:r>
              <a:rPr lang="fr-CH" sz="750" i="1" dirty="0">
                <a:latin typeface="+mn-lt"/>
                <a:cs typeface="Arial" panose="020B0604020202020204" pitchFamily="34" charset="0"/>
              </a:rPr>
              <a:t> </a:t>
            </a:r>
            <a:r>
              <a:rPr lang="fr-CH" sz="750" i="1" dirty="0" err="1">
                <a:latin typeface="+mn-lt"/>
                <a:cs typeface="Arial" panose="020B0604020202020204" pitchFamily="34" charset="0"/>
              </a:rPr>
              <a:t>carinii</a:t>
            </a:r>
            <a:r>
              <a:rPr lang="fr-CH" sz="750" dirty="0">
                <a:latin typeface="+mn-lt"/>
                <a:cs typeface="Arial" panose="020B0604020202020204" pitchFamily="34" charset="0"/>
              </a:rPr>
              <a:t>) :</a:t>
            </a:r>
          </a:p>
          <a:p>
            <a:pPr marL="128588" lvl="6" indent="-128588"/>
            <a:r>
              <a:rPr lang="fr-CH" sz="750" dirty="0">
                <a:latin typeface="+mn-lt"/>
                <a:cs typeface="Arial" panose="020B0604020202020204" pitchFamily="34" charset="0"/>
              </a:rPr>
              <a:t>		- Antigène ou anticorps viral par sécrétions respiratoires (</a:t>
            </a:r>
            <a:r>
              <a:rPr lang="fr-CH" sz="750" dirty="0" err="1">
                <a:latin typeface="+mn-lt"/>
                <a:cs typeface="Arial" panose="020B0604020202020204" pitchFamily="34" charset="0"/>
              </a:rPr>
              <a:t>e.g</a:t>
            </a:r>
            <a:r>
              <a:rPr lang="fr-CH" sz="750" dirty="0">
                <a:latin typeface="+mn-lt"/>
                <a:cs typeface="Arial" panose="020B0604020202020204" pitchFamily="34" charset="0"/>
              </a:rPr>
              <a:t>. EIA, FAMA, </a:t>
            </a:r>
            <a:r>
              <a:rPr lang="fr-CH" sz="750" dirty="0" err="1">
                <a:latin typeface="+mn-lt"/>
                <a:cs typeface="Arial" panose="020B0604020202020204" pitchFamily="34" charset="0"/>
              </a:rPr>
              <a:t>shell</a:t>
            </a:r>
            <a:r>
              <a:rPr lang="fr-CH" sz="750" dirty="0">
                <a:latin typeface="+mn-lt"/>
                <a:cs typeface="Arial" panose="020B0604020202020204" pitchFamily="34" charset="0"/>
              </a:rPr>
              <a:t> </a:t>
            </a:r>
            <a:r>
              <a:rPr lang="fr-CH" sz="750" dirty="0" err="1">
                <a:latin typeface="+mn-lt"/>
                <a:cs typeface="Arial" panose="020B0604020202020204" pitchFamily="34" charset="0"/>
              </a:rPr>
              <a:t>vial</a:t>
            </a:r>
            <a:r>
              <a:rPr lang="fr-CH" sz="750" dirty="0">
                <a:latin typeface="+mn-lt"/>
                <a:cs typeface="Arial" panose="020B0604020202020204" pitchFamily="34" charset="0"/>
              </a:rPr>
              <a:t> </a:t>
            </a:r>
            <a:r>
              <a:rPr lang="fr-CH" sz="750" dirty="0" err="1">
                <a:latin typeface="+mn-lt"/>
                <a:cs typeface="Arial" panose="020B0604020202020204" pitchFamily="34" charset="0"/>
              </a:rPr>
              <a:t>assay</a:t>
            </a:r>
            <a:r>
              <a:rPr lang="fr-CH" sz="750" dirty="0">
                <a:latin typeface="+mn-lt"/>
                <a:cs typeface="Arial" panose="020B0604020202020204" pitchFamily="34" charset="0"/>
              </a:rPr>
              <a:t>, PCR)</a:t>
            </a:r>
          </a:p>
          <a:p>
            <a:pPr marL="128588" lvl="6" indent="-128588"/>
            <a:r>
              <a:rPr lang="fr-CH" sz="750" dirty="0">
                <a:latin typeface="+mn-lt"/>
                <a:cs typeface="Arial" panose="020B0604020202020204" pitchFamily="34" charset="0"/>
              </a:rPr>
              <a:t>		- Résultat positif dans l’examen direct ou dans une culture des sécrétions bronchiques ou de tissu ;</a:t>
            </a:r>
          </a:p>
          <a:p>
            <a:pPr marL="128588" lvl="6" indent="-128588"/>
            <a:r>
              <a:rPr lang="fr-CH" sz="750" dirty="0">
                <a:latin typeface="+mn-lt"/>
                <a:cs typeface="Arial" panose="020B0604020202020204" pitchFamily="34" charset="0"/>
              </a:rPr>
              <a:t>		- Séroconversion (p.ex. Influenza, </a:t>
            </a:r>
            <a:r>
              <a:rPr lang="fr-CH" sz="750" i="1" dirty="0" err="1">
                <a:latin typeface="+mn-lt"/>
                <a:cs typeface="Arial" panose="020B0604020202020204" pitchFamily="34" charset="0"/>
              </a:rPr>
              <a:t>Legionella</a:t>
            </a:r>
            <a:r>
              <a:rPr lang="fr-CH" sz="750" i="1" dirty="0">
                <a:latin typeface="+mn-lt"/>
                <a:cs typeface="Arial" panose="020B0604020202020204" pitchFamily="34" charset="0"/>
              </a:rPr>
              <a:t>, Chlamydia</a:t>
            </a:r>
            <a:r>
              <a:rPr lang="fr-CH" sz="750" dirty="0">
                <a:latin typeface="+mn-lt"/>
                <a:cs typeface="Arial" panose="020B0604020202020204" pitchFamily="34" charset="0"/>
              </a:rPr>
              <a:t>);</a:t>
            </a:r>
          </a:p>
          <a:p>
            <a:pPr marL="128588" lvl="6" indent="-128588"/>
            <a:r>
              <a:rPr lang="fr-CH" sz="750" dirty="0">
                <a:latin typeface="+mn-lt"/>
                <a:cs typeface="Arial" panose="020B0604020202020204" pitchFamily="34" charset="0"/>
              </a:rPr>
              <a:t>		- Détection d’un antigène dans les urines (p.ex. </a:t>
            </a:r>
            <a:r>
              <a:rPr lang="fr-CH" sz="750" i="1" dirty="0" err="1">
                <a:latin typeface="+mn-lt"/>
                <a:cs typeface="Arial" panose="020B0604020202020204" pitchFamily="34" charset="0"/>
              </a:rPr>
              <a:t>Legionella</a:t>
            </a:r>
            <a:r>
              <a:rPr lang="fr-CH" sz="750" dirty="0">
                <a:latin typeface="+mn-lt"/>
                <a:cs typeface="Arial" panose="020B0604020202020204" pitchFamily="34" charset="0"/>
              </a:rPr>
              <a:t>)</a:t>
            </a:r>
          </a:p>
          <a:p>
            <a:pPr lvl="0"/>
            <a:r>
              <a:rPr lang="fr-CH" sz="750" dirty="0">
                <a:latin typeface="+mn-lt"/>
                <a:cs typeface="Arial" panose="020B0604020202020204" pitchFamily="34" charset="0"/>
              </a:rPr>
              <a:t>C.   Autres :</a:t>
            </a:r>
          </a:p>
          <a:p>
            <a:pPr marL="128588" indent="-128588">
              <a:buFont typeface="Arial" panose="020B0604020202020204" pitchFamily="34" charset="0"/>
              <a:buChar char="•"/>
            </a:pPr>
            <a:r>
              <a:rPr lang="fr-CH" sz="750" b="1" dirty="0">
                <a:latin typeface="+mn-lt"/>
                <a:cs typeface="Arial" panose="020B0604020202020204" pitchFamily="34" charset="0"/>
              </a:rPr>
              <a:t>Culture d’expectorations positive ou culture non quantitative positive d’un prélèvement de voies respiratoires inférieures (PN4)</a:t>
            </a:r>
          </a:p>
          <a:p>
            <a:pPr marL="128588" indent="-128588">
              <a:buFont typeface="Arial" panose="020B0604020202020204" pitchFamily="34" charset="0"/>
              <a:buChar char="•"/>
            </a:pPr>
            <a:r>
              <a:rPr lang="fr-CH" sz="750" b="1" dirty="0">
                <a:latin typeface="+mn-lt"/>
                <a:cs typeface="Arial" panose="020B0604020202020204" pitchFamily="34" charset="0"/>
              </a:rPr>
              <a:t>Sans microbiologie ou sans test positif (PN5)</a:t>
            </a:r>
          </a:p>
          <a:p>
            <a:pPr marL="128588" indent="-128588">
              <a:buFont typeface="Arial" panose="020B0604020202020204" pitchFamily="34" charset="0"/>
              <a:buChar char="•"/>
            </a:pPr>
            <a:endParaRPr lang="fr-CH" sz="750" b="1" dirty="0">
              <a:latin typeface="+mn-lt"/>
              <a:cs typeface="Arial" panose="020B0604020202020204" pitchFamily="34" charset="0"/>
            </a:endParaRPr>
          </a:p>
          <a:p>
            <a:pPr marL="128588" indent="-128588"/>
            <a:endParaRPr lang="fr-CH" sz="750" b="1" dirty="0">
              <a:latin typeface="+mn-lt"/>
              <a:cs typeface="Arial" panose="020B0604020202020204" pitchFamily="34" charset="0"/>
            </a:endParaRPr>
          </a:p>
        </p:txBody>
      </p:sp>
    </p:spTree>
    <p:extLst>
      <p:ext uri="{BB962C8B-B14F-4D97-AF65-F5344CB8AC3E}">
        <p14:creationId xmlns:p14="http://schemas.microsoft.com/office/powerpoint/2010/main" val="15906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8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18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1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nimBg="1"/>
      <p:bldP spid="121859" grpId="0" animBg="1"/>
      <p:bldP spid="121860" grpId="0" animBg="1"/>
      <p:bldP spid="9" grpId="0" animBg="1"/>
      <p:bldP spid="10"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44C1809F-55F9-2DA6-4ECF-12FB20914D31}"/>
              </a:ext>
            </a:extLst>
          </p:cNvPr>
          <p:cNvSpPr>
            <a:spLocks noGrp="1"/>
          </p:cNvSpPr>
          <p:nvPr>
            <p:ph type="title"/>
          </p:nvPr>
        </p:nvSpPr>
        <p:spPr>
          <a:xfrm>
            <a:off x="457212" y="204787"/>
            <a:ext cx="3008313" cy="871538"/>
          </a:xfrm>
        </p:spPr>
        <p:txBody>
          <a:bodyPr/>
          <a:lstStyle/>
          <a:p>
            <a:endParaRPr lang="en-US"/>
          </a:p>
        </p:txBody>
      </p:sp>
      <p:sp>
        <p:nvSpPr>
          <p:cNvPr id="37" name="Text Placeholder 3">
            <a:extLst>
              <a:ext uri="{FF2B5EF4-FFF2-40B4-BE49-F238E27FC236}">
                <a16:creationId xmlns:a16="http://schemas.microsoft.com/office/drawing/2014/main" id="{BC7E8D77-E52B-340C-D735-F67F8150BF1C}"/>
              </a:ext>
            </a:extLst>
          </p:cNvPr>
          <p:cNvSpPr>
            <a:spLocks noGrp="1"/>
          </p:cNvSpPr>
          <p:nvPr>
            <p:ph type="body" sz="half" idx="2"/>
          </p:nvPr>
        </p:nvSpPr>
        <p:spPr>
          <a:xfrm>
            <a:off x="457212" y="1076328"/>
            <a:ext cx="3008313" cy="3518297"/>
          </a:xfrm>
        </p:spPr>
        <p:txBody>
          <a:bodyPr/>
          <a:lstStyle/>
          <a:p>
            <a:endParaRPr lang="en-US"/>
          </a:p>
        </p:txBody>
      </p:sp>
      <p:sp>
        <p:nvSpPr>
          <p:cNvPr id="23" name="Slide Number Placeholder 6">
            <a:extLst>
              <a:ext uri="{FF2B5EF4-FFF2-40B4-BE49-F238E27FC236}">
                <a16:creationId xmlns:a16="http://schemas.microsoft.com/office/drawing/2014/main" id="{EFFD403D-8431-F9CE-1A1C-6DA8EDD81F11}"/>
              </a:ext>
            </a:extLst>
          </p:cNvPr>
          <p:cNvSpPr>
            <a:spLocks noGrp="1"/>
          </p:cNvSpPr>
          <p:nvPr>
            <p:ph type="sldNum" sz="quarter" idx="12"/>
          </p:nvPr>
        </p:nvSpPr>
        <p:spPr>
          <a:xfrm>
            <a:off x="6553200" y="4767264"/>
            <a:ext cx="2133600" cy="273844"/>
          </a:xfrm>
        </p:spPr>
        <p:txBody>
          <a:bodyPr anchor="ctr">
            <a:normAutofit/>
          </a:bodyPr>
          <a:lstStyle/>
          <a:p>
            <a:pPr lvl="0" algn="ctr" rtl="0">
              <a:lnSpc>
                <a:spcPct val="90000"/>
              </a:lnSpc>
              <a:spcBef>
                <a:spcPts val="0"/>
              </a:spcBef>
              <a:spcAft>
                <a:spcPts val="600"/>
              </a:spcAft>
              <a:buNone/>
            </a:pPr>
            <a:fld id="{00000000-1234-1234-1234-123412341234}" type="slidenum">
              <a:rPr lang="en" sz="1300" smtClean="0">
                <a:solidFill>
                  <a:srgbClr val="FFFFFF"/>
                </a:solidFill>
              </a:rPr>
              <a:pPr lvl="0" algn="ctr" rtl="0">
                <a:lnSpc>
                  <a:spcPct val="90000"/>
                </a:lnSpc>
                <a:spcBef>
                  <a:spcPts val="0"/>
                </a:spcBef>
                <a:spcAft>
                  <a:spcPts val="600"/>
                </a:spcAft>
                <a:buNone/>
              </a:pPr>
              <a:t>4</a:t>
            </a:fld>
            <a:endParaRPr lang="en" sz="1300">
              <a:solidFill>
                <a:srgbClr val="FFFFFF"/>
              </a:solidFill>
            </a:endParaRPr>
          </a:p>
        </p:txBody>
      </p:sp>
      <p:graphicFrame>
        <p:nvGraphicFramePr>
          <p:cNvPr id="4" name="Tableau 4">
            <a:extLst>
              <a:ext uri="{FF2B5EF4-FFF2-40B4-BE49-F238E27FC236}">
                <a16:creationId xmlns:a16="http://schemas.microsoft.com/office/drawing/2014/main" id="{B064EC11-A80E-AA0E-82DC-00AC531E0649}"/>
              </a:ext>
            </a:extLst>
          </p:cNvPr>
          <p:cNvGraphicFramePr>
            <a:graphicFrameLocks noGrp="1"/>
          </p:cNvGraphicFramePr>
          <p:nvPr>
            <p:ph idx="1"/>
            <p:extLst>
              <p:ext uri="{D42A27DB-BD31-4B8C-83A1-F6EECF244321}">
                <p14:modId xmlns:p14="http://schemas.microsoft.com/office/powerpoint/2010/main" val="1262447195"/>
              </p:ext>
            </p:extLst>
          </p:nvPr>
        </p:nvGraphicFramePr>
        <p:xfrm>
          <a:off x="3575050" y="495551"/>
          <a:ext cx="5111752" cy="3808332"/>
        </p:xfrm>
        <a:graphic>
          <a:graphicData uri="http://schemas.openxmlformats.org/drawingml/2006/table">
            <a:tbl>
              <a:tblPr firstRow="1" bandRow="1">
                <a:noFill/>
                <a:tableStyleId>{8FD4443E-F989-4FC4-A0C8-D5A2AF1F390B}</a:tableStyleId>
              </a:tblPr>
              <a:tblGrid>
                <a:gridCol w="2291102">
                  <a:extLst>
                    <a:ext uri="{9D8B030D-6E8A-4147-A177-3AD203B41FA5}">
                      <a16:colId xmlns:a16="http://schemas.microsoft.com/office/drawing/2014/main" val="635753821"/>
                    </a:ext>
                  </a:extLst>
                </a:gridCol>
                <a:gridCol w="1535086">
                  <a:extLst>
                    <a:ext uri="{9D8B030D-6E8A-4147-A177-3AD203B41FA5}">
                      <a16:colId xmlns:a16="http://schemas.microsoft.com/office/drawing/2014/main" val="3752845433"/>
                    </a:ext>
                  </a:extLst>
                </a:gridCol>
                <a:gridCol w="1285564">
                  <a:extLst>
                    <a:ext uri="{9D8B030D-6E8A-4147-A177-3AD203B41FA5}">
                      <a16:colId xmlns:a16="http://schemas.microsoft.com/office/drawing/2014/main" val="153054085"/>
                    </a:ext>
                  </a:extLst>
                </a:gridCol>
              </a:tblGrid>
              <a:tr h="346212">
                <a:tc>
                  <a:txBody>
                    <a:bodyPr/>
                    <a:lstStyle/>
                    <a:p>
                      <a:endParaRPr lang="fr-CH" sz="1100" b="1" cap="none" spc="0">
                        <a:solidFill>
                          <a:schemeClr val="tx1">
                            <a:lumMod val="75000"/>
                            <a:lumOff val="25000"/>
                          </a:schemeClr>
                        </a:solidFill>
                      </a:endParaRPr>
                    </a:p>
                  </a:txBody>
                  <a:tcPr marL="135239" marR="81143" marT="81143" marB="81143"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r"/>
                      <a:r>
                        <a:rPr lang="fr-CH" sz="1100" b="1" cap="none" spc="0">
                          <a:solidFill>
                            <a:schemeClr val="tx1">
                              <a:lumMod val="75000"/>
                              <a:lumOff val="25000"/>
                            </a:schemeClr>
                          </a:solidFill>
                        </a:rPr>
                        <a:t>Hospitals, N</a:t>
                      </a:r>
                    </a:p>
                  </a:txBody>
                  <a:tcPr marL="135239" marR="81143" marT="81143" marB="81143"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r"/>
                      <a:r>
                        <a:rPr lang="fr-CH" sz="1100" b="1" cap="none" spc="0">
                          <a:solidFill>
                            <a:schemeClr val="tx1">
                              <a:lumMod val="75000"/>
                              <a:lumOff val="25000"/>
                            </a:schemeClr>
                          </a:solidFill>
                        </a:rPr>
                        <a:t>Patients, N</a:t>
                      </a:r>
                    </a:p>
                  </a:txBody>
                  <a:tcPr marL="135239" marR="81143" marT="81143" marB="81143"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365690981"/>
                  </a:ext>
                </a:extLst>
              </a:tr>
              <a:tr h="288510">
                <a:tc>
                  <a:txBody>
                    <a:bodyPr/>
                    <a:lstStyle/>
                    <a:p>
                      <a:r>
                        <a:rPr lang="fr-CH" sz="800" cap="none" spc="0">
                          <a:solidFill>
                            <a:schemeClr val="tx1">
                              <a:lumMod val="75000"/>
                              <a:lumOff val="25000"/>
                            </a:schemeClr>
                          </a:solidFill>
                        </a:rPr>
                        <a:t>All</a:t>
                      </a:r>
                    </a:p>
                  </a:txBody>
                  <a:tcPr marL="135239" marR="70324" marT="70324" marB="70324">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108</a:t>
                      </a:r>
                    </a:p>
                  </a:txBody>
                  <a:tcPr marL="135239" marR="70324" marT="70324" marB="70324">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13916</a:t>
                      </a:r>
                    </a:p>
                  </a:txBody>
                  <a:tcPr marL="135239" marR="70324" marT="70324" marB="70324">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4370978"/>
                  </a:ext>
                </a:extLst>
              </a:tr>
              <a:tr h="288510">
                <a:tc>
                  <a:txBody>
                    <a:bodyPr/>
                    <a:lstStyle/>
                    <a:p>
                      <a:r>
                        <a:rPr lang="fr-CH" sz="800" cap="none" spc="0">
                          <a:solidFill>
                            <a:schemeClr val="tx1">
                              <a:lumMod val="75000"/>
                              <a:lumOff val="25000"/>
                            </a:schemeClr>
                          </a:solidFill>
                        </a:rPr>
                        <a:t>Small size hospitals (&lt;200 beds)</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76</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4416</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53364004"/>
                  </a:ext>
                </a:extLst>
              </a:tr>
              <a:tr h="288510">
                <a:tc>
                  <a:txBody>
                    <a:bodyPr/>
                    <a:lstStyle/>
                    <a:p>
                      <a:r>
                        <a:rPr lang="fr-CH" sz="800" cap="none" spc="0">
                          <a:solidFill>
                            <a:schemeClr val="tx1">
                              <a:lumMod val="75000"/>
                              <a:lumOff val="25000"/>
                            </a:schemeClr>
                          </a:solidFill>
                        </a:rPr>
                        <a:t>Medium-size hospitals (200-650 beds)</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24</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4857</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407706845"/>
                  </a:ext>
                </a:extLst>
              </a:tr>
              <a:tr h="288510">
                <a:tc>
                  <a:txBody>
                    <a:bodyPr/>
                    <a:lstStyle/>
                    <a:p>
                      <a:r>
                        <a:rPr lang="fr-CH" sz="800" cap="none" spc="0">
                          <a:solidFill>
                            <a:schemeClr val="tx1">
                              <a:lumMod val="75000"/>
                              <a:lumOff val="25000"/>
                            </a:schemeClr>
                          </a:solidFill>
                        </a:rPr>
                        <a:t>Large size hospitals (&gt;650 beds)</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8</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4643</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53283324"/>
                  </a:ext>
                </a:extLst>
              </a:tr>
              <a:tr h="288510">
                <a:tc>
                  <a:txBody>
                    <a:bodyPr/>
                    <a:lstStyle/>
                    <a:p>
                      <a:r>
                        <a:rPr lang="fr-CH" sz="800" cap="none" spc="0">
                          <a:solidFill>
                            <a:schemeClr val="tx1">
                              <a:lumMod val="75000"/>
                              <a:lumOff val="25000"/>
                            </a:schemeClr>
                          </a:solidFill>
                        </a:rPr>
                        <a:t>University hospitals</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5</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3404</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4257074184"/>
                  </a:ext>
                </a:extLst>
              </a:tr>
              <a:tr h="288510">
                <a:tc>
                  <a:txBody>
                    <a:bodyPr/>
                    <a:lstStyle/>
                    <a:p>
                      <a:r>
                        <a:rPr lang="fr-CH" sz="800" cap="none" spc="0">
                          <a:solidFill>
                            <a:schemeClr val="tx1">
                              <a:lumMod val="75000"/>
                              <a:lumOff val="25000"/>
                            </a:schemeClr>
                          </a:solidFill>
                        </a:rPr>
                        <a:t>Primary hospitals</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53</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3633</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252660379"/>
                  </a:ext>
                </a:extLst>
              </a:tr>
              <a:tr h="288510">
                <a:tc>
                  <a:txBody>
                    <a:bodyPr/>
                    <a:lstStyle/>
                    <a:p>
                      <a:r>
                        <a:rPr lang="fr-CH" sz="800" cap="none" spc="0">
                          <a:solidFill>
                            <a:schemeClr val="tx1">
                              <a:lumMod val="75000"/>
                              <a:lumOff val="25000"/>
                            </a:schemeClr>
                          </a:solidFill>
                        </a:rPr>
                        <a:t>Secondary hospitals</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36</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4794</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140461215"/>
                  </a:ext>
                </a:extLst>
              </a:tr>
              <a:tr h="288510">
                <a:tc>
                  <a:txBody>
                    <a:bodyPr/>
                    <a:lstStyle/>
                    <a:p>
                      <a:r>
                        <a:rPr lang="fr-CH" sz="800" cap="none" spc="0">
                          <a:solidFill>
                            <a:schemeClr val="tx1">
                              <a:lumMod val="75000"/>
                              <a:lumOff val="25000"/>
                            </a:schemeClr>
                          </a:solidFill>
                        </a:rPr>
                        <a:t>Tertiary hospitals</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10</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4934</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438875595"/>
                  </a:ext>
                </a:extLst>
              </a:tr>
              <a:tr h="288510">
                <a:tc>
                  <a:txBody>
                    <a:bodyPr/>
                    <a:lstStyle/>
                    <a:p>
                      <a:r>
                        <a:rPr lang="fr-CH" sz="800" cap="none" spc="0">
                          <a:solidFill>
                            <a:schemeClr val="tx1">
                              <a:lumMod val="75000"/>
                              <a:lumOff val="25000"/>
                            </a:schemeClr>
                          </a:solidFill>
                        </a:rPr>
                        <a:t>Specialized hospitals</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9</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555</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077291638"/>
                  </a:ext>
                </a:extLst>
              </a:tr>
              <a:tr h="288510">
                <a:tc>
                  <a:txBody>
                    <a:bodyPr/>
                    <a:lstStyle/>
                    <a:p>
                      <a:r>
                        <a:rPr lang="fr-CH" sz="800" cap="none" spc="0">
                          <a:solidFill>
                            <a:schemeClr val="tx1">
                              <a:lumMod val="75000"/>
                              <a:lumOff val="25000"/>
                            </a:schemeClr>
                          </a:solidFill>
                        </a:rPr>
                        <a:t>Public hospitals</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63</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10834</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622276678"/>
                  </a:ext>
                </a:extLst>
              </a:tr>
              <a:tr h="288510">
                <a:tc>
                  <a:txBody>
                    <a:bodyPr/>
                    <a:lstStyle/>
                    <a:p>
                      <a:r>
                        <a:rPr lang="fr-CH" sz="800" cap="none" spc="0">
                          <a:solidFill>
                            <a:schemeClr val="tx1">
                              <a:lumMod val="75000"/>
                              <a:lumOff val="25000"/>
                            </a:schemeClr>
                          </a:solidFill>
                        </a:rPr>
                        <a:t>Private</a:t>
                      </a:r>
                      <a:r>
                        <a:rPr lang="fr-CH" sz="800" cap="none" spc="0" baseline="0">
                          <a:solidFill>
                            <a:schemeClr val="tx1">
                              <a:lumMod val="75000"/>
                              <a:lumOff val="25000"/>
                            </a:schemeClr>
                          </a:solidFill>
                        </a:rPr>
                        <a:t> non-for-profit hospitals</a:t>
                      </a:r>
                      <a:endParaRPr lang="fr-CH" sz="800" cap="none" spc="0">
                        <a:solidFill>
                          <a:schemeClr val="tx1">
                            <a:lumMod val="75000"/>
                            <a:lumOff val="25000"/>
                          </a:schemeClr>
                        </a:solidFill>
                      </a:endParaRP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21</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1793</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818349190"/>
                  </a:ext>
                </a:extLst>
              </a:tr>
              <a:tr h="288510">
                <a:tc>
                  <a:txBody>
                    <a:bodyPr/>
                    <a:lstStyle/>
                    <a:p>
                      <a:r>
                        <a:rPr lang="fr-CH" sz="800" cap="none" spc="0">
                          <a:solidFill>
                            <a:schemeClr val="tx1">
                              <a:lumMod val="75000"/>
                              <a:lumOff val="25000"/>
                            </a:schemeClr>
                          </a:solidFill>
                        </a:rPr>
                        <a:t>Private for-profit</a:t>
                      </a:r>
                      <a:r>
                        <a:rPr lang="fr-CH" sz="800" cap="none" spc="0" baseline="0">
                          <a:solidFill>
                            <a:schemeClr val="tx1">
                              <a:lumMod val="75000"/>
                              <a:lumOff val="25000"/>
                            </a:schemeClr>
                          </a:solidFill>
                        </a:rPr>
                        <a:t> hospitals</a:t>
                      </a:r>
                      <a:endParaRPr lang="fr-CH" sz="800" cap="none" spc="0">
                        <a:solidFill>
                          <a:schemeClr val="tx1">
                            <a:lumMod val="75000"/>
                            <a:lumOff val="25000"/>
                          </a:schemeClr>
                        </a:solidFill>
                      </a:endParaRP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24</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r"/>
                      <a:r>
                        <a:rPr lang="fr-CH" sz="800" cap="none" spc="0">
                          <a:solidFill>
                            <a:schemeClr val="tx1">
                              <a:lumMod val="75000"/>
                              <a:lumOff val="25000"/>
                            </a:schemeClr>
                          </a:solidFill>
                        </a:rPr>
                        <a:t>1289</a:t>
                      </a:r>
                    </a:p>
                  </a:txBody>
                  <a:tcPr marL="135239" marR="70324" marT="70324" marB="703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870366522"/>
                  </a:ext>
                </a:extLst>
              </a:tr>
            </a:tbl>
          </a:graphicData>
        </a:graphic>
      </p:graphicFrame>
    </p:spTree>
    <p:extLst>
      <p:ext uri="{BB962C8B-B14F-4D97-AF65-F5344CB8AC3E}">
        <p14:creationId xmlns:p14="http://schemas.microsoft.com/office/powerpoint/2010/main" val="1647687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197995192"/>
              </p:ext>
            </p:extLst>
          </p:nvPr>
        </p:nvGraphicFramePr>
        <p:xfrm>
          <a:off x="1601672" y="967815"/>
          <a:ext cx="7362816" cy="3440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2303748" y="1707654"/>
            <a:ext cx="1728192" cy="1615827"/>
          </a:xfrm>
          <a:prstGeom prst="rect">
            <a:avLst/>
          </a:prstGeom>
          <a:noFill/>
        </p:spPr>
        <p:txBody>
          <a:bodyPr wrap="square" rtlCol="0">
            <a:spAutoFit/>
          </a:bodyPr>
          <a:lstStyle/>
          <a:p>
            <a:r>
              <a:rPr lang="fr-CH" sz="1500" i="1" dirty="0">
                <a:solidFill>
                  <a:srgbClr val="FF0000"/>
                </a:solidFill>
                <a:latin typeface="+mn-lt"/>
                <a:cs typeface="Arial" panose="020B0604020202020204" pitchFamily="34" charset="0"/>
              </a:rPr>
              <a:t>Infection urinaire</a:t>
            </a:r>
          </a:p>
          <a:p>
            <a:endParaRPr lang="fr-CH" sz="1050" dirty="0">
              <a:latin typeface="+mn-lt"/>
              <a:cs typeface="Arial" panose="020B0604020202020204" pitchFamily="34" charset="0"/>
            </a:endParaRPr>
          </a:p>
          <a:p>
            <a:r>
              <a:rPr lang="fr-CH" sz="1050" dirty="0">
                <a:latin typeface="+mn-lt"/>
                <a:cs typeface="Arial" panose="020B0604020202020204" pitchFamily="34" charset="0"/>
              </a:rPr>
              <a:t>Critères cliniques:</a:t>
            </a:r>
          </a:p>
          <a:p>
            <a:pPr lvl="0"/>
            <a:r>
              <a:rPr lang="fr-FR" sz="1050" dirty="0">
                <a:latin typeface="+mn-lt"/>
                <a:cs typeface="Arial" panose="020B0604020202020204" pitchFamily="34" charset="0"/>
              </a:rPr>
              <a:t>fièvre (&gt; 38 °C), envie impérieuse, pollakiurie, dysurie ou sensibilité </a:t>
            </a:r>
          </a:p>
          <a:p>
            <a:pPr lvl="0"/>
            <a:r>
              <a:rPr lang="fr-FR" sz="1050" dirty="0" err="1">
                <a:latin typeface="+mn-lt"/>
                <a:cs typeface="Arial" panose="020B0604020202020204" pitchFamily="34" charset="0"/>
              </a:rPr>
              <a:t>sus-pubienne</a:t>
            </a:r>
            <a:r>
              <a:rPr lang="fr-FR" sz="1050" dirty="0">
                <a:latin typeface="+mn-lt"/>
                <a:cs typeface="Arial" panose="020B0604020202020204" pitchFamily="34" charset="0"/>
              </a:rPr>
              <a:t> </a:t>
            </a:r>
            <a:endParaRPr lang="fr-CH" sz="1050" dirty="0">
              <a:latin typeface="+mn-lt"/>
              <a:cs typeface="Arial" panose="020B0604020202020204" pitchFamily="34" charset="0"/>
            </a:endParaRPr>
          </a:p>
          <a:p>
            <a:endParaRPr lang="fr-CH" sz="1050" dirty="0">
              <a:latin typeface="+mn-lt"/>
              <a:cs typeface="Arial" panose="020B0604020202020204" pitchFamily="34" charset="0"/>
            </a:endParaRPr>
          </a:p>
          <a:p>
            <a:endParaRPr lang="fr-CH" sz="1050" dirty="0">
              <a:latin typeface="+mn-lt"/>
            </a:endParaRPr>
          </a:p>
        </p:txBody>
      </p:sp>
      <p:sp>
        <p:nvSpPr>
          <p:cNvPr id="7" name="ZoneTexte 6"/>
          <p:cNvSpPr txBox="1"/>
          <p:nvPr/>
        </p:nvSpPr>
        <p:spPr>
          <a:xfrm>
            <a:off x="1331640" y="4255081"/>
            <a:ext cx="3672408" cy="507831"/>
          </a:xfrm>
          <a:prstGeom prst="rect">
            <a:avLst/>
          </a:prstGeom>
          <a:noFill/>
        </p:spPr>
        <p:txBody>
          <a:bodyPr wrap="square" rtlCol="0">
            <a:spAutoFit/>
          </a:bodyPr>
          <a:lstStyle/>
          <a:p>
            <a:endParaRPr lang="fr-FR" sz="825" dirty="0">
              <a:latin typeface="+mn-lt"/>
            </a:endParaRPr>
          </a:p>
          <a:p>
            <a:r>
              <a:rPr lang="fr-FR" sz="825" dirty="0">
                <a:solidFill>
                  <a:srgbClr val="FF0000"/>
                </a:solidFill>
                <a:latin typeface="+mn-lt"/>
                <a:cs typeface="Arial" panose="020B0604020202020204" pitchFamily="34" charset="0"/>
              </a:rPr>
              <a:t>UTI-C : Bactériurie asymptomatique (exclue de la PPS, ne pas rapporter)</a:t>
            </a:r>
            <a:endParaRPr lang="fr-CH" sz="825" dirty="0">
              <a:solidFill>
                <a:srgbClr val="FF0000"/>
              </a:solidFill>
              <a:latin typeface="+mn-lt"/>
              <a:cs typeface="Arial" panose="020B0604020202020204" pitchFamily="34" charset="0"/>
            </a:endParaRPr>
          </a:p>
          <a:p>
            <a:endParaRPr lang="fr-CH" sz="1050" dirty="0">
              <a:latin typeface="+mn-lt"/>
            </a:endParaRPr>
          </a:p>
        </p:txBody>
      </p:sp>
    </p:spTree>
    <p:extLst>
      <p:ext uri="{BB962C8B-B14F-4D97-AF65-F5344CB8AC3E}">
        <p14:creationId xmlns:p14="http://schemas.microsoft.com/office/powerpoint/2010/main" val="956905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44034" name="Picture 2" descr="Image associée"/>
          <p:cNvPicPr>
            <a:picLocks noChangeAspect="1" noChangeArrowheads="1"/>
          </p:cNvPicPr>
          <p:nvPr/>
        </p:nvPicPr>
        <p:blipFill>
          <a:blip r:embed="rId3" cstate="print"/>
          <a:srcRect l="8961" t="10216" r="9108" b="18273"/>
          <a:stretch>
            <a:fillRect/>
          </a:stretch>
        </p:blipFill>
        <p:spPr bwMode="auto">
          <a:xfrm>
            <a:off x="1277634" y="708544"/>
            <a:ext cx="2808312" cy="3685910"/>
          </a:xfrm>
          <a:prstGeom prst="rect">
            <a:avLst/>
          </a:prstGeom>
          <a:noFill/>
        </p:spPr>
      </p:pic>
      <p:sp>
        <p:nvSpPr>
          <p:cNvPr id="14" name="Forme libre 13"/>
          <p:cNvSpPr/>
          <p:nvPr/>
        </p:nvSpPr>
        <p:spPr>
          <a:xfrm>
            <a:off x="6570223" y="681541"/>
            <a:ext cx="1306454" cy="1320033"/>
          </a:xfrm>
          <a:custGeom>
            <a:avLst/>
            <a:gdLst>
              <a:gd name="connsiteX0" fmla="*/ 0 w 1557729"/>
              <a:gd name="connsiteY0" fmla="*/ 822250 h 1644500"/>
              <a:gd name="connsiteX1" fmla="*/ 213409 w 1557729"/>
              <a:gd name="connsiteY1" fmla="*/ 256794 h 1644500"/>
              <a:gd name="connsiteX2" fmla="*/ 778866 w 1557729"/>
              <a:gd name="connsiteY2" fmla="*/ 1 h 1644500"/>
              <a:gd name="connsiteX3" fmla="*/ 1344322 w 1557729"/>
              <a:gd name="connsiteY3" fmla="*/ 256795 h 1644500"/>
              <a:gd name="connsiteX4" fmla="*/ 1557730 w 1557729"/>
              <a:gd name="connsiteY4" fmla="*/ 822252 h 1644500"/>
              <a:gd name="connsiteX5" fmla="*/ 1344321 w 1557729"/>
              <a:gd name="connsiteY5" fmla="*/ 1387709 h 1644500"/>
              <a:gd name="connsiteX6" fmla="*/ 778864 w 1557729"/>
              <a:gd name="connsiteY6" fmla="*/ 1644502 h 1644500"/>
              <a:gd name="connsiteX7" fmla="*/ 213408 w 1557729"/>
              <a:gd name="connsiteY7" fmla="*/ 1387708 h 1644500"/>
              <a:gd name="connsiteX8" fmla="*/ 0 w 1557729"/>
              <a:gd name="connsiteY8" fmla="*/ 822251 h 1644500"/>
              <a:gd name="connsiteX9" fmla="*/ 0 w 1557729"/>
              <a:gd name="connsiteY9" fmla="*/ 822250 h 16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729" h="1644500">
                <a:moveTo>
                  <a:pt x="0" y="822250"/>
                </a:moveTo>
                <a:cubicBezTo>
                  <a:pt x="0" y="611884"/>
                  <a:pt x="76375" y="409519"/>
                  <a:pt x="213409" y="256794"/>
                </a:cubicBezTo>
                <a:cubicBezTo>
                  <a:pt x="360500" y="92861"/>
                  <a:pt x="564977" y="1"/>
                  <a:pt x="778866" y="1"/>
                </a:cubicBezTo>
                <a:cubicBezTo>
                  <a:pt x="992755" y="1"/>
                  <a:pt x="1197232" y="92862"/>
                  <a:pt x="1344322" y="256795"/>
                </a:cubicBezTo>
                <a:cubicBezTo>
                  <a:pt x="1481356" y="409521"/>
                  <a:pt x="1557730" y="611886"/>
                  <a:pt x="1557730" y="822252"/>
                </a:cubicBezTo>
                <a:cubicBezTo>
                  <a:pt x="1557730" y="1032618"/>
                  <a:pt x="1481356" y="1234983"/>
                  <a:pt x="1344321" y="1387709"/>
                </a:cubicBezTo>
                <a:cubicBezTo>
                  <a:pt x="1197231" y="1551643"/>
                  <a:pt x="992754" y="1644503"/>
                  <a:pt x="778864" y="1644502"/>
                </a:cubicBezTo>
                <a:cubicBezTo>
                  <a:pt x="564975" y="1644502"/>
                  <a:pt x="360498" y="1551642"/>
                  <a:pt x="213408" y="1387708"/>
                </a:cubicBezTo>
                <a:cubicBezTo>
                  <a:pt x="76374" y="1234982"/>
                  <a:pt x="0" y="1032617"/>
                  <a:pt x="0" y="822251"/>
                </a:cubicBezTo>
                <a:lnTo>
                  <a:pt x="0" y="822250"/>
                </a:lnTo>
                <a:close/>
              </a:path>
            </a:pathLst>
          </a:custGeom>
          <a:solidFill>
            <a:schemeClr val="accent1">
              <a:lumMod val="60000"/>
              <a:lumOff val="4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523" tIns="192053" rIns="182523" bIns="192053" numCol="1" spcCol="1270" anchor="ctr" anchorCtr="0">
            <a:noAutofit/>
          </a:bodyPr>
          <a:lstStyle/>
          <a:p>
            <a:pPr lvl="0"/>
            <a:r>
              <a:rPr lang="fr-FR" sz="900" dirty="0">
                <a:cs typeface="Arial" panose="020B0604020202020204" pitchFamily="34" charset="0"/>
              </a:rPr>
              <a:t> Fièvre (&gt; 38 °C),   frissons ou hypotension</a:t>
            </a:r>
            <a:endParaRPr lang="fr-CH" sz="900" dirty="0">
              <a:cs typeface="Arial" panose="020B0604020202020204" pitchFamily="34" charset="0"/>
            </a:endParaRPr>
          </a:p>
        </p:txBody>
      </p:sp>
      <p:sp>
        <p:nvSpPr>
          <p:cNvPr id="15" name="Forme libre 14"/>
          <p:cNvSpPr/>
          <p:nvPr/>
        </p:nvSpPr>
        <p:spPr>
          <a:xfrm>
            <a:off x="6948266" y="2069372"/>
            <a:ext cx="541228" cy="541228"/>
          </a:xfrm>
          <a:custGeom>
            <a:avLst/>
            <a:gdLst>
              <a:gd name="connsiteX0" fmla="*/ 95653 w 721637"/>
              <a:gd name="connsiteY0" fmla="*/ 275954 h 721637"/>
              <a:gd name="connsiteX1" fmla="*/ 275954 w 721637"/>
              <a:gd name="connsiteY1" fmla="*/ 275954 h 721637"/>
              <a:gd name="connsiteX2" fmla="*/ 275954 w 721637"/>
              <a:gd name="connsiteY2" fmla="*/ 95653 h 721637"/>
              <a:gd name="connsiteX3" fmla="*/ 445683 w 721637"/>
              <a:gd name="connsiteY3" fmla="*/ 95653 h 721637"/>
              <a:gd name="connsiteX4" fmla="*/ 445683 w 721637"/>
              <a:gd name="connsiteY4" fmla="*/ 275954 h 721637"/>
              <a:gd name="connsiteX5" fmla="*/ 625984 w 721637"/>
              <a:gd name="connsiteY5" fmla="*/ 275954 h 721637"/>
              <a:gd name="connsiteX6" fmla="*/ 625984 w 721637"/>
              <a:gd name="connsiteY6" fmla="*/ 445683 h 721637"/>
              <a:gd name="connsiteX7" fmla="*/ 445683 w 721637"/>
              <a:gd name="connsiteY7" fmla="*/ 445683 h 721637"/>
              <a:gd name="connsiteX8" fmla="*/ 445683 w 721637"/>
              <a:gd name="connsiteY8" fmla="*/ 625984 h 721637"/>
              <a:gd name="connsiteX9" fmla="*/ 275954 w 721637"/>
              <a:gd name="connsiteY9" fmla="*/ 625984 h 721637"/>
              <a:gd name="connsiteX10" fmla="*/ 275954 w 721637"/>
              <a:gd name="connsiteY10" fmla="*/ 445683 h 721637"/>
              <a:gd name="connsiteX11" fmla="*/ 95653 w 721637"/>
              <a:gd name="connsiteY11" fmla="*/ 445683 h 721637"/>
              <a:gd name="connsiteX12" fmla="*/ 95653 w 721637"/>
              <a:gd name="connsiteY12" fmla="*/ 275954 h 72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1637" h="721637">
                <a:moveTo>
                  <a:pt x="95653" y="275954"/>
                </a:moveTo>
                <a:lnTo>
                  <a:pt x="275954" y="275954"/>
                </a:lnTo>
                <a:lnTo>
                  <a:pt x="275954" y="95653"/>
                </a:lnTo>
                <a:lnTo>
                  <a:pt x="445683" y="95653"/>
                </a:lnTo>
                <a:lnTo>
                  <a:pt x="445683" y="275954"/>
                </a:lnTo>
                <a:lnTo>
                  <a:pt x="625984" y="275954"/>
                </a:lnTo>
                <a:lnTo>
                  <a:pt x="625984" y="445683"/>
                </a:lnTo>
                <a:lnTo>
                  <a:pt x="445683" y="445683"/>
                </a:lnTo>
                <a:lnTo>
                  <a:pt x="445683" y="625984"/>
                </a:lnTo>
                <a:lnTo>
                  <a:pt x="275954" y="625984"/>
                </a:lnTo>
                <a:lnTo>
                  <a:pt x="275954" y="445683"/>
                </a:lnTo>
                <a:lnTo>
                  <a:pt x="95653" y="445683"/>
                </a:lnTo>
                <a:lnTo>
                  <a:pt x="95653" y="275954"/>
                </a:lnTo>
                <a:close/>
              </a:path>
            </a:pathLst>
          </a:custGeom>
          <a:solidFill>
            <a:schemeClr val="accent1">
              <a:lumMod val="60000"/>
              <a:lumOff val="40000"/>
            </a:schemeClr>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1740" tIns="206966" rIns="71740" bIns="206966" numCol="1" spcCol="1270" anchor="ctr" anchorCtr="0">
            <a:noAutofit/>
          </a:bodyPr>
          <a:lstStyle/>
          <a:p>
            <a:pPr algn="ctr" defTabSz="400050">
              <a:lnSpc>
                <a:spcPct val="90000"/>
              </a:lnSpc>
              <a:spcBef>
                <a:spcPct val="0"/>
              </a:spcBef>
              <a:spcAft>
                <a:spcPct val="35000"/>
              </a:spcAft>
            </a:pPr>
            <a:endParaRPr lang="fr-CH" sz="900"/>
          </a:p>
        </p:txBody>
      </p:sp>
      <p:sp>
        <p:nvSpPr>
          <p:cNvPr id="17" name="Forme libre 16"/>
          <p:cNvSpPr/>
          <p:nvPr/>
        </p:nvSpPr>
        <p:spPr>
          <a:xfrm>
            <a:off x="3776735" y="2193994"/>
            <a:ext cx="296742" cy="347132"/>
          </a:xfrm>
          <a:custGeom>
            <a:avLst/>
            <a:gdLst>
              <a:gd name="connsiteX0" fmla="*/ 0 w 395656"/>
              <a:gd name="connsiteY0" fmla="*/ 92569 h 462843"/>
              <a:gd name="connsiteX1" fmla="*/ 197828 w 395656"/>
              <a:gd name="connsiteY1" fmla="*/ 92569 h 462843"/>
              <a:gd name="connsiteX2" fmla="*/ 197828 w 395656"/>
              <a:gd name="connsiteY2" fmla="*/ 0 h 462843"/>
              <a:gd name="connsiteX3" fmla="*/ 395656 w 395656"/>
              <a:gd name="connsiteY3" fmla="*/ 231422 h 462843"/>
              <a:gd name="connsiteX4" fmla="*/ 197828 w 395656"/>
              <a:gd name="connsiteY4" fmla="*/ 462843 h 462843"/>
              <a:gd name="connsiteX5" fmla="*/ 197828 w 395656"/>
              <a:gd name="connsiteY5" fmla="*/ 370274 h 462843"/>
              <a:gd name="connsiteX6" fmla="*/ 0 w 395656"/>
              <a:gd name="connsiteY6" fmla="*/ 370274 h 462843"/>
              <a:gd name="connsiteX7" fmla="*/ 0 w 395656"/>
              <a:gd name="connsiteY7" fmla="*/ 92569 h 46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656" h="462843">
                <a:moveTo>
                  <a:pt x="0" y="92569"/>
                </a:moveTo>
                <a:lnTo>
                  <a:pt x="197828" y="92569"/>
                </a:lnTo>
                <a:lnTo>
                  <a:pt x="197828" y="0"/>
                </a:lnTo>
                <a:lnTo>
                  <a:pt x="395656" y="231422"/>
                </a:lnTo>
                <a:lnTo>
                  <a:pt x="197828" y="462843"/>
                </a:lnTo>
                <a:lnTo>
                  <a:pt x="197828" y="370274"/>
                </a:lnTo>
                <a:lnTo>
                  <a:pt x="0" y="370274"/>
                </a:lnTo>
                <a:lnTo>
                  <a:pt x="0" y="92569"/>
                </a:lnTo>
                <a:close/>
              </a:path>
            </a:pathLst>
          </a:custGeom>
          <a:solidFill>
            <a:schemeClr val="accent2"/>
          </a:solidFill>
        </p:spPr>
        <p:style>
          <a:lnRef idx="0">
            <a:schemeClr val="lt1">
              <a:hueOff val="0"/>
              <a:satOff val="0"/>
              <a:lumOff val="0"/>
              <a:alphaOff val="0"/>
            </a:schemeClr>
          </a:lnRef>
          <a:fillRef idx="1">
            <a:scrgbClr r="0" g="0" b="0"/>
          </a:fillRef>
          <a:effectRef idx="0">
            <a:schemeClr val="accent3">
              <a:hueOff val="11250264"/>
              <a:satOff val="-16880"/>
              <a:lumOff val="-2745"/>
              <a:alphaOff val="0"/>
            </a:schemeClr>
          </a:effectRef>
          <a:fontRef idx="minor">
            <a:schemeClr val="lt1"/>
          </a:fontRef>
        </p:style>
        <p:txBody>
          <a:bodyPr spcFirstLastPara="0" vert="horz" wrap="square" lIns="0" tIns="69427" rIns="89023" bIns="69427" numCol="1" spcCol="1270" anchor="ctr" anchorCtr="0">
            <a:noAutofit/>
          </a:bodyPr>
          <a:lstStyle/>
          <a:p>
            <a:pPr algn="ctr" defTabSz="633413">
              <a:lnSpc>
                <a:spcPct val="90000"/>
              </a:lnSpc>
              <a:spcBef>
                <a:spcPct val="0"/>
              </a:spcBef>
              <a:spcAft>
                <a:spcPct val="35000"/>
              </a:spcAft>
            </a:pPr>
            <a:endParaRPr lang="fr-CH" sz="1425"/>
          </a:p>
        </p:txBody>
      </p:sp>
      <p:sp>
        <p:nvSpPr>
          <p:cNvPr id="18" name="Forme libre 17"/>
          <p:cNvSpPr/>
          <p:nvPr/>
        </p:nvSpPr>
        <p:spPr>
          <a:xfrm>
            <a:off x="4196653" y="1434406"/>
            <a:ext cx="1866305" cy="1866305"/>
          </a:xfrm>
          <a:custGeom>
            <a:avLst/>
            <a:gdLst>
              <a:gd name="connsiteX0" fmla="*/ 0 w 2488406"/>
              <a:gd name="connsiteY0" fmla="*/ 1244203 h 2488406"/>
              <a:gd name="connsiteX1" fmla="*/ 364420 w 2488406"/>
              <a:gd name="connsiteY1" fmla="*/ 364419 h 2488406"/>
              <a:gd name="connsiteX2" fmla="*/ 1244205 w 2488406"/>
              <a:gd name="connsiteY2" fmla="*/ 2 h 2488406"/>
              <a:gd name="connsiteX3" fmla="*/ 2123989 w 2488406"/>
              <a:gd name="connsiteY3" fmla="*/ 364422 h 2488406"/>
              <a:gd name="connsiteX4" fmla="*/ 2488406 w 2488406"/>
              <a:gd name="connsiteY4" fmla="*/ 1244207 h 2488406"/>
              <a:gd name="connsiteX5" fmla="*/ 2123987 w 2488406"/>
              <a:gd name="connsiteY5" fmla="*/ 2123992 h 2488406"/>
              <a:gd name="connsiteX6" fmla="*/ 1244202 w 2488406"/>
              <a:gd name="connsiteY6" fmla="*/ 2488410 h 2488406"/>
              <a:gd name="connsiteX7" fmla="*/ 364418 w 2488406"/>
              <a:gd name="connsiteY7" fmla="*/ 2123991 h 2488406"/>
              <a:gd name="connsiteX8" fmla="*/ 0 w 2488406"/>
              <a:gd name="connsiteY8" fmla="*/ 1244206 h 2488406"/>
              <a:gd name="connsiteX9" fmla="*/ 0 w 2488406"/>
              <a:gd name="connsiteY9" fmla="*/ 1244203 h 2488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8406" h="2488406">
                <a:moveTo>
                  <a:pt x="0" y="1244203"/>
                </a:moveTo>
                <a:cubicBezTo>
                  <a:pt x="0" y="914220"/>
                  <a:pt x="131086" y="597752"/>
                  <a:pt x="364420" y="364419"/>
                </a:cubicBezTo>
                <a:cubicBezTo>
                  <a:pt x="597754" y="131086"/>
                  <a:pt x="914222" y="1"/>
                  <a:pt x="1244205" y="2"/>
                </a:cubicBezTo>
                <a:cubicBezTo>
                  <a:pt x="1574188" y="2"/>
                  <a:pt x="1890656" y="131088"/>
                  <a:pt x="2123989" y="364422"/>
                </a:cubicBezTo>
                <a:cubicBezTo>
                  <a:pt x="2357322" y="597756"/>
                  <a:pt x="2488407" y="914224"/>
                  <a:pt x="2488406" y="1244207"/>
                </a:cubicBezTo>
                <a:cubicBezTo>
                  <a:pt x="2488406" y="1574190"/>
                  <a:pt x="2357321" y="1890658"/>
                  <a:pt x="2123987" y="2123992"/>
                </a:cubicBezTo>
                <a:cubicBezTo>
                  <a:pt x="1890654" y="2357325"/>
                  <a:pt x="1574185" y="2488411"/>
                  <a:pt x="1244202" y="2488410"/>
                </a:cubicBezTo>
                <a:cubicBezTo>
                  <a:pt x="914219" y="2488410"/>
                  <a:pt x="597751" y="2357324"/>
                  <a:pt x="364418" y="2123991"/>
                </a:cubicBezTo>
                <a:cubicBezTo>
                  <a:pt x="131085" y="1890657"/>
                  <a:pt x="0" y="1574189"/>
                  <a:pt x="0" y="1244206"/>
                </a:cubicBezTo>
                <a:lnTo>
                  <a:pt x="0" y="1244203"/>
                </a:lnTo>
                <a:close/>
              </a:path>
            </a:pathLst>
          </a:custGeom>
          <a:solidFill>
            <a:srgbClr val="C00000"/>
          </a:solidFill>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299032" tIns="299031" rIns="299032" bIns="299031" numCol="1" spcCol="1270" anchor="ctr" anchorCtr="0">
            <a:noAutofit/>
          </a:bodyPr>
          <a:lstStyle/>
          <a:p>
            <a:pPr algn="ctr" defTabSz="900113">
              <a:lnSpc>
                <a:spcPct val="90000"/>
              </a:lnSpc>
              <a:spcBef>
                <a:spcPct val="0"/>
              </a:spcBef>
              <a:spcAft>
                <a:spcPct val="35000"/>
              </a:spcAft>
            </a:pPr>
            <a:r>
              <a:rPr lang="fr-CH" dirty="0">
                <a:cs typeface="Arial" panose="020B0604020202020204" pitchFamily="34" charset="0"/>
              </a:rPr>
              <a:t>Bactériémie(BSI) </a:t>
            </a:r>
          </a:p>
        </p:txBody>
      </p:sp>
      <p:grpSp>
        <p:nvGrpSpPr>
          <p:cNvPr id="2" name="Groupe 36"/>
          <p:cNvGrpSpPr/>
          <p:nvPr/>
        </p:nvGrpSpPr>
        <p:grpSpPr>
          <a:xfrm>
            <a:off x="2519775" y="1869674"/>
            <a:ext cx="1110629" cy="1110629"/>
            <a:chOff x="382488" y="1472"/>
            <a:chExt cx="1480839" cy="1480839"/>
          </a:xfrm>
          <a:solidFill>
            <a:schemeClr val="accent2">
              <a:lumMod val="75000"/>
            </a:schemeClr>
          </a:solidFill>
        </p:grpSpPr>
        <p:sp>
          <p:nvSpPr>
            <p:cNvPr id="38" name="Ellipse 37"/>
            <p:cNvSpPr/>
            <p:nvPr/>
          </p:nvSpPr>
          <p:spPr>
            <a:xfrm>
              <a:off x="382488" y="1472"/>
              <a:ext cx="1480839" cy="1480839"/>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Ellipse 4"/>
            <p:cNvSpPr/>
            <p:nvPr/>
          </p:nvSpPr>
          <p:spPr>
            <a:xfrm>
              <a:off x="599352" y="218336"/>
              <a:ext cx="1047111" cy="10471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668" tIns="6668" rIns="6668" bIns="6668" numCol="1" spcCol="1270" anchor="ctr" anchorCtr="0">
              <a:noAutofit/>
            </a:bodyPr>
            <a:lstStyle/>
            <a:p>
              <a:pPr lvl="0"/>
              <a:r>
                <a:rPr lang="fr-FR" sz="900" dirty="0">
                  <a:cs typeface="Arial" panose="020B0604020202020204" pitchFamily="34" charset="0"/>
                </a:rPr>
                <a:t>Germe pathogène </a:t>
              </a:r>
            </a:p>
            <a:p>
              <a:pPr lvl="0"/>
              <a:r>
                <a:rPr lang="fr-FR" sz="900" dirty="0">
                  <a:cs typeface="Arial" panose="020B0604020202020204" pitchFamily="34" charset="0"/>
                </a:rPr>
                <a:t>isolé par HC</a:t>
              </a:r>
              <a:endParaRPr lang="fr-CH" sz="900" dirty="0">
                <a:cs typeface="Arial" panose="020B0604020202020204" pitchFamily="34" charset="0"/>
              </a:endParaRPr>
            </a:p>
          </p:txBody>
        </p:sp>
      </p:grpSp>
      <p:grpSp>
        <p:nvGrpSpPr>
          <p:cNvPr id="3" name="Groupe 39"/>
          <p:cNvGrpSpPr/>
          <p:nvPr/>
        </p:nvGrpSpPr>
        <p:grpSpPr>
          <a:xfrm rot="10800000">
            <a:off x="6246189" y="2139702"/>
            <a:ext cx="353180" cy="413154"/>
            <a:chOff x="2085454" y="1756563"/>
            <a:chExt cx="470907" cy="550872"/>
          </a:xfrm>
          <a:solidFill>
            <a:schemeClr val="accent1">
              <a:lumMod val="60000"/>
              <a:lumOff val="40000"/>
            </a:schemeClr>
          </a:solidFill>
        </p:grpSpPr>
        <p:sp>
          <p:nvSpPr>
            <p:cNvPr id="41" name="Flèche droite 40"/>
            <p:cNvSpPr/>
            <p:nvPr/>
          </p:nvSpPr>
          <p:spPr>
            <a:xfrm>
              <a:off x="2085454" y="1756563"/>
              <a:ext cx="470907" cy="550872"/>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2" name="Flèche droite 4"/>
            <p:cNvSpPr/>
            <p:nvPr/>
          </p:nvSpPr>
          <p:spPr>
            <a:xfrm>
              <a:off x="2085454" y="1866737"/>
              <a:ext cx="329635" cy="3305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00025">
                <a:lnSpc>
                  <a:spcPct val="90000"/>
                </a:lnSpc>
                <a:spcBef>
                  <a:spcPct val="0"/>
                </a:spcBef>
                <a:spcAft>
                  <a:spcPct val="35000"/>
                </a:spcAft>
              </a:pPr>
              <a:endParaRPr lang="fr-CH" sz="450"/>
            </a:p>
          </p:txBody>
        </p:sp>
      </p:grpSp>
      <p:sp>
        <p:nvSpPr>
          <p:cNvPr id="43" name="ZoneTexte 42"/>
          <p:cNvSpPr txBox="1"/>
          <p:nvPr/>
        </p:nvSpPr>
        <p:spPr>
          <a:xfrm>
            <a:off x="4085946" y="3392568"/>
            <a:ext cx="3780420" cy="1131079"/>
          </a:xfrm>
          <a:prstGeom prst="rect">
            <a:avLst/>
          </a:prstGeom>
          <a:solidFill>
            <a:schemeClr val="bg1"/>
          </a:solidFill>
        </p:spPr>
        <p:txBody>
          <a:bodyPr wrap="square" rtlCol="0">
            <a:spAutoFit/>
          </a:bodyPr>
          <a:lstStyle/>
          <a:p>
            <a:pPr lvl="0">
              <a:buFont typeface="Arial" pitchFamily="34" charset="0"/>
              <a:buChar char="•"/>
            </a:pPr>
            <a:r>
              <a:rPr lang="fr-CH" sz="750" dirty="0">
                <a:latin typeface="+mn-lt"/>
                <a:cs typeface="Arial" panose="020B0604020202020204" pitchFamily="34" charset="0"/>
              </a:rPr>
              <a:t> </a:t>
            </a:r>
            <a:r>
              <a:rPr lang="fr-FR" sz="750" dirty="0">
                <a:latin typeface="+mn-lt"/>
                <a:cs typeface="Arial" panose="020B0604020202020204" pitchFamily="34" charset="0"/>
              </a:rPr>
              <a:t>pulmonaire </a:t>
            </a:r>
            <a:r>
              <a:rPr lang="fr-FR" sz="750" b="1" dirty="0">
                <a:latin typeface="+mn-lt"/>
                <a:cs typeface="Arial" panose="020B0604020202020204" pitchFamily="34" charset="0"/>
              </a:rPr>
              <a:t>(S-PUL)</a:t>
            </a:r>
            <a:endParaRPr lang="fr-CH" sz="750" dirty="0">
              <a:latin typeface="+mn-lt"/>
              <a:cs typeface="Arial" panose="020B0604020202020204" pitchFamily="34" charset="0"/>
            </a:endParaRPr>
          </a:p>
          <a:p>
            <a:pPr lvl="0">
              <a:buFont typeface="Arial" pitchFamily="34" charset="0"/>
              <a:buChar char="•"/>
            </a:pPr>
            <a:r>
              <a:rPr lang="fr-CH" sz="750" dirty="0">
                <a:latin typeface="+mn-lt"/>
                <a:cs typeface="Arial" panose="020B0604020202020204" pitchFamily="34" charset="0"/>
              </a:rPr>
              <a:t> </a:t>
            </a:r>
            <a:r>
              <a:rPr lang="fr-FR" sz="750" dirty="0">
                <a:latin typeface="+mn-lt"/>
                <a:cs typeface="Arial" panose="020B0604020202020204" pitchFamily="34" charset="0"/>
              </a:rPr>
              <a:t>infection urinaire </a:t>
            </a:r>
            <a:r>
              <a:rPr lang="fr-FR" sz="750" b="1" dirty="0">
                <a:latin typeface="+mn-lt"/>
                <a:cs typeface="Arial" panose="020B0604020202020204" pitchFamily="34" charset="0"/>
              </a:rPr>
              <a:t>(S-UTI)</a:t>
            </a:r>
            <a:endParaRPr lang="fr-CH" sz="750" dirty="0">
              <a:latin typeface="+mn-lt"/>
              <a:cs typeface="Arial" panose="020B0604020202020204" pitchFamily="34" charset="0"/>
            </a:endParaRPr>
          </a:p>
          <a:p>
            <a:pPr lvl="0">
              <a:buFont typeface="Arial" pitchFamily="34" charset="0"/>
              <a:buChar char="•"/>
            </a:pPr>
            <a:r>
              <a:rPr lang="fr-CH" sz="750" dirty="0">
                <a:latin typeface="+mn-lt"/>
                <a:cs typeface="Arial" panose="020B0604020202020204" pitchFamily="34" charset="0"/>
              </a:rPr>
              <a:t> </a:t>
            </a:r>
            <a:r>
              <a:rPr lang="fr-FR" sz="750" dirty="0">
                <a:latin typeface="+mn-lt"/>
                <a:cs typeface="Arial" panose="020B0604020202020204" pitchFamily="34" charset="0"/>
              </a:rPr>
              <a:t>infection du tractus digestif </a:t>
            </a:r>
            <a:r>
              <a:rPr lang="fr-FR" sz="750" b="1" dirty="0">
                <a:latin typeface="+mn-lt"/>
                <a:cs typeface="Arial" panose="020B0604020202020204" pitchFamily="34" charset="0"/>
              </a:rPr>
              <a:t>(S-DIG)</a:t>
            </a:r>
            <a:endParaRPr lang="fr-CH" sz="750" dirty="0">
              <a:latin typeface="+mn-lt"/>
              <a:cs typeface="Arial" panose="020B0604020202020204" pitchFamily="34" charset="0"/>
            </a:endParaRPr>
          </a:p>
          <a:p>
            <a:pPr lvl="0">
              <a:buFont typeface="Arial" pitchFamily="34" charset="0"/>
              <a:buChar char="•"/>
            </a:pPr>
            <a:r>
              <a:rPr lang="fr-CH" sz="750" dirty="0">
                <a:latin typeface="+mn-lt"/>
                <a:cs typeface="Arial" panose="020B0604020202020204" pitchFamily="34" charset="0"/>
              </a:rPr>
              <a:t> </a:t>
            </a:r>
            <a:r>
              <a:rPr lang="fr-FR" sz="750" dirty="0">
                <a:latin typeface="+mn-lt"/>
                <a:cs typeface="Arial" panose="020B0604020202020204" pitchFamily="34" charset="0"/>
              </a:rPr>
              <a:t>infection du site chirurgical </a:t>
            </a:r>
            <a:r>
              <a:rPr lang="fr-FR" sz="750" b="1" dirty="0">
                <a:latin typeface="+mn-lt"/>
                <a:cs typeface="Arial" panose="020B0604020202020204" pitchFamily="34" charset="0"/>
              </a:rPr>
              <a:t>(S-SSI)</a:t>
            </a:r>
            <a:endParaRPr lang="fr-CH" sz="750" dirty="0">
              <a:latin typeface="+mn-lt"/>
              <a:cs typeface="Arial" panose="020B0604020202020204" pitchFamily="34" charset="0"/>
            </a:endParaRPr>
          </a:p>
          <a:p>
            <a:pPr lvl="0">
              <a:buFont typeface="Arial" pitchFamily="34" charset="0"/>
              <a:buChar char="•"/>
            </a:pPr>
            <a:r>
              <a:rPr lang="fr-CH" sz="750" dirty="0">
                <a:latin typeface="+mn-lt"/>
                <a:cs typeface="Arial" panose="020B0604020202020204" pitchFamily="34" charset="0"/>
              </a:rPr>
              <a:t> </a:t>
            </a:r>
            <a:r>
              <a:rPr lang="fr-FR" sz="750" dirty="0">
                <a:latin typeface="+mn-lt"/>
                <a:cs typeface="Arial" panose="020B0604020202020204" pitchFamily="34" charset="0"/>
              </a:rPr>
              <a:t>infection de la peau et des tissus mous </a:t>
            </a:r>
            <a:r>
              <a:rPr lang="fr-FR" sz="750" b="1" dirty="0">
                <a:latin typeface="+mn-lt"/>
                <a:cs typeface="Arial" panose="020B0604020202020204" pitchFamily="34" charset="0"/>
              </a:rPr>
              <a:t>(S-SST)</a:t>
            </a:r>
            <a:endParaRPr lang="fr-CH" sz="750" dirty="0">
              <a:latin typeface="+mn-lt"/>
              <a:cs typeface="Arial" panose="020B0604020202020204" pitchFamily="34" charset="0"/>
            </a:endParaRPr>
          </a:p>
          <a:p>
            <a:pPr lvl="0">
              <a:buFont typeface="Arial" pitchFamily="34" charset="0"/>
              <a:buChar char="•"/>
            </a:pPr>
            <a:r>
              <a:rPr lang="fr-CH" sz="750" dirty="0">
                <a:latin typeface="+mn-lt"/>
                <a:cs typeface="Arial" panose="020B0604020202020204" pitchFamily="34" charset="0"/>
              </a:rPr>
              <a:t> </a:t>
            </a:r>
            <a:r>
              <a:rPr lang="fr-FR" sz="750" dirty="0">
                <a:latin typeface="+mn-lt"/>
                <a:cs typeface="Arial" panose="020B0604020202020204" pitchFamily="34" charset="0"/>
              </a:rPr>
              <a:t>autres infections </a:t>
            </a:r>
            <a:r>
              <a:rPr lang="fr-FR" sz="750" b="1" dirty="0">
                <a:latin typeface="+mn-lt"/>
                <a:cs typeface="Arial" panose="020B0604020202020204" pitchFamily="34" charset="0"/>
              </a:rPr>
              <a:t>(S-OTH)</a:t>
            </a:r>
            <a:endParaRPr lang="fr-CH" sz="750" dirty="0">
              <a:latin typeface="+mn-lt"/>
              <a:cs typeface="Arial" panose="020B0604020202020204" pitchFamily="34" charset="0"/>
            </a:endParaRPr>
          </a:p>
          <a:p>
            <a:pPr lvl="0">
              <a:buFont typeface="Arial" pitchFamily="34" charset="0"/>
              <a:buChar char="•"/>
            </a:pPr>
            <a:r>
              <a:rPr lang="fr-FR" sz="750" dirty="0">
                <a:latin typeface="+mn-lt"/>
                <a:cs typeface="Arial" panose="020B0604020202020204" pitchFamily="34" charset="0"/>
              </a:rPr>
              <a:t> Origine inconnue </a:t>
            </a:r>
            <a:r>
              <a:rPr lang="fr-FR" sz="750" b="1" dirty="0">
                <a:latin typeface="+mn-lt"/>
                <a:cs typeface="Arial" panose="020B0604020202020204" pitchFamily="34" charset="0"/>
              </a:rPr>
              <a:t>(UO) </a:t>
            </a:r>
          </a:p>
          <a:p>
            <a:pPr lvl="0">
              <a:buFont typeface="Arial" pitchFamily="34" charset="0"/>
              <a:buChar char="•"/>
            </a:pPr>
            <a:r>
              <a:rPr lang="fr-FR" sz="750" b="1" dirty="0">
                <a:latin typeface="+mn-lt"/>
                <a:cs typeface="Arial" panose="020B0604020202020204" pitchFamily="34" charset="0"/>
              </a:rPr>
              <a:t> </a:t>
            </a:r>
            <a:r>
              <a:rPr lang="fr-FR" sz="750" dirty="0">
                <a:latin typeface="+mn-lt"/>
                <a:cs typeface="Arial" panose="020B0604020202020204" pitchFamily="34" charset="0"/>
              </a:rPr>
              <a:t>Cathéter vasculaire central, </a:t>
            </a:r>
            <a:r>
              <a:rPr lang="fr-FR" sz="750" u="sng" dirty="0">
                <a:latin typeface="+mn-lt"/>
                <a:cs typeface="Arial" panose="020B0604020202020204" pitchFamily="34" charset="0"/>
              </a:rPr>
              <a:t>relation clinique </a:t>
            </a:r>
            <a:r>
              <a:rPr lang="fr-FR" sz="750" b="1" dirty="0">
                <a:latin typeface="+mn-lt"/>
                <a:cs typeface="Arial" panose="020B0604020202020204" pitchFamily="34" charset="0"/>
              </a:rPr>
              <a:t>(C-CVC)</a:t>
            </a:r>
            <a:endParaRPr lang="fr-CH" sz="750" b="1" dirty="0">
              <a:latin typeface="+mn-lt"/>
              <a:cs typeface="Arial" panose="020B0604020202020204" pitchFamily="34" charset="0"/>
            </a:endParaRPr>
          </a:p>
          <a:p>
            <a:pPr lvl="0">
              <a:buFont typeface="Arial" pitchFamily="34" charset="0"/>
              <a:buChar char="•"/>
            </a:pPr>
            <a:r>
              <a:rPr lang="fr-CH" sz="750" dirty="0">
                <a:latin typeface="+mn-lt"/>
                <a:cs typeface="Arial" panose="020B0604020202020204" pitchFamily="34" charset="0"/>
              </a:rPr>
              <a:t> </a:t>
            </a:r>
            <a:r>
              <a:rPr lang="fr-FR" sz="750" dirty="0">
                <a:latin typeface="+mn-lt"/>
                <a:cs typeface="Arial" panose="020B0604020202020204" pitchFamily="34" charset="0"/>
              </a:rPr>
              <a:t>Cathéter vasculaire périphérique, </a:t>
            </a:r>
            <a:r>
              <a:rPr lang="fr-FR" sz="750" u="sng" dirty="0">
                <a:latin typeface="+mn-lt"/>
                <a:cs typeface="Arial" panose="020B0604020202020204" pitchFamily="34" charset="0"/>
              </a:rPr>
              <a:t>relation clinique </a:t>
            </a:r>
            <a:r>
              <a:rPr lang="fr-FR" sz="750" b="1" dirty="0">
                <a:latin typeface="+mn-lt"/>
                <a:cs typeface="Arial" panose="020B0604020202020204" pitchFamily="34" charset="0"/>
              </a:rPr>
              <a:t>(C-CVP)</a:t>
            </a:r>
            <a:endParaRPr lang="fr-CH" sz="750" b="1" dirty="0">
              <a:latin typeface="+mn-lt"/>
              <a:cs typeface="Arial" panose="020B0604020202020204" pitchFamily="34" charset="0"/>
            </a:endParaRPr>
          </a:p>
        </p:txBody>
      </p:sp>
      <p:sp>
        <p:nvSpPr>
          <p:cNvPr id="12" name="Rectangle 11"/>
          <p:cNvSpPr/>
          <p:nvPr/>
        </p:nvSpPr>
        <p:spPr>
          <a:xfrm>
            <a:off x="1238028" y="651487"/>
            <a:ext cx="1141659" cy="323165"/>
          </a:xfrm>
          <a:prstGeom prst="rect">
            <a:avLst/>
          </a:prstGeom>
        </p:spPr>
        <p:txBody>
          <a:bodyPr wrap="none">
            <a:spAutoFit/>
          </a:bodyPr>
          <a:lstStyle/>
          <a:p>
            <a:r>
              <a:rPr lang="fr-FR" sz="1500" b="1">
                <a:latin typeface="+mn-lt"/>
                <a:cs typeface="Arial" panose="020B0604020202020204" pitchFamily="34" charset="0"/>
              </a:rPr>
              <a:t>Bactériémie</a:t>
            </a:r>
          </a:p>
        </p:txBody>
      </p:sp>
      <p:sp>
        <p:nvSpPr>
          <p:cNvPr id="19" name="Forme libre 18"/>
          <p:cNvSpPr/>
          <p:nvPr/>
        </p:nvSpPr>
        <p:spPr>
          <a:xfrm>
            <a:off x="6570222" y="2733768"/>
            <a:ext cx="1285293" cy="1242138"/>
          </a:xfrm>
          <a:custGeom>
            <a:avLst/>
            <a:gdLst>
              <a:gd name="connsiteX0" fmla="*/ 0 w 1539564"/>
              <a:gd name="connsiteY0" fmla="*/ 747467 h 1494934"/>
              <a:gd name="connsiteX1" fmla="*/ 233528 w 1539564"/>
              <a:gd name="connsiteY1" fmla="*/ 211213 h 1494934"/>
              <a:gd name="connsiteX2" fmla="*/ 769783 w 1539564"/>
              <a:gd name="connsiteY2" fmla="*/ 1 h 1494934"/>
              <a:gd name="connsiteX3" fmla="*/ 1306037 w 1539564"/>
              <a:gd name="connsiteY3" fmla="*/ 211214 h 1494934"/>
              <a:gd name="connsiteX4" fmla="*/ 1539564 w 1539564"/>
              <a:gd name="connsiteY4" fmla="*/ 747469 h 1494934"/>
              <a:gd name="connsiteX5" fmla="*/ 1306036 w 1539564"/>
              <a:gd name="connsiteY5" fmla="*/ 1283724 h 1494934"/>
              <a:gd name="connsiteX6" fmla="*/ 769781 w 1539564"/>
              <a:gd name="connsiteY6" fmla="*/ 1494936 h 1494934"/>
              <a:gd name="connsiteX7" fmla="*/ 233526 w 1539564"/>
              <a:gd name="connsiteY7" fmla="*/ 1283723 h 1494934"/>
              <a:gd name="connsiteX8" fmla="*/ -1 w 1539564"/>
              <a:gd name="connsiteY8" fmla="*/ 747468 h 1494934"/>
              <a:gd name="connsiteX9" fmla="*/ 0 w 1539564"/>
              <a:gd name="connsiteY9" fmla="*/ 747467 h 149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564" h="1494934">
                <a:moveTo>
                  <a:pt x="0" y="747467"/>
                </a:moveTo>
                <a:cubicBezTo>
                  <a:pt x="0" y="545414"/>
                  <a:pt x="84242" y="351969"/>
                  <a:pt x="233528" y="211213"/>
                </a:cubicBezTo>
                <a:cubicBezTo>
                  <a:pt x="377185" y="75764"/>
                  <a:pt x="569544" y="1"/>
                  <a:pt x="769783" y="1"/>
                </a:cubicBezTo>
                <a:cubicBezTo>
                  <a:pt x="970022" y="1"/>
                  <a:pt x="1162380" y="75765"/>
                  <a:pt x="1306037" y="211214"/>
                </a:cubicBezTo>
                <a:cubicBezTo>
                  <a:pt x="1455323" y="351970"/>
                  <a:pt x="1539564" y="545416"/>
                  <a:pt x="1539564" y="747469"/>
                </a:cubicBezTo>
                <a:cubicBezTo>
                  <a:pt x="1539564" y="949522"/>
                  <a:pt x="1455322" y="1142967"/>
                  <a:pt x="1306036" y="1283724"/>
                </a:cubicBezTo>
                <a:cubicBezTo>
                  <a:pt x="1162379" y="1419173"/>
                  <a:pt x="970020" y="1494936"/>
                  <a:pt x="769781" y="1494936"/>
                </a:cubicBezTo>
                <a:cubicBezTo>
                  <a:pt x="569542" y="1494936"/>
                  <a:pt x="377184" y="1419172"/>
                  <a:pt x="233526" y="1283723"/>
                </a:cubicBezTo>
                <a:cubicBezTo>
                  <a:pt x="84240" y="1142967"/>
                  <a:pt x="-1" y="949521"/>
                  <a:pt x="-1" y="747468"/>
                </a:cubicBezTo>
                <a:lnTo>
                  <a:pt x="0" y="747467"/>
                </a:lnTo>
                <a:close/>
              </a:path>
            </a:pathLst>
          </a:custGeom>
          <a:solidFill>
            <a:schemeClr val="accent1">
              <a:lumMod val="60000"/>
              <a:lumOff val="40000"/>
            </a:schemeClr>
          </a:solid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spcFirstLastPara="0" vert="horz" wrap="square" lIns="175766" tIns="170864" rIns="175766" bIns="170864" numCol="1" spcCol="1270" anchor="ctr" anchorCtr="0">
            <a:noAutofit/>
          </a:bodyPr>
          <a:lstStyle/>
          <a:p>
            <a:pPr lvl="0"/>
            <a:r>
              <a:rPr lang="fr-FR" sz="825" dirty="0">
                <a:cs typeface="Arial" panose="020B0604020202020204" pitchFamily="34" charset="0"/>
              </a:rPr>
              <a:t>Germe commensal de la peau  isolé    ≥ 2 HC prélevées à des moments différents,    (intervalle 48 h)</a:t>
            </a:r>
            <a:endParaRPr lang="fr-CH" sz="825" dirty="0">
              <a:cs typeface="Arial" panose="020B0604020202020204" pitchFamily="34" charset="0"/>
            </a:endParaRPr>
          </a:p>
        </p:txBody>
      </p:sp>
    </p:spTree>
    <p:extLst>
      <p:ext uri="{BB962C8B-B14F-4D97-AF65-F5344CB8AC3E}">
        <p14:creationId xmlns:p14="http://schemas.microsoft.com/office/powerpoint/2010/main" val="76195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6" name="Picture 2" descr="Image associée"/>
          <p:cNvPicPr>
            <a:picLocks noChangeAspect="1" noChangeArrowheads="1"/>
          </p:cNvPicPr>
          <p:nvPr/>
        </p:nvPicPr>
        <p:blipFill>
          <a:blip r:embed="rId3" cstate="print"/>
          <a:srcRect l="8961" t="10216" r="9108" b="18273"/>
          <a:stretch>
            <a:fillRect/>
          </a:stretch>
        </p:blipFill>
        <p:spPr bwMode="auto">
          <a:xfrm>
            <a:off x="1277634" y="708544"/>
            <a:ext cx="2808312" cy="3685910"/>
          </a:xfrm>
          <a:prstGeom prst="rect">
            <a:avLst/>
          </a:prstGeom>
          <a:noFill/>
        </p:spPr>
      </p:pic>
      <p:sp>
        <p:nvSpPr>
          <p:cNvPr id="20" name="Rectangle 19"/>
          <p:cNvSpPr/>
          <p:nvPr/>
        </p:nvSpPr>
        <p:spPr>
          <a:xfrm>
            <a:off x="1169622" y="660758"/>
            <a:ext cx="2942946" cy="381902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50">
              <a:cs typeface="Arial" panose="020B0604020202020204" pitchFamily="34" charset="0"/>
            </a:endParaRPr>
          </a:p>
        </p:txBody>
      </p:sp>
      <p:sp>
        <p:nvSpPr>
          <p:cNvPr id="22" name="ZoneTexte 29"/>
          <p:cNvSpPr txBox="1">
            <a:spLocks noChangeArrowheads="1"/>
          </p:cNvSpPr>
          <p:nvPr/>
        </p:nvSpPr>
        <p:spPr bwMode="auto">
          <a:xfrm>
            <a:off x="2141733" y="4016060"/>
            <a:ext cx="1069559" cy="230832"/>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p>
            <a:pPr algn="ctr" fontAlgn="base">
              <a:spcBef>
                <a:spcPts val="375"/>
              </a:spcBef>
              <a:spcAft>
                <a:spcPts val="375"/>
              </a:spcAft>
            </a:pPr>
            <a:r>
              <a:rPr lang="fr-CH" sz="1050" b="1">
                <a:solidFill>
                  <a:srgbClr val="C00000"/>
                </a:solidFill>
                <a:latin typeface="+mn-lt"/>
                <a:cs typeface="Arial" panose="020B0604020202020204" pitchFamily="34" charset="0"/>
              </a:rPr>
              <a:t>Hiérarchie</a:t>
            </a:r>
            <a:endParaRPr lang="fr-CH" sz="1050">
              <a:solidFill>
                <a:srgbClr val="C00000"/>
              </a:solidFill>
              <a:latin typeface="+mn-lt"/>
              <a:cs typeface="Arial" panose="020B0604020202020204" pitchFamily="34" charset="0"/>
            </a:endParaRPr>
          </a:p>
        </p:txBody>
      </p:sp>
      <p:sp>
        <p:nvSpPr>
          <p:cNvPr id="23" name="Organigramme : Connecteur page suivante 9"/>
          <p:cNvSpPr>
            <a:spLocks noChangeArrowheads="1"/>
          </p:cNvSpPr>
          <p:nvPr/>
        </p:nvSpPr>
        <p:spPr bwMode="auto">
          <a:xfrm rot="16200000">
            <a:off x="2628345" y="470715"/>
            <a:ext cx="324037" cy="1069726"/>
          </a:xfrm>
          <a:prstGeom prst="flowChartOffpageConnector">
            <a:avLst/>
          </a:prstGeom>
          <a:solidFill>
            <a:schemeClr val="bg1">
              <a:lumMod val="50000"/>
            </a:schemeClr>
          </a:solidFill>
          <a:ln w="12700">
            <a:noFill/>
            <a:miter lim="800000"/>
            <a:headEnd/>
            <a:tailEnd/>
          </a:ln>
        </p:spPr>
        <p:txBody>
          <a:bodyPr vert="vert" wrap="square" lIns="68580" tIns="34290" rIns="68580" bIns="34290" numCol="1" anchor="ctr" anchorCtr="0" compatLnSpc="1">
            <a:prstTxWarp prst="textNoShape">
              <a:avLst/>
            </a:prstTxWarp>
          </a:bodyPr>
          <a:lstStyle/>
          <a:p>
            <a:pPr algn="ctr" fontAlgn="base">
              <a:spcBef>
                <a:spcPts val="375"/>
              </a:spcBef>
              <a:spcAft>
                <a:spcPts val="375"/>
              </a:spcAft>
            </a:pPr>
            <a:r>
              <a:rPr lang="fr-CH" sz="750" b="1" dirty="0">
                <a:solidFill>
                  <a:schemeClr val="bg1"/>
                </a:solidFill>
                <a:latin typeface="+mn-lt"/>
                <a:cs typeface="Arial" panose="020B0604020202020204" pitchFamily="34" charset="0"/>
              </a:rPr>
              <a:t>Hémoculture</a:t>
            </a:r>
          </a:p>
        </p:txBody>
      </p:sp>
      <p:sp>
        <p:nvSpPr>
          <p:cNvPr id="24" name="Organigramme : Connecteur page suivante 10"/>
          <p:cNvSpPr>
            <a:spLocks noChangeArrowheads="1"/>
          </p:cNvSpPr>
          <p:nvPr/>
        </p:nvSpPr>
        <p:spPr bwMode="auto">
          <a:xfrm rot="16200000">
            <a:off x="2532635" y="1258061"/>
            <a:ext cx="508698" cy="1069576"/>
          </a:xfrm>
          <a:prstGeom prst="flowChartOffpageConnector">
            <a:avLst/>
          </a:prstGeom>
          <a:solidFill>
            <a:schemeClr val="bg1">
              <a:lumMod val="50000"/>
            </a:schemeClr>
          </a:solidFill>
          <a:ln w="12700">
            <a:noFill/>
            <a:miter lim="800000"/>
            <a:headEnd/>
            <a:tailEnd/>
          </a:ln>
        </p:spPr>
        <p:txBody>
          <a:bodyPr vert="vert" wrap="square" lIns="68580" tIns="34290" rIns="68580" bIns="34290" numCol="1" anchor="ctr" anchorCtr="0" compatLnSpc="1">
            <a:prstTxWarp prst="textNoShape">
              <a:avLst/>
            </a:prstTxWarp>
          </a:bodyPr>
          <a:lstStyle/>
          <a:p>
            <a:pPr algn="ctr" fontAlgn="base">
              <a:spcBef>
                <a:spcPts val="375"/>
              </a:spcBef>
              <a:spcAft>
                <a:spcPts val="375"/>
              </a:spcAft>
            </a:pPr>
            <a:r>
              <a:rPr lang="fr-CH" sz="750" b="1" dirty="0">
                <a:solidFill>
                  <a:schemeClr val="bg1"/>
                </a:solidFill>
                <a:latin typeface="+mn-lt"/>
                <a:cs typeface="Arial" panose="020B0604020202020204" pitchFamily="34" charset="0"/>
              </a:rPr>
              <a:t>Culture cathéter ou DTTP (</a:t>
            </a:r>
            <a:r>
              <a:rPr lang="fr-CH" sz="750" b="1" dirty="0" err="1">
                <a:solidFill>
                  <a:schemeClr val="bg1"/>
                </a:solidFill>
                <a:latin typeface="+mn-lt"/>
                <a:cs typeface="Arial" panose="020B0604020202020204" pitchFamily="34" charset="0"/>
              </a:rPr>
              <a:t>differential</a:t>
            </a:r>
            <a:r>
              <a:rPr lang="fr-CH" sz="750" b="1" dirty="0">
                <a:solidFill>
                  <a:schemeClr val="bg1"/>
                </a:solidFill>
                <a:latin typeface="+mn-lt"/>
                <a:cs typeface="Arial" panose="020B0604020202020204" pitchFamily="34" charset="0"/>
              </a:rPr>
              <a:t> time to </a:t>
            </a:r>
            <a:r>
              <a:rPr lang="fr-CH" sz="750" b="1" dirty="0" err="1">
                <a:solidFill>
                  <a:schemeClr val="bg1"/>
                </a:solidFill>
                <a:latin typeface="+mn-lt"/>
                <a:cs typeface="Arial" panose="020B0604020202020204" pitchFamily="34" charset="0"/>
              </a:rPr>
              <a:t>positivity</a:t>
            </a:r>
            <a:r>
              <a:rPr lang="fr-CH" sz="750" b="1" dirty="0">
                <a:solidFill>
                  <a:schemeClr val="bg1"/>
                </a:solidFill>
                <a:latin typeface="+mn-lt"/>
                <a:cs typeface="Arial" panose="020B0604020202020204" pitchFamily="34" charset="0"/>
              </a:rPr>
              <a:t>)</a:t>
            </a:r>
          </a:p>
        </p:txBody>
      </p:sp>
      <p:sp>
        <p:nvSpPr>
          <p:cNvPr id="25" name="Organigramme : Connecteur page suivante 11"/>
          <p:cNvSpPr>
            <a:spLocks noChangeArrowheads="1"/>
          </p:cNvSpPr>
          <p:nvPr/>
        </p:nvSpPr>
        <p:spPr bwMode="auto">
          <a:xfrm rot="16200000">
            <a:off x="2532635" y="2047960"/>
            <a:ext cx="508698" cy="1069576"/>
          </a:xfrm>
          <a:prstGeom prst="flowChartOffpageConnector">
            <a:avLst/>
          </a:prstGeom>
          <a:solidFill>
            <a:schemeClr val="bg1">
              <a:lumMod val="50000"/>
            </a:schemeClr>
          </a:solidFill>
          <a:ln w="12700">
            <a:noFill/>
            <a:miter lim="800000"/>
            <a:headEnd/>
            <a:tailEnd/>
          </a:ln>
        </p:spPr>
        <p:txBody>
          <a:bodyPr vert="vert" wrap="square" lIns="68580" tIns="34290" rIns="68580" bIns="34290" numCol="1" anchor="ctr" anchorCtr="0" compatLnSpc="1">
            <a:prstTxWarp prst="textNoShape">
              <a:avLst/>
            </a:prstTxWarp>
          </a:bodyPr>
          <a:lstStyle/>
          <a:p>
            <a:pPr algn="ctr" fontAlgn="base">
              <a:spcBef>
                <a:spcPts val="375"/>
              </a:spcBef>
              <a:spcAft>
                <a:spcPts val="375"/>
              </a:spcAft>
            </a:pPr>
            <a:r>
              <a:rPr lang="fr-CH" sz="750" b="1">
                <a:solidFill>
                  <a:schemeClr val="bg1"/>
                </a:solidFill>
                <a:latin typeface="+mn-lt"/>
                <a:cs typeface="Arial" panose="020B0604020202020204" pitchFamily="34" charset="0"/>
              </a:rPr>
              <a:t>Critères cliniques</a:t>
            </a:r>
          </a:p>
        </p:txBody>
      </p:sp>
      <p:sp>
        <p:nvSpPr>
          <p:cNvPr id="26" name="Organigramme : Connecteur page suivante 13"/>
          <p:cNvSpPr>
            <a:spLocks noChangeArrowheads="1"/>
          </p:cNvSpPr>
          <p:nvPr/>
        </p:nvSpPr>
        <p:spPr bwMode="auto">
          <a:xfrm rot="16200000">
            <a:off x="2532635" y="2837861"/>
            <a:ext cx="508698" cy="1069576"/>
          </a:xfrm>
          <a:prstGeom prst="flowChartOffpageConnector">
            <a:avLst/>
          </a:prstGeom>
          <a:solidFill>
            <a:schemeClr val="bg1">
              <a:lumMod val="50000"/>
            </a:schemeClr>
          </a:solidFill>
          <a:ln w="12700">
            <a:noFill/>
            <a:miter lim="800000"/>
            <a:headEnd/>
            <a:tailEnd/>
          </a:ln>
        </p:spPr>
        <p:txBody>
          <a:bodyPr vert="vert" wrap="square" lIns="68580" tIns="34290" rIns="68580" bIns="34290" numCol="1" anchor="ctr" anchorCtr="0" compatLnSpc="1">
            <a:prstTxWarp prst="textNoShape">
              <a:avLst/>
            </a:prstTxWarp>
          </a:bodyPr>
          <a:lstStyle/>
          <a:p>
            <a:pPr algn="ctr" fontAlgn="base">
              <a:spcBef>
                <a:spcPts val="375"/>
              </a:spcBef>
              <a:spcAft>
                <a:spcPts val="375"/>
              </a:spcAft>
            </a:pPr>
            <a:r>
              <a:rPr lang="fr-CH" sz="750" b="1">
                <a:solidFill>
                  <a:schemeClr val="bg1"/>
                </a:solidFill>
                <a:latin typeface="+mn-lt"/>
                <a:cs typeface="Arial" panose="020B0604020202020204" pitchFamily="34" charset="0"/>
              </a:rPr>
              <a:t>IAS</a:t>
            </a:r>
          </a:p>
        </p:txBody>
      </p:sp>
      <p:sp>
        <p:nvSpPr>
          <p:cNvPr id="27" name="Rectangle 14"/>
          <p:cNvSpPr>
            <a:spLocks noChangeArrowheads="1"/>
          </p:cNvSpPr>
          <p:nvPr/>
        </p:nvSpPr>
        <p:spPr bwMode="auto">
          <a:xfrm>
            <a:off x="3454066" y="843559"/>
            <a:ext cx="685889" cy="345407"/>
          </a:xfrm>
          <a:prstGeom prst="rect">
            <a:avLst/>
          </a:prstGeom>
          <a:solidFill>
            <a:schemeClr val="accent6">
              <a:lumMod val="75000"/>
            </a:schemeClr>
          </a:solidFill>
          <a:ln w="12700">
            <a:noFill/>
            <a:miter lim="800000"/>
            <a:headEnd/>
            <a:tailEnd/>
          </a:ln>
        </p:spPr>
        <p:txBody>
          <a:bodyPr vert="horz" wrap="square" lIns="68580" tIns="34290" rIns="68580" bIns="34290" numCol="1" anchor="ctr" anchorCtr="0" compatLnSpc="1">
            <a:prstTxWarp prst="textNoShape">
              <a:avLst/>
            </a:prstTxWarp>
          </a:bodyPr>
          <a:lstStyle/>
          <a:p>
            <a:pPr algn="ctr" fontAlgn="base">
              <a:spcBef>
                <a:spcPts val="375"/>
              </a:spcBef>
              <a:spcAft>
                <a:spcPts val="375"/>
              </a:spcAft>
            </a:pPr>
            <a:r>
              <a:rPr lang="fr-CH" sz="1050">
                <a:solidFill>
                  <a:srgbClr val="FFFFFF"/>
                </a:solidFill>
                <a:latin typeface="+mn-lt"/>
                <a:cs typeface="Arial" panose="020B0604020202020204" pitchFamily="34" charset="0"/>
              </a:rPr>
              <a:t>Positive</a:t>
            </a:r>
            <a:endParaRPr lang="fr-CH" sz="1050">
              <a:latin typeface="+mn-lt"/>
              <a:cs typeface="Arial" panose="020B0604020202020204" pitchFamily="34" charset="0"/>
            </a:endParaRPr>
          </a:p>
        </p:txBody>
      </p:sp>
      <p:sp>
        <p:nvSpPr>
          <p:cNvPr id="28" name="Rectangle 15"/>
          <p:cNvSpPr>
            <a:spLocks noChangeArrowheads="1"/>
          </p:cNvSpPr>
          <p:nvPr/>
        </p:nvSpPr>
        <p:spPr bwMode="auto">
          <a:xfrm>
            <a:off x="3450763" y="1431912"/>
            <a:ext cx="674804" cy="707790"/>
          </a:xfrm>
          <a:prstGeom prst="rect">
            <a:avLst/>
          </a:prstGeom>
          <a:solidFill>
            <a:schemeClr val="accent6">
              <a:lumMod val="75000"/>
            </a:schemeClr>
          </a:solidFill>
          <a:ln w="12700">
            <a:noFill/>
            <a:miter lim="800000"/>
            <a:headEnd/>
            <a:tailEnd/>
          </a:ln>
        </p:spPr>
        <p:txBody>
          <a:bodyPr vert="horz" wrap="square" lIns="68580" tIns="34290" rIns="68580" bIns="34290" numCol="1" anchor="ctr" anchorCtr="0" compatLnSpc="1">
            <a:prstTxWarp prst="textNoShape">
              <a:avLst/>
            </a:prstTxWarp>
          </a:bodyPr>
          <a:lstStyle/>
          <a:p>
            <a:pPr algn="ctr" fontAlgn="base">
              <a:spcBef>
                <a:spcPts val="375"/>
              </a:spcBef>
              <a:spcAft>
                <a:spcPts val="375"/>
              </a:spcAft>
            </a:pPr>
            <a:r>
              <a:rPr lang="fr-CH" sz="675" dirty="0">
                <a:solidFill>
                  <a:schemeClr val="bg1"/>
                </a:solidFill>
                <a:latin typeface="+mn-lt"/>
                <a:cs typeface="Arial" panose="020B0604020202020204" pitchFamily="34" charset="0"/>
              </a:rPr>
              <a:t>Positive</a:t>
            </a:r>
          </a:p>
        </p:txBody>
      </p:sp>
      <p:sp>
        <p:nvSpPr>
          <p:cNvPr id="29" name="Rectangle 16"/>
          <p:cNvSpPr>
            <a:spLocks noChangeArrowheads="1"/>
          </p:cNvSpPr>
          <p:nvPr/>
        </p:nvSpPr>
        <p:spPr bwMode="auto">
          <a:xfrm>
            <a:off x="4188562" y="1431912"/>
            <a:ext cx="674804" cy="707790"/>
          </a:xfrm>
          <a:prstGeom prst="rect">
            <a:avLst/>
          </a:prstGeom>
          <a:solidFill>
            <a:schemeClr val="accent3">
              <a:lumMod val="50000"/>
            </a:schemeClr>
          </a:solidFill>
          <a:ln w="12700">
            <a:noFill/>
            <a:miter lim="800000"/>
            <a:headEnd/>
            <a:tailEnd/>
          </a:ln>
        </p:spPr>
        <p:txBody>
          <a:bodyPr vert="horz" wrap="square" lIns="68580" tIns="34290" rIns="68580" bIns="34290" numCol="1" anchor="ctr" anchorCtr="0" compatLnSpc="1">
            <a:prstTxWarp prst="textNoShape">
              <a:avLst/>
            </a:prstTxWarp>
          </a:bodyPr>
          <a:lstStyle/>
          <a:p>
            <a:pPr algn="ctr" fontAlgn="base">
              <a:spcBef>
                <a:spcPts val="375"/>
              </a:spcBef>
              <a:spcAft>
                <a:spcPts val="375"/>
              </a:spcAft>
            </a:pPr>
            <a:r>
              <a:rPr lang="fr-CH" sz="675" dirty="0">
                <a:solidFill>
                  <a:schemeClr val="bg1"/>
                </a:solidFill>
                <a:latin typeface="+mn-lt"/>
                <a:cs typeface="Arial" panose="020B0604020202020204" pitchFamily="34" charset="0"/>
              </a:rPr>
              <a:t>Négative (ou pas faite)</a:t>
            </a:r>
            <a:endParaRPr lang="fr-CH" sz="675" b="1" dirty="0">
              <a:solidFill>
                <a:schemeClr val="bg1"/>
              </a:solidFill>
              <a:latin typeface="+mn-lt"/>
              <a:cs typeface="Arial" panose="020B0604020202020204" pitchFamily="34" charset="0"/>
            </a:endParaRPr>
          </a:p>
        </p:txBody>
      </p:sp>
      <p:sp>
        <p:nvSpPr>
          <p:cNvPr id="30" name="Rectangle 17"/>
          <p:cNvSpPr>
            <a:spLocks noChangeArrowheads="1"/>
          </p:cNvSpPr>
          <p:nvPr/>
        </p:nvSpPr>
        <p:spPr bwMode="auto">
          <a:xfrm>
            <a:off x="4191787" y="2218512"/>
            <a:ext cx="674804" cy="728694"/>
          </a:xfrm>
          <a:prstGeom prst="rect">
            <a:avLst/>
          </a:prstGeom>
          <a:solidFill>
            <a:schemeClr val="bg1"/>
          </a:solidFill>
          <a:ln w="12700">
            <a:solidFill>
              <a:schemeClr val="bg1">
                <a:lumMod val="50000"/>
              </a:schemeClr>
            </a:solidFill>
            <a:miter lim="800000"/>
            <a:headEnd/>
            <a:tailEnd/>
          </a:ln>
        </p:spPr>
        <p:txBody>
          <a:bodyPr vert="horz" wrap="square" lIns="68580" tIns="34290" rIns="68580" bIns="34290" numCol="1" anchor="ctr" anchorCtr="0" compatLnSpc="1">
            <a:prstTxWarp prst="textNoShape">
              <a:avLst/>
            </a:prstTxWarp>
          </a:bodyPr>
          <a:lstStyle/>
          <a:p>
            <a:pPr algn="ctr" fontAlgn="base">
              <a:spcBef>
                <a:spcPts val="375"/>
              </a:spcBef>
              <a:spcAft>
                <a:spcPts val="375"/>
              </a:spcAft>
            </a:pPr>
            <a:r>
              <a:rPr lang="fr-CH" sz="675">
                <a:latin typeface="+mn-lt"/>
                <a:cs typeface="Arial" panose="020B0604020202020204" pitchFamily="34" charset="0"/>
              </a:rPr>
              <a:t>Symptômes s’améliorent 48 heures après le retrait du cathéter</a:t>
            </a:r>
          </a:p>
        </p:txBody>
      </p:sp>
      <p:sp>
        <p:nvSpPr>
          <p:cNvPr id="31" name="Rectangle 18"/>
          <p:cNvSpPr>
            <a:spLocks noChangeArrowheads="1"/>
          </p:cNvSpPr>
          <p:nvPr/>
        </p:nvSpPr>
        <p:spPr bwMode="auto">
          <a:xfrm>
            <a:off x="3450763" y="3014863"/>
            <a:ext cx="674804" cy="728769"/>
          </a:xfrm>
          <a:prstGeom prst="rect">
            <a:avLst/>
          </a:prstGeom>
          <a:solidFill>
            <a:schemeClr val="accent1">
              <a:lumMod val="60000"/>
              <a:lumOff val="40000"/>
            </a:schemeClr>
          </a:solidFill>
          <a:ln w="12700">
            <a:noFill/>
            <a:miter lim="800000"/>
            <a:headEnd/>
            <a:tailEnd/>
          </a:ln>
        </p:spPr>
        <p:txBody>
          <a:bodyPr vert="horz" wrap="square" lIns="68580" tIns="34290" rIns="68580" bIns="34290" numCol="1" anchor="ctr" anchorCtr="0" compatLnSpc="1">
            <a:prstTxWarp prst="textNoShape">
              <a:avLst/>
            </a:prstTxWarp>
          </a:bodyPr>
          <a:lstStyle/>
          <a:p>
            <a:pPr algn="ctr" fontAlgn="base">
              <a:spcBef>
                <a:spcPts val="375"/>
              </a:spcBef>
              <a:spcAft>
                <a:spcPts val="375"/>
              </a:spcAft>
            </a:pPr>
            <a:r>
              <a:rPr lang="fr-CH" sz="600" dirty="0">
                <a:latin typeface="+mn-lt"/>
                <a:cs typeface="Arial" panose="020B0604020202020204" pitchFamily="34" charset="0"/>
              </a:rPr>
              <a:t>Infection associée à un cathéter microbiologiquement documentée</a:t>
            </a:r>
          </a:p>
        </p:txBody>
      </p:sp>
      <p:sp>
        <p:nvSpPr>
          <p:cNvPr id="32" name="Rectangle 19"/>
          <p:cNvSpPr>
            <a:spLocks noChangeArrowheads="1"/>
          </p:cNvSpPr>
          <p:nvPr/>
        </p:nvSpPr>
        <p:spPr bwMode="auto">
          <a:xfrm>
            <a:off x="4191904" y="3014863"/>
            <a:ext cx="674804" cy="728769"/>
          </a:xfrm>
          <a:prstGeom prst="rect">
            <a:avLst/>
          </a:prstGeom>
          <a:solidFill>
            <a:schemeClr val="accent1">
              <a:lumMod val="60000"/>
              <a:lumOff val="40000"/>
            </a:schemeClr>
          </a:solidFill>
          <a:ln w="12700">
            <a:noFill/>
            <a:miter lim="800000"/>
            <a:headEnd/>
            <a:tailEnd/>
          </a:ln>
        </p:spPr>
        <p:txBody>
          <a:bodyPr vert="horz" wrap="square" lIns="68580" tIns="34290" rIns="68580" bIns="34290" numCol="1" anchor="ctr" anchorCtr="0" compatLnSpc="1">
            <a:prstTxWarp prst="textNoShape">
              <a:avLst/>
            </a:prstTxWarp>
          </a:bodyPr>
          <a:lstStyle/>
          <a:p>
            <a:pPr algn="ctr" fontAlgn="base">
              <a:spcBef>
                <a:spcPts val="375"/>
              </a:spcBef>
              <a:spcAft>
                <a:spcPts val="375"/>
              </a:spcAft>
            </a:pPr>
            <a:r>
              <a:rPr lang="fr-CH" sz="600">
                <a:latin typeface="+mn-lt"/>
                <a:cs typeface="Arial" panose="020B0604020202020204" pitchFamily="34" charset="0"/>
              </a:rPr>
              <a:t>Bactériémie origine cathéter</a:t>
            </a:r>
          </a:p>
        </p:txBody>
      </p:sp>
      <p:sp>
        <p:nvSpPr>
          <p:cNvPr id="33" name="Rectangle 20"/>
          <p:cNvSpPr>
            <a:spLocks noChangeArrowheads="1"/>
          </p:cNvSpPr>
          <p:nvPr/>
        </p:nvSpPr>
        <p:spPr bwMode="auto">
          <a:xfrm>
            <a:off x="4950042" y="843559"/>
            <a:ext cx="702078" cy="345407"/>
          </a:xfrm>
          <a:prstGeom prst="rect">
            <a:avLst/>
          </a:prstGeom>
          <a:solidFill>
            <a:schemeClr val="accent3">
              <a:lumMod val="50000"/>
            </a:schemeClr>
          </a:solidFill>
          <a:ln w="12700">
            <a:noFill/>
            <a:miter lim="800000"/>
            <a:headEnd/>
            <a:tailEnd/>
          </a:ln>
        </p:spPr>
        <p:txBody>
          <a:bodyPr vert="horz" wrap="square" lIns="68580" tIns="34290" rIns="68580" bIns="34290" numCol="1" anchor="ctr" anchorCtr="0" compatLnSpc="1">
            <a:prstTxWarp prst="textNoShape">
              <a:avLst/>
            </a:prstTxWarp>
          </a:bodyPr>
          <a:lstStyle/>
          <a:p>
            <a:pPr algn="ctr" fontAlgn="base">
              <a:spcBef>
                <a:spcPts val="375"/>
              </a:spcBef>
              <a:spcAft>
                <a:spcPts val="375"/>
              </a:spcAft>
            </a:pPr>
            <a:r>
              <a:rPr lang="fr-CH" sz="1050" dirty="0">
                <a:solidFill>
                  <a:schemeClr val="bg1"/>
                </a:solidFill>
                <a:latin typeface="+mn-lt"/>
                <a:cs typeface="Arial" panose="020B0604020202020204" pitchFamily="34" charset="0"/>
              </a:rPr>
              <a:t> Négative</a:t>
            </a:r>
          </a:p>
        </p:txBody>
      </p:sp>
      <p:sp>
        <p:nvSpPr>
          <p:cNvPr id="34" name="Rectangle 21"/>
          <p:cNvSpPr>
            <a:spLocks noChangeArrowheads="1"/>
          </p:cNvSpPr>
          <p:nvPr/>
        </p:nvSpPr>
        <p:spPr bwMode="auto">
          <a:xfrm>
            <a:off x="4950045" y="1435138"/>
            <a:ext cx="702079" cy="704565"/>
          </a:xfrm>
          <a:prstGeom prst="rect">
            <a:avLst/>
          </a:prstGeom>
          <a:solidFill>
            <a:schemeClr val="accent6">
              <a:lumMod val="75000"/>
            </a:schemeClr>
          </a:solidFill>
          <a:ln w="12700">
            <a:noFill/>
            <a:miter lim="800000"/>
            <a:headEnd/>
            <a:tailEnd/>
          </a:ln>
        </p:spPr>
        <p:txBody>
          <a:bodyPr vert="horz" wrap="square" lIns="68580" tIns="34290" rIns="68580" bIns="34290" numCol="1" anchor="ctr" anchorCtr="0" compatLnSpc="1">
            <a:prstTxWarp prst="textNoShape">
              <a:avLst/>
            </a:prstTxWarp>
          </a:bodyPr>
          <a:lstStyle/>
          <a:p>
            <a:pPr algn="ctr" fontAlgn="base">
              <a:spcBef>
                <a:spcPts val="375"/>
              </a:spcBef>
              <a:spcAft>
                <a:spcPts val="375"/>
              </a:spcAft>
            </a:pPr>
            <a:r>
              <a:rPr lang="fr-CH" sz="675" dirty="0">
                <a:solidFill>
                  <a:schemeClr val="bg1"/>
                </a:solidFill>
                <a:latin typeface="+mn-lt"/>
                <a:cs typeface="Arial" panose="020B0604020202020204" pitchFamily="34" charset="0"/>
              </a:rPr>
              <a:t>Positive</a:t>
            </a:r>
          </a:p>
        </p:txBody>
      </p:sp>
      <p:sp>
        <p:nvSpPr>
          <p:cNvPr id="35" name="Rectangle 22"/>
          <p:cNvSpPr>
            <a:spLocks noChangeArrowheads="1"/>
          </p:cNvSpPr>
          <p:nvPr/>
        </p:nvSpPr>
        <p:spPr bwMode="auto">
          <a:xfrm>
            <a:off x="6453781" y="1428612"/>
            <a:ext cx="710509" cy="711090"/>
          </a:xfrm>
          <a:prstGeom prst="rect">
            <a:avLst/>
          </a:prstGeom>
          <a:solidFill>
            <a:schemeClr val="accent3">
              <a:lumMod val="50000"/>
            </a:schemeClr>
          </a:solidFill>
          <a:ln w="12700">
            <a:noFill/>
            <a:miter lim="800000"/>
            <a:headEnd/>
            <a:tailEnd/>
          </a:ln>
        </p:spPr>
        <p:txBody>
          <a:bodyPr vert="horz" wrap="square" lIns="68580" tIns="34290" rIns="68580" bIns="34290" numCol="1" anchor="ctr" anchorCtr="0" compatLnSpc="1">
            <a:prstTxWarp prst="textNoShape">
              <a:avLst/>
            </a:prstTxWarp>
          </a:bodyPr>
          <a:lstStyle/>
          <a:p>
            <a:pPr algn="ctr" fontAlgn="base">
              <a:spcBef>
                <a:spcPts val="375"/>
              </a:spcBef>
              <a:spcAft>
                <a:spcPts val="375"/>
              </a:spcAft>
            </a:pPr>
            <a:r>
              <a:rPr lang="fr-CH" sz="675" dirty="0">
                <a:solidFill>
                  <a:schemeClr val="bg1"/>
                </a:solidFill>
                <a:latin typeface="+mn-lt"/>
                <a:cs typeface="Arial" panose="020B0604020202020204" pitchFamily="34" charset="0"/>
              </a:rPr>
              <a:t>Négative (ou pas faite)</a:t>
            </a:r>
            <a:endParaRPr lang="fr-CH" sz="675" b="1" dirty="0">
              <a:solidFill>
                <a:schemeClr val="bg1"/>
              </a:solidFill>
              <a:latin typeface="+mn-lt"/>
              <a:cs typeface="Arial" panose="020B0604020202020204" pitchFamily="34" charset="0"/>
            </a:endParaRPr>
          </a:p>
        </p:txBody>
      </p:sp>
      <p:sp>
        <p:nvSpPr>
          <p:cNvPr id="36" name="Rectangle 23"/>
          <p:cNvSpPr>
            <a:spLocks noChangeArrowheads="1"/>
          </p:cNvSpPr>
          <p:nvPr/>
        </p:nvSpPr>
        <p:spPr bwMode="auto">
          <a:xfrm>
            <a:off x="4971808" y="2218512"/>
            <a:ext cx="674804" cy="728694"/>
          </a:xfrm>
          <a:prstGeom prst="rect">
            <a:avLst/>
          </a:prstGeom>
          <a:solidFill>
            <a:schemeClr val="bg1"/>
          </a:solidFill>
          <a:ln w="12700">
            <a:solidFill>
              <a:schemeClr val="bg1">
                <a:lumMod val="50000"/>
              </a:schemeClr>
            </a:solidFill>
            <a:miter lim="800000"/>
            <a:headEnd/>
            <a:tailEnd/>
          </a:ln>
        </p:spPr>
        <p:txBody>
          <a:bodyPr vert="horz" wrap="square" lIns="68580" tIns="34290" rIns="68580" bIns="34290" numCol="1" anchor="ctr" anchorCtr="0" compatLnSpc="1">
            <a:prstTxWarp prst="textNoShape">
              <a:avLst/>
            </a:prstTxWarp>
          </a:bodyPr>
          <a:lstStyle/>
          <a:p>
            <a:pPr algn="ctr" fontAlgn="base">
              <a:spcBef>
                <a:spcPts val="375"/>
              </a:spcBef>
              <a:spcAft>
                <a:spcPts val="375"/>
              </a:spcAft>
            </a:pPr>
            <a:r>
              <a:rPr lang="fr-CH" sz="675">
                <a:latin typeface="+mn-lt"/>
                <a:cs typeface="Arial" panose="020B0604020202020204" pitchFamily="34" charset="0"/>
              </a:rPr>
              <a:t>Symptômes s’améliorent 48 heures après le retrait du cathéter</a:t>
            </a:r>
          </a:p>
        </p:txBody>
      </p:sp>
      <p:sp>
        <p:nvSpPr>
          <p:cNvPr id="37" name="Rectangle 24"/>
          <p:cNvSpPr>
            <a:spLocks noChangeArrowheads="1"/>
          </p:cNvSpPr>
          <p:nvPr/>
        </p:nvSpPr>
        <p:spPr bwMode="auto">
          <a:xfrm>
            <a:off x="5716056" y="2218512"/>
            <a:ext cx="674804" cy="728694"/>
          </a:xfrm>
          <a:prstGeom prst="rect">
            <a:avLst/>
          </a:prstGeom>
          <a:solidFill>
            <a:schemeClr val="bg1"/>
          </a:solidFill>
          <a:ln w="12700">
            <a:solidFill>
              <a:schemeClr val="bg1">
                <a:lumMod val="50000"/>
              </a:schemeClr>
            </a:solidFill>
            <a:miter lim="800000"/>
            <a:headEnd/>
            <a:tailEnd/>
          </a:ln>
        </p:spPr>
        <p:txBody>
          <a:bodyPr vert="horz" wrap="square" lIns="68580" tIns="34290" rIns="68580" bIns="34290" numCol="1" anchor="ctr" anchorCtr="0" compatLnSpc="1">
            <a:prstTxWarp prst="textNoShape">
              <a:avLst/>
            </a:prstTxWarp>
          </a:bodyPr>
          <a:lstStyle/>
          <a:p>
            <a:pPr algn="ctr" fontAlgn="base">
              <a:spcBef>
                <a:spcPts val="375"/>
              </a:spcBef>
              <a:spcAft>
                <a:spcPts val="375"/>
              </a:spcAft>
            </a:pPr>
            <a:r>
              <a:rPr lang="fr-CH" sz="675">
                <a:latin typeface="+mn-lt"/>
                <a:cs typeface="Arial" panose="020B0604020202020204" pitchFamily="34" charset="0"/>
              </a:rPr>
              <a:t>Pus et inflammation au site d’insertion</a:t>
            </a:r>
          </a:p>
        </p:txBody>
      </p:sp>
      <p:sp>
        <p:nvSpPr>
          <p:cNvPr id="40" name="Rectangle 25"/>
          <p:cNvSpPr>
            <a:spLocks noChangeArrowheads="1"/>
          </p:cNvSpPr>
          <p:nvPr/>
        </p:nvSpPr>
        <p:spPr bwMode="auto">
          <a:xfrm>
            <a:off x="6453781" y="2218512"/>
            <a:ext cx="710509" cy="728694"/>
          </a:xfrm>
          <a:prstGeom prst="rect">
            <a:avLst/>
          </a:prstGeom>
          <a:solidFill>
            <a:schemeClr val="bg1"/>
          </a:solidFill>
          <a:ln w="12700">
            <a:solidFill>
              <a:schemeClr val="bg1">
                <a:lumMod val="50000"/>
              </a:schemeClr>
            </a:solidFill>
            <a:miter lim="800000"/>
            <a:headEnd/>
            <a:tailEnd/>
          </a:ln>
        </p:spPr>
        <p:txBody>
          <a:bodyPr vert="horz" wrap="square" lIns="68580" tIns="34290" rIns="68580" bIns="34290" numCol="1" anchor="ctr" anchorCtr="0" compatLnSpc="1">
            <a:prstTxWarp prst="textNoShape">
              <a:avLst/>
            </a:prstTxWarp>
          </a:bodyPr>
          <a:lstStyle/>
          <a:p>
            <a:pPr algn="ctr" fontAlgn="base">
              <a:spcBef>
                <a:spcPts val="375"/>
              </a:spcBef>
              <a:spcAft>
                <a:spcPts val="375"/>
              </a:spcAft>
            </a:pPr>
            <a:r>
              <a:rPr lang="fr-CH" sz="675">
                <a:latin typeface="+mn-lt"/>
                <a:cs typeface="Arial" panose="020B0604020202020204" pitchFamily="34" charset="0"/>
              </a:rPr>
              <a:t>Pus et inflammation au site d’insertion</a:t>
            </a:r>
          </a:p>
        </p:txBody>
      </p:sp>
      <p:sp>
        <p:nvSpPr>
          <p:cNvPr id="44" name="Rectangle 26"/>
          <p:cNvSpPr>
            <a:spLocks noChangeArrowheads="1"/>
          </p:cNvSpPr>
          <p:nvPr/>
        </p:nvSpPr>
        <p:spPr bwMode="auto">
          <a:xfrm>
            <a:off x="4981557" y="3008411"/>
            <a:ext cx="674804" cy="728694"/>
          </a:xfrm>
          <a:prstGeom prst="rect">
            <a:avLst/>
          </a:prstGeom>
          <a:solidFill>
            <a:schemeClr val="accent1">
              <a:lumMod val="60000"/>
              <a:lumOff val="40000"/>
            </a:schemeClr>
          </a:solidFill>
          <a:ln w="12700">
            <a:noFill/>
            <a:miter lim="800000"/>
            <a:headEnd/>
            <a:tailEnd/>
          </a:ln>
        </p:spPr>
        <p:txBody>
          <a:bodyPr vert="horz" wrap="square" lIns="68580" tIns="34290" rIns="68580" bIns="34290" numCol="1" anchor="ctr" anchorCtr="0" compatLnSpc="1">
            <a:prstTxWarp prst="textNoShape">
              <a:avLst/>
            </a:prstTxWarp>
          </a:bodyPr>
          <a:lstStyle/>
          <a:p>
            <a:r>
              <a:rPr lang="fr-CH" sz="600">
                <a:latin typeface="+mn-lt"/>
                <a:cs typeface="Arial" panose="020B0604020202020204" pitchFamily="34" charset="0"/>
              </a:rPr>
              <a:t>Infection générale associée à un cathéter </a:t>
            </a:r>
          </a:p>
          <a:p>
            <a:r>
              <a:rPr lang="fr-CH" sz="600" dirty="0">
                <a:latin typeface="+mn-lt"/>
                <a:cs typeface="Arial" panose="020B0604020202020204" pitchFamily="34" charset="0"/>
              </a:rPr>
              <a:t>(absence d’ HC positive) </a:t>
            </a:r>
          </a:p>
        </p:txBody>
      </p:sp>
      <p:sp>
        <p:nvSpPr>
          <p:cNvPr id="45" name="Rectangle 44"/>
          <p:cNvSpPr>
            <a:spLocks noChangeArrowheads="1"/>
          </p:cNvSpPr>
          <p:nvPr/>
        </p:nvSpPr>
        <p:spPr bwMode="auto">
          <a:xfrm>
            <a:off x="5716056" y="3014863"/>
            <a:ext cx="674804" cy="728769"/>
          </a:xfrm>
          <a:prstGeom prst="rect">
            <a:avLst/>
          </a:prstGeom>
          <a:solidFill>
            <a:schemeClr val="accent1">
              <a:lumMod val="60000"/>
              <a:lumOff val="40000"/>
            </a:schemeClr>
          </a:solidFill>
          <a:ln w="12700">
            <a:noFill/>
            <a:miter lim="800000"/>
            <a:headEnd/>
            <a:tailEnd/>
          </a:ln>
        </p:spPr>
        <p:txBody>
          <a:bodyPr vert="horz" wrap="square" lIns="68580" tIns="34290" rIns="68580" bIns="34290" numCol="1" anchor="ctr" anchorCtr="0" compatLnSpc="1">
            <a:prstTxWarp prst="textNoShape">
              <a:avLst/>
            </a:prstTxWarp>
          </a:bodyPr>
          <a:lstStyle/>
          <a:p>
            <a:r>
              <a:rPr lang="fr-CH" sz="600">
                <a:latin typeface="+mn-lt"/>
                <a:cs typeface="Arial" panose="020B0604020202020204" pitchFamily="34" charset="0"/>
              </a:rPr>
              <a:t>Infection locale associée à un cathéter </a:t>
            </a:r>
          </a:p>
          <a:p>
            <a:r>
              <a:rPr lang="fr-CH" sz="600">
                <a:latin typeface="+mn-lt"/>
                <a:cs typeface="Arial" panose="020B0604020202020204" pitchFamily="34" charset="0"/>
              </a:rPr>
              <a:t>(absence d’ HC positive) </a:t>
            </a:r>
          </a:p>
        </p:txBody>
      </p:sp>
      <p:sp>
        <p:nvSpPr>
          <p:cNvPr id="46" name="Rectangle 45"/>
          <p:cNvSpPr>
            <a:spLocks noChangeArrowheads="1"/>
          </p:cNvSpPr>
          <p:nvPr/>
        </p:nvSpPr>
        <p:spPr bwMode="auto">
          <a:xfrm>
            <a:off x="6453781" y="3008411"/>
            <a:ext cx="710509" cy="728694"/>
          </a:xfrm>
          <a:prstGeom prst="rect">
            <a:avLst/>
          </a:prstGeom>
          <a:solidFill>
            <a:schemeClr val="accent1">
              <a:lumMod val="60000"/>
              <a:lumOff val="40000"/>
            </a:schemeClr>
          </a:solidFill>
          <a:ln w="12700">
            <a:noFill/>
            <a:miter lim="800000"/>
            <a:headEnd/>
            <a:tailEnd/>
          </a:ln>
        </p:spPr>
        <p:txBody>
          <a:bodyPr vert="horz" wrap="square" lIns="68580" tIns="34290" rIns="68580" bIns="34290" numCol="1" anchor="ctr" anchorCtr="0" compatLnSpc="1">
            <a:prstTxWarp prst="textNoShape">
              <a:avLst/>
            </a:prstTxWarp>
          </a:bodyPr>
          <a:lstStyle/>
          <a:p>
            <a:pPr algn="ctr" fontAlgn="base">
              <a:spcBef>
                <a:spcPts val="375"/>
              </a:spcBef>
              <a:spcAft>
                <a:spcPts val="375"/>
              </a:spcAft>
            </a:pPr>
            <a:r>
              <a:rPr lang="fr-CH" sz="600">
                <a:latin typeface="+mn-lt"/>
                <a:cs typeface="Arial" panose="020B0604020202020204" pitchFamily="34" charset="0"/>
              </a:rPr>
              <a:t>Infection veineuse ou artérielle</a:t>
            </a:r>
          </a:p>
        </p:txBody>
      </p:sp>
      <p:sp>
        <p:nvSpPr>
          <p:cNvPr id="47" name="Flèche : droite 30"/>
          <p:cNvSpPr>
            <a:spLocks noChangeArrowheads="1"/>
          </p:cNvSpPr>
          <p:nvPr/>
        </p:nvSpPr>
        <p:spPr bwMode="auto">
          <a:xfrm>
            <a:off x="3112761" y="4029912"/>
            <a:ext cx="4159539" cy="270030"/>
          </a:xfrm>
          <a:prstGeom prst="rightArrow">
            <a:avLst>
              <a:gd name="adj1" fmla="val 50000"/>
              <a:gd name="adj2" fmla="val 49985"/>
            </a:avLst>
          </a:prstGeom>
          <a:solidFill>
            <a:schemeClr val="bg1">
              <a:lumMod val="65000"/>
            </a:schemeClr>
          </a:solidFill>
          <a:ln w="12700">
            <a:noFill/>
            <a:miter lim="800000"/>
            <a:headEnd/>
            <a:tailEnd/>
          </a:ln>
        </p:spPr>
        <p:txBody>
          <a:bodyPr vert="horz" wrap="square" lIns="68580" tIns="34290" rIns="68580" bIns="34290" numCol="1" anchor="ctr" anchorCtr="0" compatLnSpc="1">
            <a:prstTxWarp prst="textNoShape">
              <a:avLst/>
            </a:prstTxWarp>
          </a:bodyPr>
          <a:lstStyle/>
          <a:p>
            <a:endParaRPr lang="fr-CH" sz="1050">
              <a:latin typeface="+mn-lt"/>
              <a:cs typeface="Arial" panose="020B0604020202020204" pitchFamily="34" charset="0"/>
            </a:endParaRPr>
          </a:p>
        </p:txBody>
      </p:sp>
      <p:sp>
        <p:nvSpPr>
          <p:cNvPr id="51" name="Rectangle 18"/>
          <p:cNvSpPr>
            <a:spLocks noChangeArrowheads="1"/>
          </p:cNvSpPr>
          <p:nvPr/>
        </p:nvSpPr>
        <p:spPr bwMode="auto">
          <a:xfrm>
            <a:off x="3450763" y="3766334"/>
            <a:ext cx="674804" cy="188709"/>
          </a:xfrm>
          <a:prstGeom prst="rect">
            <a:avLst/>
          </a:prstGeom>
          <a:solidFill>
            <a:schemeClr val="accent1">
              <a:lumMod val="60000"/>
              <a:lumOff val="40000"/>
            </a:schemeClr>
          </a:solidFill>
          <a:ln w="12700">
            <a:noFill/>
            <a:miter lim="800000"/>
            <a:headEnd/>
            <a:tailEnd/>
          </a:ln>
        </p:spPr>
        <p:txBody>
          <a:bodyPr vert="horz" wrap="square" lIns="68580" tIns="34290" rIns="68580" bIns="34290" numCol="1" anchor="t" anchorCtr="0" compatLnSpc="1">
            <a:prstTxWarp prst="textNoShape">
              <a:avLst/>
            </a:prstTxWarp>
          </a:bodyPr>
          <a:lstStyle/>
          <a:p>
            <a:pPr algn="ctr" fontAlgn="base">
              <a:spcBef>
                <a:spcPts val="375"/>
              </a:spcBef>
              <a:spcAft>
                <a:spcPts val="375"/>
              </a:spcAft>
            </a:pPr>
            <a:r>
              <a:rPr lang="fr-CH" sz="675" b="1">
                <a:latin typeface="+mn-lt"/>
                <a:cs typeface="Arial" panose="020B0604020202020204" pitchFamily="34" charset="0"/>
              </a:rPr>
              <a:t>(CRI3)</a:t>
            </a:r>
          </a:p>
        </p:txBody>
      </p:sp>
      <p:sp>
        <p:nvSpPr>
          <p:cNvPr id="52" name="Rectangle 19"/>
          <p:cNvSpPr>
            <a:spLocks noChangeArrowheads="1"/>
          </p:cNvSpPr>
          <p:nvPr/>
        </p:nvSpPr>
        <p:spPr bwMode="auto">
          <a:xfrm>
            <a:off x="4191905" y="3766334"/>
            <a:ext cx="650126" cy="182239"/>
          </a:xfrm>
          <a:prstGeom prst="rect">
            <a:avLst/>
          </a:prstGeom>
          <a:solidFill>
            <a:schemeClr val="accent1">
              <a:lumMod val="60000"/>
              <a:lumOff val="40000"/>
            </a:schemeClr>
          </a:solidFill>
          <a:ln w="12700">
            <a:noFill/>
            <a:miter lim="800000"/>
            <a:headEnd/>
            <a:tailEnd/>
          </a:ln>
        </p:spPr>
        <p:txBody>
          <a:bodyPr vert="horz" wrap="square" lIns="68580" tIns="34290" rIns="68580" bIns="34290" numCol="1" anchor="t" anchorCtr="0" compatLnSpc="1">
            <a:prstTxWarp prst="textNoShape">
              <a:avLst/>
            </a:prstTxWarp>
          </a:bodyPr>
          <a:lstStyle/>
          <a:p>
            <a:pPr algn="ctr" fontAlgn="base">
              <a:spcBef>
                <a:spcPts val="375"/>
              </a:spcBef>
              <a:spcAft>
                <a:spcPts val="375"/>
              </a:spcAft>
            </a:pPr>
            <a:r>
              <a:rPr lang="fr-CH" sz="450" b="1" dirty="0">
                <a:latin typeface="+mn-lt"/>
                <a:cs typeface="Arial" panose="020B0604020202020204" pitchFamily="34" charset="0"/>
              </a:rPr>
              <a:t>BSI</a:t>
            </a:r>
            <a:r>
              <a:rPr lang="fr-CH" sz="450" dirty="0">
                <a:latin typeface="+mn-lt"/>
                <a:cs typeface="Arial" panose="020B0604020202020204" pitchFamily="34" charset="0"/>
              </a:rPr>
              <a:t> (C-CVC; C-CVP</a:t>
            </a:r>
            <a:r>
              <a:rPr lang="fr-CH" sz="375" dirty="0">
                <a:latin typeface="+mn-lt"/>
                <a:cs typeface="Arial" panose="020B0604020202020204" pitchFamily="34" charset="0"/>
              </a:rPr>
              <a:t>)</a:t>
            </a:r>
            <a:endParaRPr lang="fr-CH" sz="375" b="1" dirty="0">
              <a:latin typeface="+mn-lt"/>
              <a:cs typeface="Arial" panose="020B0604020202020204" pitchFamily="34" charset="0"/>
            </a:endParaRPr>
          </a:p>
        </p:txBody>
      </p:sp>
      <p:sp>
        <p:nvSpPr>
          <p:cNvPr id="53" name="Rectangle 26"/>
          <p:cNvSpPr>
            <a:spLocks noChangeArrowheads="1"/>
          </p:cNvSpPr>
          <p:nvPr/>
        </p:nvSpPr>
        <p:spPr bwMode="auto">
          <a:xfrm>
            <a:off x="4981558" y="3759883"/>
            <a:ext cx="674804" cy="188690"/>
          </a:xfrm>
          <a:prstGeom prst="rect">
            <a:avLst/>
          </a:prstGeom>
          <a:solidFill>
            <a:schemeClr val="accent1">
              <a:lumMod val="60000"/>
              <a:lumOff val="40000"/>
            </a:schemeClr>
          </a:solidFill>
          <a:ln w="12700">
            <a:noFill/>
            <a:miter lim="800000"/>
            <a:headEnd/>
            <a:tailEnd/>
          </a:ln>
        </p:spPr>
        <p:txBody>
          <a:bodyPr vert="horz" wrap="square" lIns="68580" tIns="34290" rIns="68580" bIns="34290" numCol="1" anchor="t" anchorCtr="0" compatLnSpc="1">
            <a:prstTxWarp prst="textNoShape">
              <a:avLst/>
            </a:prstTxWarp>
          </a:bodyPr>
          <a:lstStyle/>
          <a:p>
            <a:pPr algn="ctr"/>
            <a:r>
              <a:rPr lang="fr-CH" sz="675" b="1">
                <a:latin typeface="+mn-lt"/>
                <a:cs typeface="Arial" panose="020B0604020202020204" pitchFamily="34" charset="0"/>
              </a:rPr>
              <a:t>CRI2</a:t>
            </a:r>
          </a:p>
        </p:txBody>
      </p:sp>
      <p:sp>
        <p:nvSpPr>
          <p:cNvPr id="54" name="Rectangle 53"/>
          <p:cNvSpPr>
            <a:spLocks noChangeArrowheads="1"/>
          </p:cNvSpPr>
          <p:nvPr/>
        </p:nvSpPr>
        <p:spPr bwMode="auto">
          <a:xfrm>
            <a:off x="5716057" y="3766334"/>
            <a:ext cx="674804" cy="188709"/>
          </a:xfrm>
          <a:prstGeom prst="rect">
            <a:avLst/>
          </a:prstGeom>
          <a:solidFill>
            <a:schemeClr val="accent1">
              <a:lumMod val="60000"/>
              <a:lumOff val="40000"/>
            </a:schemeClr>
          </a:solidFill>
          <a:ln w="12700">
            <a:noFill/>
            <a:miter lim="800000"/>
            <a:headEnd/>
            <a:tailEnd/>
          </a:ln>
        </p:spPr>
        <p:txBody>
          <a:bodyPr vert="horz" wrap="square" lIns="68580" tIns="34290" rIns="68580" bIns="34290" numCol="1" anchor="t" anchorCtr="0" compatLnSpc="1">
            <a:prstTxWarp prst="textNoShape">
              <a:avLst/>
            </a:prstTxWarp>
          </a:bodyPr>
          <a:lstStyle/>
          <a:p>
            <a:pPr algn="ctr"/>
            <a:r>
              <a:rPr lang="fr-CH" sz="675" b="1">
                <a:latin typeface="+mn-lt"/>
                <a:cs typeface="Arial" panose="020B0604020202020204" pitchFamily="34" charset="0"/>
              </a:rPr>
              <a:t>CRI1</a:t>
            </a:r>
          </a:p>
        </p:txBody>
      </p:sp>
      <p:sp>
        <p:nvSpPr>
          <p:cNvPr id="55" name="Rectangle 54"/>
          <p:cNvSpPr>
            <a:spLocks noChangeArrowheads="1"/>
          </p:cNvSpPr>
          <p:nvPr/>
        </p:nvSpPr>
        <p:spPr bwMode="auto">
          <a:xfrm>
            <a:off x="6453782" y="3759883"/>
            <a:ext cx="710509" cy="188690"/>
          </a:xfrm>
          <a:prstGeom prst="rect">
            <a:avLst/>
          </a:prstGeom>
          <a:solidFill>
            <a:schemeClr val="accent1">
              <a:lumMod val="60000"/>
              <a:lumOff val="40000"/>
            </a:schemeClr>
          </a:solidFill>
          <a:ln w="12700">
            <a:noFill/>
            <a:miter lim="800000"/>
            <a:headEnd/>
            <a:tailEnd/>
          </a:ln>
        </p:spPr>
        <p:txBody>
          <a:bodyPr vert="horz" wrap="square" lIns="68580" tIns="34290" rIns="68580" bIns="34290" numCol="1" anchor="t" anchorCtr="0" compatLnSpc="1">
            <a:prstTxWarp prst="textNoShape">
              <a:avLst/>
            </a:prstTxWarp>
          </a:bodyPr>
          <a:lstStyle/>
          <a:p>
            <a:pPr algn="ctr" fontAlgn="base">
              <a:spcBef>
                <a:spcPts val="375"/>
              </a:spcBef>
              <a:spcAft>
                <a:spcPts val="375"/>
              </a:spcAft>
            </a:pPr>
            <a:r>
              <a:rPr lang="fr-CH" sz="675" b="1">
                <a:latin typeface="+mn-lt"/>
                <a:cs typeface="Arial" panose="020B0604020202020204" pitchFamily="34" charset="0"/>
              </a:rPr>
              <a:t>CVS-VASC</a:t>
            </a:r>
          </a:p>
        </p:txBody>
      </p:sp>
      <p:sp>
        <p:nvSpPr>
          <p:cNvPr id="38" name="Rectangle 14"/>
          <p:cNvSpPr>
            <a:spLocks noChangeArrowheads="1"/>
          </p:cNvSpPr>
          <p:nvPr/>
        </p:nvSpPr>
        <p:spPr bwMode="auto">
          <a:xfrm>
            <a:off x="4193959" y="843559"/>
            <a:ext cx="648072" cy="345407"/>
          </a:xfrm>
          <a:prstGeom prst="rect">
            <a:avLst/>
          </a:prstGeom>
          <a:solidFill>
            <a:schemeClr val="accent6">
              <a:lumMod val="75000"/>
            </a:schemeClr>
          </a:solidFill>
          <a:ln w="12700">
            <a:noFill/>
            <a:miter lim="800000"/>
            <a:headEnd/>
            <a:tailEnd/>
          </a:ln>
        </p:spPr>
        <p:txBody>
          <a:bodyPr vert="horz" wrap="square" lIns="68580" tIns="34290" rIns="68580" bIns="34290" numCol="1" anchor="ctr" anchorCtr="0" compatLnSpc="1">
            <a:prstTxWarp prst="textNoShape">
              <a:avLst/>
            </a:prstTxWarp>
          </a:bodyPr>
          <a:lstStyle/>
          <a:p>
            <a:pPr algn="ctr" fontAlgn="base">
              <a:spcBef>
                <a:spcPts val="375"/>
              </a:spcBef>
              <a:spcAft>
                <a:spcPts val="375"/>
              </a:spcAft>
            </a:pPr>
            <a:r>
              <a:rPr lang="fr-CH" sz="1050" dirty="0">
                <a:solidFill>
                  <a:srgbClr val="FFFFFF"/>
                </a:solidFill>
                <a:latin typeface="+mn-lt"/>
                <a:cs typeface="Arial" panose="020B0604020202020204" pitchFamily="34" charset="0"/>
              </a:rPr>
              <a:t>Positive</a:t>
            </a:r>
            <a:endParaRPr lang="fr-CH" sz="1050" dirty="0">
              <a:latin typeface="+mn-lt"/>
              <a:cs typeface="Arial" panose="020B0604020202020204" pitchFamily="34" charset="0"/>
            </a:endParaRPr>
          </a:p>
        </p:txBody>
      </p:sp>
      <p:sp>
        <p:nvSpPr>
          <p:cNvPr id="42" name="Rectangle 20"/>
          <p:cNvSpPr>
            <a:spLocks noChangeArrowheads="1"/>
          </p:cNvSpPr>
          <p:nvPr/>
        </p:nvSpPr>
        <p:spPr bwMode="auto">
          <a:xfrm>
            <a:off x="5706126" y="843559"/>
            <a:ext cx="702078" cy="345407"/>
          </a:xfrm>
          <a:prstGeom prst="rect">
            <a:avLst/>
          </a:prstGeom>
          <a:solidFill>
            <a:schemeClr val="accent3">
              <a:lumMod val="50000"/>
            </a:schemeClr>
          </a:solidFill>
          <a:ln w="12700">
            <a:noFill/>
            <a:miter lim="800000"/>
            <a:headEnd/>
            <a:tailEnd/>
          </a:ln>
        </p:spPr>
        <p:txBody>
          <a:bodyPr vert="horz" wrap="square" lIns="68580" tIns="34290" rIns="68580" bIns="34290" numCol="1" anchor="ctr" anchorCtr="0" compatLnSpc="1">
            <a:prstTxWarp prst="textNoShape">
              <a:avLst/>
            </a:prstTxWarp>
          </a:bodyPr>
          <a:lstStyle/>
          <a:p>
            <a:pPr algn="ctr" fontAlgn="base">
              <a:spcBef>
                <a:spcPts val="375"/>
              </a:spcBef>
              <a:spcAft>
                <a:spcPts val="375"/>
              </a:spcAft>
            </a:pPr>
            <a:r>
              <a:rPr lang="fr-CH" sz="1050" dirty="0">
                <a:solidFill>
                  <a:schemeClr val="bg1"/>
                </a:solidFill>
                <a:latin typeface="+mn-lt"/>
                <a:cs typeface="Arial" panose="020B0604020202020204" pitchFamily="34" charset="0"/>
              </a:rPr>
              <a:t> Négative</a:t>
            </a:r>
          </a:p>
        </p:txBody>
      </p:sp>
      <p:sp>
        <p:nvSpPr>
          <p:cNvPr id="43" name="Rectangle 20"/>
          <p:cNvSpPr>
            <a:spLocks noChangeArrowheads="1"/>
          </p:cNvSpPr>
          <p:nvPr/>
        </p:nvSpPr>
        <p:spPr bwMode="auto">
          <a:xfrm>
            <a:off x="6462210" y="843559"/>
            <a:ext cx="702078" cy="345407"/>
          </a:xfrm>
          <a:prstGeom prst="rect">
            <a:avLst/>
          </a:prstGeom>
          <a:solidFill>
            <a:schemeClr val="accent3">
              <a:lumMod val="50000"/>
            </a:schemeClr>
          </a:solidFill>
          <a:ln w="12700">
            <a:noFill/>
            <a:miter lim="800000"/>
            <a:headEnd/>
            <a:tailEnd/>
          </a:ln>
        </p:spPr>
        <p:txBody>
          <a:bodyPr vert="horz" wrap="square" lIns="68580" tIns="34290" rIns="68580" bIns="34290" numCol="1" anchor="ctr" anchorCtr="0" compatLnSpc="1">
            <a:prstTxWarp prst="textNoShape">
              <a:avLst/>
            </a:prstTxWarp>
          </a:bodyPr>
          <a:lstStyle/>
          <a:p>
            <a:pPr algn="ctr" fontAlgn="base">
              <a:spcBef>
                <a:spcPts val="375"/>
              </a:spcBef>
              <a:spcAft>
                <a:spcPts val="375"/>
              </a:spcAft>
            </a:pPr>
            <a:r>
              <a:rPr lang="fr-CH" sz="1050" dirty="0">
                <a:solidFill>
                  <a:schemeClr val="bg1"/>
                </a:solidFill>
                <a:latin typeface="+mn-lt"/>
                <a:cs typeface="Arial" panose="020B0604020202020204" pitchFamily="34" charset="0"/>
              </a:rPr>
              <a:t> Négative</a:t>
            </a:r>
          </a:p>
        </p:txBody>
      </p:sp>
      <p:sp>
        <p:nvSpPr>
          <p:cNvPr id="48" name="Rectangle 21"/>
          <p:cNvSpPr>
            <a:spLocks noChangeArrowheads="1"/>
          </p:cNvSpPr>
          <p:nvPr/>
        </p:nvSpPr>
        <p:spPr bwMode="auto">
          <a:xfrm>
            <a:off x="5706127" y="1428832"/>
            <a:ext cx="702078" cy="704565"/>
          </a:xfrm>
          <a:prstGeom prst="rect">
            <a:avLst/>
          </a:prstGeom>
          <a:solidFill>
            <a:schemeClr val="accent6">
              <a:lumMod val="75000"/>
            </a:schemeClr>
          </a:solidFill>
          <a:ln w="12700">
            <a:noFill/>
            <a:miter lim="800000"/>
            <a:headEnd/>
            <a:tailEnd/>
          </a:ln>
        </p:spPr>
        <p:txBody>
          <a:bodyPr vert="horz" wrap="square" lIns="68580" tIns="34290" rIns="68580" bIns="34290" numCol="1" anchor="ctr" anchorCtr="0" compatLnSpc="1">
            <a:prstTxWarp prst="textNoShape">
              <a:avLst/>
            </a:prstTxWarp>
          </a:bodyPr>
          <a:lstStyle/>
          <a:p>
            <a:pPr algn="ctr" fontAlgn="base">
              <a:spcBef>
                <a:spcPts val="375"/>
              </a:spcBef>
              <a:spcAft>
                <a:spcPts val="375"/>
              </a:spcAft>
            </a:pPr>
            <a:r>
              <a:rPr lang="fr-CH" sz="675" dirty="0">
                <a:solidFill>
                  <a:schemeClr val="bg1"/>
                </a:solidFill>
                <a:latin typeface="+mn-lt"/>
                <a:cs typeface="Arial" panose="020B0604020202020204" pitchFamily="34" charset="0"/>
              </a:rPr>
              <a:t>Positive</a:t>
            </a:r>
          </a:p>
        </p:txBody>
      </p:sp>
      <p:sp>
        <p:nvSpPr>
          <p:cNvPr id="49" name="Rectangle 17"/>
          <p:cNvSpPr>
            <a:spLocks noChangeArrowheads="1"/>
          </p:cNvSpPr>
          <p:nvPr/>
        </p:nvSpPr>
        <p:spPr bwMode="auto">
          <a:xfrm>
            <a:off x="3452675" y="2218113"/>
            <a:ext cx="665487" cy="728694"/>
          </a:xfrm>
          <a:prstGeom prst="rect">
            <a:avLst/>
          </a:prstGeom>
          <a:solidFill>
            <a:schemeClr val="bg1"/>
          </a:solidFill>
          <a:ln w="12700">
            <a:solidFill>
              <a:schemeClr val="bg1">
                <a:lumMod val="50000"/>
              </a:schemeClr>
            </a:solidFill>
            <a:miter lim="800000"/>
            <a:headEnd/>
            <a:tailEnd/>
          </a:ln>
        </p:spPr>
        <p:txBody>
          <a:bodyPr vert="horz" wrap="square" lIns="68580" tIns="34290" rIns="68580" bIns="34290" numCol="1" anchor="ctr" anchorCtr="0" compatLnSpc="1">
            <a:prstTxWarp prst="textNoShape">
              <a:avLst/>
            </a:prstTxWarp>
          </a:bodyPr>
          <a:lstStyle/>
          <a:p>
            <a:pPr algn="ctr" fontAlgn="base">
              <a:spcBef>
                <a:spcPts val="375"/>
              </a:spcBef>
              <a:spcAft>
                <a:spcPts val="375"/>
              </a:spcAft>
            </a:pPr>
            <a:endParaRPr lang="fr-CH" sz="675">
              <a:latin typeface="+mn-lt"/>
              <a:cs typeface="Arial" panose="020B0604020202020204" pitchFamily="34" charset="0"/>
            </a:endParaRPr>
          </a:p>
        </p:txBody>
      </p:sp>
    </p:spTree>
    <p:extLst>
      <p:ext uri="{BB962C8B-B14F-4D97-AF65-F5344CB8AC3E}">
        <p14:creationId xmlns:p14="http://schemas.microsoft.com/office/powerpoint/2010/main" val="24085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0" grpId="0" animBg="1"/>
      <p:bldP spid="44" grpId="0" animBg="1"/>
      <p:bldP spid="45" grpId="0" animBg="1"/>
      <p:bldP spid="46" grpId="0" animBg="1"/>
      <p:bldP spid="51" grpId="0" animBg="1"/>
      <p:bldP spid="52" grpId="0" animBg="1"/>
      <p:bldP spid="53" grpId="0" animBg="1"/>
      <p:bldP spid="54" grpId="0" animBg="1"/>
      <p:bldP spid="55" grpId="0" animBg="1"/>
      <p:bldP spid="38" grpId="0" animBg="1"/>
      <p:bldP spid="42" grpId="0" animBg="1"/>
      <p:bldP spid="43" grpId="0" animBg="1"/>
      <p:bldP spid="48" grpId="0" animBg="1"/>
      <p:bldP spid="4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FCCED4-BE57-4062-B95D-F2C1154F8864}"/>
              </a:ext>
            </a:extLst>
          </p:cNvPr>
          <p:cNvSpPr>
            <a:spLocks noGrp="1"/>
          </p:cNvSpPr>
          <p:nvPr>
            <p:ph type="title"/>
          </p:nvPr>
        </p:nvSpPr>
        <p:spPr/>
        <p:txBody>
          <a:bodyPr>
            <a:normAutofit/>
          </a:bodyPr>
          <a:lstStyle/>
          <a:p>
            <a:pPr algn="l"/>
            <a:r>
              <a:rPr lang="fr-CH" sz="2800" dirty="0"/>
              <a:t>COVID-19</a:t>
            </a:r>
          </a:p>
        </p:txBody>
      </p:sp>
      <p:sp>
        <p:nvSpPr>
          <p:cNvPr id="3" name="Espace réservé du contenu 2">
            <a:extLst>
              <a:ext uri="{FF2B5EF4-FFF2-40B4-BE49-F238E27FC236}">
                <a16:creationId xmlns:a16="http://schemas.microsoft.com/office/drawing/2014/main" id="{090DE293-47E3-476F-A207-B35A0E6E9F07}"/>
              </a:ext>
            </a:extLst>
          </p:cNvPr>
          <p:cNvSpPr>
            <a:spLocks noGrp="1"/>
          </p:cNvSpPr>
          <p:nvPr>
            <p:ph idx="1"/>
          </p:nvPr>
        </p:nvSpPr>
        <p:spPr>
          <a:xfrm>
            <a:off x="484098" y="874514"/>
            <a:ext cx="8229600" cy="2633340"/>
          </a:xfrm>
        </p:spPr>
        <p:txBody>
          <a:bodyPr>
            <a:normAutofit/>
          </a:bodyPr>
          <a:lstStyle/>
          <a:p>
            <a:pPr marL="0" indent="0">
              <a:lnSpc>
                <a:spcPct val="107000"/>
              </a:lnSpc>
              <a:spcBef>
                <a:spcPts val="0"/>
              </a:spcBef>
              <a:buNone/>
            </a:pPr>
            <a:r>
              <a:rPr lang="fr-CH" sz="1100" b="1" i="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Cas COVID-19 d’acquisition communautaire :</a:t>
            </a:r>
            <a:endParaRPr lang="fr-CH" sz="1100" b="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fr-CH" sz="1100" i="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Symptômes à l'admission ou apparition le jour 1 ou 2 après l'admission.</a:t>
            </a:r>
            <a:endParaRPr lang="fr-CH" sz="11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fr-CH" sz="1100" i="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Apparition des symptômes entre les jours 3 à 7 après l’admission et forte suspicion de transmission communautaire.</a:t>
            </a:r>
            <a:endParaRPr lang="fr-CH" sz="11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fr-CH" sz="1100" b="1" i="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fr-CH" sz="1100" b="1" i="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Cas COVID-19 d’acquisition indéterminée :</a:t>
            </a:r>
            <a:endParaRPr lang="fr-CH" sz="1100" b="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fr-CH" sz="1100" i="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Apparition des symptômes les jours 3 à 7 après l'admission, avec des informations insuffisantes sur la source de l'infection, ce qui permettrait l’affectation dans une catégorie.</a:t>
            </a:r>
            <a:endParaRPr lang="fr-CH" sz="11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indent="0">
              <a:lnSpc>
                <a:spcPct val="107000"/>
              </a:lnSpc>
              <a:spcBef>
                <a:spcPts val="0"/>
              </a:spcBef>
              <a:buNone/>
            </a:pPr>
            <a:r>
              <a:rPr lang="fr-CH" sz="1100" i="1" dirty="0">
                <a:latin typeface="Calibri" panose="020F0502020204030204" pitchFamily="34" charset="0"/>
                <a:ea typeface="Calibri" panose="020F0502020204030204" pitchFamily="34" charset="0"/>
                <a:cs typeface="Times New Roman" panose="02020603050405020304" pitchFamily="18" charset="0"/>
              </a:rPr>
              <a:t> </a:t>
            </a:r>
            <a:endParaRPr lang="fr-CH" sz="1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fr-CH" sz="1100" b="1" i="1" dirty="0">
                <a:latin typeface="Calibri" panose="020F0502020204030204" pitchFamily="34" charset="0"/>
                <a:ea typeface="Calibri" panose="020F0502020204030204" pitchFamily="34" charset="0"/>
                <a:cs typeface="Times New Roman" panose="02020603050405020304" pitchFamily="18" charset="0"/>
              </a:rPr>
              <a:t>Cas COVID-19 associé aux soins probable :</a:t>
            </a:r>
            <a:endParaRPr lang="fr-CH"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fr-CH" sz="1100" i="1" dirty="0">
                <a:latin typeface="Calibri" panose="020F0502020204030204" pitchFamily="34" charset="0"/>
                <a:ea typeface="Calibri" panose="020F0502020204030204" pitchFamily="34" charset="0"/>
                <a:cs typeface="Times New Roman" panose="02020603050405020304" pitchFamily="18" charset="0"/>
              </a:rPr>
              <a:t>Début des symptômes entre les jours 8 et 14 après l'admission.</a:t>
            </a:r>
            <a:endParaRPr lang="fr-CH"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fr-CH" sz="1100" i="1" dirty="0">
                <a:latin typeface="Calibri" panose="020F0502020204030204" pitchFamily="34" charset="0"/>
                <a:ea typeface="Calibri" panose="020F0502020204030204" pitchFamily="34" charset="0"/>
                <a:cs typeface="Times New Roman" panose="02020603050405020304" pitchFamily="18" charset="0"/>
              </a:rPr>
              <a:t>Apparition des symptômes entre les 3 et7 après l’admission et forte suspicion d’une transmission nosocomiale. </a:t>
            </a:r>
          </a:p>
          <a:p>
            <a:pPr marL="0" indent="0">
              <a:lnSpc>
                <a:spcPct val="107000"/>
              </a:lnSpc>
              <a:spcBef>
                <a:spcPts val="0"/>
              </a:spcBef>
              <a:buNone/>
            </a:pPr>
            <a:endParaRPr lang="fr-CH" sz="1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fr-CH" sz="1100" b="1" i="1" dirty="0">
                <a:latin typeface="Calibri" panose="020F0502020204030204" pitchFamily="34" charset="0"/>
                <a:ea typeface="Calibri" panose="020F0502020204030204" pitchFamily="34" charset="0"/>
                <a:cs typeface="Times New Roman" panose="02020603050405020304" pitchFamily="18" charset="0"/>
              </a:rPr>
              <a:t>Cas COVID-19 associé aux soins confirmé</a:t>
            </a:r>
            <a:r>
              <a:rPr lang="fr-CH" sz="1100" b="1" dirty="0">
                <a:latin typeface="Calibri" panose="020F0502020204030204" pitchFamily="34" charset="0"/>
                <a:ea typeface="Calibri" panose="020F0502020204030204" pitchFamily="34" charset="0"/>
                <a:cs typeface="Times New Roman" panose="02020603050405020304" pitchFamily="18" charset="0"/>
              </a:rPr>
              <a:t> :</a:t>
            </a:r>
            <a:endParaRPr lang="fr-CH"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fr-CH" sz="1100" i="1" dirty="0">
                <a:latin typeface="Calibri" panose="020F0502020204030204" pitchFamily="34" charset="0"/>
                <a:ea typeface="Calibri" panose="020F0502020204030204" pitchFamily="34" charset="0"/>
                <a:cs typeface="Times New Roman" panose="02020603050405020304" pitchFamily="18" charset="0"/>
              </a:rPr>
              <a:t>Apparition des symptômes dès le jour 14 après l'admission.</a:t>
            </a:r>
          </a:p>
        </p:txBody>
      </p:sp>
      <p:sp>
        <p:nvSpPr>
          <p:cNvPr id="5" name="Rechteck 2">
            <a:extLst>
              <a:ext uri="{FF2B5EF4-FFF2-40B4-BE49-F238E27FC236}">
                <a16:creationId xmlns:a16="http://schemas.microsoft.com/office/drawing/2014/main" id="{90B37B25-8812-4C0D-84B5-9F2406994944}"/>
              </a:ext>
            </a:extLst>
          </p:cNvPr>
          <p:cNvSpPr/>
          <p:nvPr/>
        </p:nvSpPr>
        <p:spPr>
          <a:xfrm>
            <a:off x="539552" y="3699336"/>
            <a:ext cx="8245424" cy="954107"/>
          </a:xfrm>
          <a:prstGeom prst="rect">
            <a:avLst/>
          </a:prstGeom>
          <a:solidFill>
            <a:schemeClr val="accent5">
              <a:lumMod val="40000"/>
              <a:lumOff val="60000"/>
            </a:schemeClr>
          </a:solidFill>
        </p:spPr>
        <p:txBody>
          <a:bodyPr wrap="square">
            <a:spAutoFit/>
          </a:bodyPr>
          <a:lstStyle/>
          <a:p>
            <a:r>
              <a:rPr lang="fr-CH" sz="1400" b="1" dirty="0">
                <a:latin typeface="+mn-lt"/>
                <a:ea typeface="Calibri" panose="020F0502020204030204" pitchFamily="34" charset="0"/>
                <a:cs typeface="Times New Roman" panose="02020603050405020304" pitchFamily="18" charset="0"/>
              </a:rPr>
              <a:t>Un cas COVID-19 est considéré associé aux soins - probable ou confirmé selon les définitions ci-dessus </a:t>
            </a:r>
            <a:r>
              <a:rPr lang="de-CH" dirty="0" err="1">
                <a:latin typeface="+mn-lt"/>
              </a:rPr>
              <a:t>Lors</a:t>
            </a:r>
            <a:r>
              <a:rPr lang="de-CH" dirty="0">
                <a:latin typeface="+mn-lt"/>
              </a:rPr>
              <a:t> de la saisie, </a:t>
            </a:r>
            <a:r>
              <a:rPr lang="de-CH" dirty="0" err="1">
                <a:latin typeface="+mn-lt"/>
              </a:rPr>
              <a:t>trois</a:t>
            </a:r>
            <a:r>
              <a:rPr lang="de-CH" dirty="0">
                <a:latin typeface="+mn-lt"/>
              </a:rPr>
              <a:t> codes doivent être utilisés : soit </a:t>
            </a:r>
            <a:r>
              <a:rPr lang="de-CH" b="1" dirty="0">
                <a:solidFill>
                  <a:srgbClr val="0070C0"/>
                </a:solidFill>
                <a:latin typeface="+mn-lt"/>
              </a:rPr>
              <a:t>PN3 </a:t>
            </a:r>
            <a:r>
              <a:rPr lang="de-CH" dirty="0">
                <a:latin typeface="+mn-lt"/>
              </a:rPr>
              <a:t>s'il y a une imagerie (Rx thoracique ou CT-scan), </a:t>
            </a:r>
            <a:r>
              <a:rPr lang="de-CH" b="1" dirty="0">
                <a:solidFill>
                  <a:srgbClr val="0070C0"/>
                </a:solidFill>
                <a:latin typeface="+mn-lt"/>
              </a:rPr>
              <a:t>LRI-PNEU </a:t>
            </a:r>
            <a:r>
              <a:rPr lang="de-CH" dirty="0" err="1">
                <a:latin typeface="+mn-lt"/>
              </a:rPr>
              <a:t>s'il</a:t>
            </a:r>
            <a:r>
              <a:rPr lang="de-CH" dirty="0">
                <a:latin typeface="+mn-lt"/>
              </a:rPr>
              <a:t> n'y a </a:t>
            </a:r>
            <a:r>
              <a:rPr lang="de-CH" dirty="0" err="1">
                <a:latin typeface="+mn-lt"/>
              </a:rPr>
              <a:t>pas</a:t>
            </a:r>
            <a:r>
              <a:rPr lang="de-CH" dirty="0">
                <a:latin typeface="+mn-lt"/>
              </a:rPr>
              <a:t> </a:t>
            </a:r>
            <a:r>
              <a:rPr lang="de-CH" dirty="0" err="1">
                <a:latin typeface="+mn-lt"/>
              </a:rPr>
              <a:t>d'imagerie</a:t>
            </a:r>
            <a:r>
              <a:rPr lang="de-CH" dirty="0">
                <a:latin typeface="+mn-lt"/>
              </a:rPr>
              <a:t> OU </a:t>
            </a:r>
            <a:r>
              <a:rPr lang="de-CH" b="1" dirty="0">
                <a:solidFill>
                  <a:srgbClr val="0070C0"/>
                </a:solidFill>
                <a:latin typeface="+mn-lt"/>
              </a:rPr>
              <a:t>EENT-UR </a:t>
            </a:r>
            <a:r>
              <a:rPr lang="de-CH" dirty="0">
                <a:latin typeface="+mn-lt"/>
              </a:rPr>
              <a:t>si IVRS. Dans tous les cas, le SRAS-CoV-2 doit être mentionné dans la microbiologie (VIRSAR). </a:t>
            </a:r>
          </a:p>
        </p:txBody>
      </p:sp>
      <p:pic>
        <p:nvPicPr>
          <p:cNvPr id="4" name="Image 3">
            <a:extLst>
              <a:ext uri="{FF2B5EF4-FFF2-40B4-BE49-F238E27FC236}">
                <a16:creationId xmlns:a16="http://schemas.microsoft.com/office/drawing/2014/main" id="{C94F0929-4ABA-4048-851C-0CD5A4E97EF1}"/>
              </a:ext>
            </a:extLst>
          </p:cNvPr>
          <p:cNvPicPr>
            <a:picLocks noChangeAspect="1"/>
          </p:cNvPicPr>
          <p:nvPr/>
        </p:nvPicPr>
        <p:blipFill rotWithShape="1">
          <a:blip r:embed="rId2"/>
          <a:srcRect l="22438" t="903" r="18500" b="2497"/>
          <a:stretch/>
        </p:blipFill>
        <p:spPr>
          <a:xfrm>
            <a:off x="8172400" y="142804"/>
            <a:ext cx="754898" cy="694506"/>
          </a:xfrm>
          <a:prstGeom prst="rect">
            <a:avLst/>
          </a:prstGeom>
        </p:spPr>
      </p:pic>
    </p:spTree>
    <p:extLst>
      <p:ext uri="{BB962C8B-B14F-4D97-AF65-F5344CB8AC3E}">
        <p14:creationId xmlns:p14="http://schemas.microsoft.com/office/powerpoint/2010/main" val="402168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8" name="Rectangle 11"/>
          <p:cNvSpPr/>
          <p:nvPr/>
        </p:nvSpPr>
        <p:spPr>
          <a:xfrm>
            <a:off x="35496" y="51470"/>
            <a:ext cx="1215397" cy="400110"/>
          </a:xfrm>
          <a:prstGeom prst="rect">
            <a:avLst/>
          </a:prstGeom>
        </p:spPr>
        <p:txBody>
          <a:bodyPr wrap="none">
            <a:spAutoFit/>
          </a:bodyPr>
          <a:lstStyle/>
          <a:p>
            <a:r>
              <a:rPr lang="de-CH" sz="2000" b="1" dirty="0">
                <a:solidFill>
                  <a:schemeClr val="tx1"/>
                </a:solidFill>
                <a:latin typeface="+mn-lt"/>
              </a:rPr>
              <a:t>COVID-19</a:t>
            </a:r>
          </a:p>
        </p:txBody>
      </p:sp>
      <p:sp>
        <p:nvSpPr>
          <p:cNvPr id="2" name="Rechteck 1"/>
          <p:cNvSpPr/>
          <p:nvPr/>
        </p:nvSpPr>
        <p:spPr>
          <a:xfrm>
            <a:off x="107504" y="451580"/>
            <a:ext cx="8820472" cy="1077218"/>
          </a:xfrm>
          <a:prstGeom prst="rect">
            <a:avLst/>
          </a:prstGeom>
          <a:solidFill>
            <a:schemeClr val="accent5">
              <a:lumMod val="20000"/>
              <a:lumOff val="80000"/>
            </a:schemeClr>
          </a:solidFill>
        </p:spPr>
        <p:txBody>
          <a:bodyPr wrap="square">
            <a:spAutoFit/>
          </a:bodyPr>
          <a:lstStyle/>
          <a:p>
            <a:pPr marL="0" indent="0">
              <a:buNone/>
            </a:pPr>
            <a:r>
              <a:rPr lang="fr-FR" sz="800" b="1" dirty="0">
                <a:latin typeface="+mn-lt"/>
                <a:cs typeface="Calibri Light" panose="020F0302020204030204" pitchFamily="34" charset="0"/>
              </a:rPr>
              <a:t>LRI-PNEU : Pneumonie virale ou atypique sans documentation radiologique </a:t>
            </a:r>
          </a:p>
          <a:p>
            <a:endParaRPr lang="fr-CH" sz="800" dirty="0">
              <a:latin typeface="+mn-lt"/>
              <a:cs typeface="Calibri Light" panose="020F0302020204030204" pitchFamily="34" charset="0"/>
            </a:endParaRPr>
          </a:p>
          <a:p>
            <a:r>
              <a:rPr lang="fr-FR" sz="800" dirty="0">
                <a:latin typeface="+mn-lt"/>
                <a:cs typeface="Calibri Light" panose="020F0302020204030204" pitchFamily="34" charset="0"/>
              </a:rPr>
              <a:t>Le patient se présente avec une péjoration de l’échange d’oxygène (diminution de la saturation), et le patient a au moins </a:t>
            </a:r>
            <a:r>
              <a:rPr lang="fr-FR" sz="800" b="1" dirty="0">
                <a:latin typeface="+mn-lt"/>
                <a:cs typeface="Calibri Light" panose="020F0302020204030204" pitchFamily="34" charset="0"/>
              </a:rPr>
              <a:t>deux </a:t>
            </a:r>
            <a:r>
              <a:rPr lang="fr-FR" sz="800" dirty="0">
                <a:latin typeface="+mn-lt"/>
                <a:cs typeface="Calibri Light" panose="020F0302020204030204" pitchFamily="34" charset="0"/>
              </a:rPr>
              <a:t>des signes ou symptômes suivants : fièvre (&gt; 38 °C),  toux, apparition récente ou augmentation des sécrétions respiratoires, râles ronflants, tachypnée, dyspnée* </a:t>
            </a:r>
            <a:r>
              <a:rPr lang="fr-FR" sz="800" b="1" dirty="0">
                <a:latin typeface="+mn-lt"/>
                <a:cs typeface="Calibri Light" panose="020F0302020204030204" pitchFamily="34" charset="0"/>
              </a:rPr>
              <a:t>ET UN </a:t>
            </a:r>
            <a:r>
              <a:rPr lang="fr-FR" sz="800" dirty="0">
                <a:latin typeface="+mn-lt"/>
                <a:cs typeface="Calibri Light" panose="020F0302020204030204" pitchFamily="34" charset="0"/>
              </a:rPr>
              <a:t>des critères suivants :</a:t>
            </a:r>
            <a:endParaRPr lang="fr-CH" sz="800" dirty="0">
              <a:latin typeface="+mn-lt"/>
              <a:cs typeface="Calibri Light" panose="020F0302020204030204" pitchFamily="34" charset="0"/>
            </a:endParaRPr>
          </a:p>
          <a:p>
            <a:pPr marL="171450" lvl="0" indent="-171450">
              <a:buFont typeface="Arial" panose="020B0604020202020204" pitchFamily="34" charset="0"/>
              <a:buChar char="•"/>
            </a:pPr>
            <a:r>
              <a:rPr lang="fr-FR" sz="800" dirty="0">
                <a:latin typeface="+mn-lt"/>
                <a:cs typeface="Calibri Light" panose="020F0302020204030204" pitchFamily="34" charset="0"/>
              </a:rPr>
              <a:t>Germe isolé par culture de matériel dans l’aspiration trachéale profonde ou dans une bronchoscopie</a:t>
            </a:r>
            <a:endParaRPr lang="fr-CH" sz="800" dirty="0">
              <a:latin typeface="+mn-lt"/>
              <a:cs typeface="Calibri Light" panose="020F0302020204030204" pitchFamily="34" charset="0"/>
            </a:endParaRPr>
          </a:p>
          <a:p>
            <a:pPr marL="171450" lvl="0" indent="-171450">
              <a:buFont typeface="Arial" panose="020B0604020202020204" pitchFamily="34" charset="0"/>
              <a:buChar char="•"/>
            </a:pPr>
            <a:r>
              <a:rPr lang="fr-FR" sz="800" dirty="0">
                <a:latin typeface="+mn-lt"/>
                <a:cs typeface="Calibri Light" panose="020F0302020204030204" pitchFamily="34" charset="0"/>
              </a:rPr>
              <a:t>Tests d’antigènes ou PCR positifs dans de sécrétions respiratoires</a:t>
            </a:r>
          </a:p>
          <a:p>
            <a:pPr lvl="0"/>
            <a:endParaRPr lang="fr-CH" sz="800" dirty="0">
              <a:latin typeface="+mn-lt"/>
              <a:cs typeface="Calibri Light" panose="020F0302020204030204" pitchFamily="34" charset="0"/>
            </a:endParaRPr>
          </a:p>
          <a:p>
            <a:pPr marL="0" indent="0">
              <a:buNone/>
            </a:pPr>
            <a:r>
              <a:rPr lang="fr-FR" sz="800" dirty="0">
                <a:latin typeface="+mn-lt"/>
                <a:cs typeface="Calibri Light" panose="020F0302020204030204" pitchFamily="34" charset="0"/>
              </a:rPr>
              <a:t>*nouveau-nés, nourrissons : tirage intercostal, gémissement, Battement des ailes du nez</a:t>
            </a:r>
            <a:endParaRPr lang="fr-CH" sz="800" dirty="0">
              <a:latin typeface="+mn-lt"/>
              <a:cs typeface="Calibri Light" panose="020F0302020204030204" pitchFamily="34" charset="0"/>
            </a:endParaRPr>
          </a:p>
        </p:txBody>
      </p:sp>
      <p:sp>
        <p:nvSpPr>
          <p:cNvPr id="3" name="Rechteck 2"/>
          <p:cNvSpPr/>
          <p:nvPr/>
        </p:nvSpPr>
        <p:spPr>
          <a:xfrm>
            <a:off x="107504" y="1798314"/>
            <a:ext cx="8850603" cy="189598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800" b="1" dirty="0">
                <a:solidFill>
                  <a:schemeClr val="tx1"/>
                </a:solidFill>
              </a:rPr>
              <a:t>PN3</a:t>
            </a:r>
          </a:p>
        </p:txBody>
      </p:sp>
      <p:sp>
        <p:nvSpPr>
          <p:cNvPr id="19" name="ZoneTexte 8"/>
          <p:cNvSpPr txBox="1"/>
          <p:nvPr/>
        </p:nvSpPr>
        <p:spPr>
          <a:xfrm>
            <a:off x="204120" y="1992425"/>
            <a:ext cx="8352928" cy="338554"/>
          </a:xfrm>
          <a:prstGeom prst="rect">
            <a:avLst/>
          </a:prstGeom>
          <a:solidFill>
            <a:schemeClr val="bg1"/>
          </a:solidFill>
          <a:ln>
            <a:solidFill>
              <a:schemeClr val="tx1"/>
            </a:solidFill>
          </a:ln>
        </p:spPr>
        <p:txBody>
          <a:bodyPr wrap="square" rtlCol="0">
            <a:spAutoFit/>
          </a:bodyPr>
          <a:lstStyle/>
          <a:p>
            <a:r>
              <a:rPr lang="fr-CH" sz="800" dirty="0">
                <a:latin typeface="+mn-lt"/>
                <a:cs typeface="Arial" panose="020B0604020202020204" pitchFamily="34" charset="0"/>
              </a:rPr>
              <a:t>≥ 2 </a:t>
            </a:r>
            <a:r>
              <a:rPr lang="fr-CH" sz="800" dirty="0" err="1">
                <a:latin typeface="+mn-lt"/>
                <a:cs typeface="Arial" panose="020B0604020202020204" pitchFamily="34" charset="0"/>
              </a:rPr>
              <a:t>Rx</a:t>
            </a:r>
            <a:r>
              <a:rPr lang="fr-CH" sz="800" dirty="0">
                <a:latin typeface="+mn-lt"/>
                <a:cs typeface="Arial" panose="020B0604020202020204" pitchFamily="34" charset="0"/>
              </a:rPr>
              <a:t> thorax ou CT-scans thoraciques consécutifs  montrant une pneumonie chez un patient ayant une maladie cardiaque ou pulmonaire sous-jacente (si pas de cardiopathie/ maladie pulmonaire, 1 </a:t>
            </a:r>
            <a:r>
              <a:rPr lang="fr-CH" sz="800" dirty="0" err="1">
                <a:latin typeface="+mn-lt"/>
                <a:cs typeface="Arial" panose="020B0604020202020204" pitchFamily="34" charset="0"/>
              </a:rPr>
              <a:t>Rx</a:t>
            </a:r>
            <a:r>
              <a:rPr lang="fr-CH" sz="800" dirty="0">
                <a:latin typeface="+mn-lt"/>
                <a:cs typeface="Arial" panose="020B0604020202020204" pitchFamily="34" charset="0"/>
              </a:rPr>
              <a:t> thorax ou CT scan est suffisante)</a:t>
            </a:r>
          </a:p>
        </p:txBody>
      </p:sp>
      <p:sp>
        <p:nvSpPr>
          <p:cNvPr id="20" name="ZoneTexte 9"/>
          <p:cNvSpPr txBox="1"/>
          <p:nvPr/>
        </p:nvSpPr>
        <p:spPr>
          <a:xfrm>
            <a:off x="204476" y="2362453"/>
            <a:ext cx="8352572" cy="954107"/>
          </a:xfrm>
          <a:prstGeom prst="rect">
            <a:avLst/>
          </a:prstGeom>
          <a:solidFill>
            <a:schemeClr val="bg1"/>
          </a:solidFill>
          <a:ln>
            <a:solidFill>
              <a:schemeClr val="tx1"/>
            </a:solidFill>
          </a:ln>
        </p:spPr>
        <p:txBody>
          <a:bodyPr wrap="square" rtlCol="0">
            <a:spAutoFit/>
          </a:bodyPr>
          <a:lstStyle/>
          <a:p>
            <a:pPr lvl="0">
              <a:buFont typeface="Arial" pitchFamily="34" charset="0"/>
              <a:buChar char="•"/>
            </a:pPr>
            <a:r>
              <a:rPr lang="fr-CH" sz="800" dirty="0">
                <a:latin typeface="+mn-lt"/>
                <a:cs typeface="Arial" panose="020B0604020202020204" pitchFamily="34" charset="0"/>
              </a:rPr>
              <a:t> Fièvre&gt; 38 °C sans autre cause ; </a:t>
            </a:r>
          </a:p>
          <a:p>
            <a:pPr lvl="0">
              <a:buFont typeface="Arial" pitchFamily="34" charset="0"/>
              <a:buChar char="•"/>
            </a:pPr>
            <a:r>
              <a:rPr lang="fr-CH" sz="800" dirty="0">
                <a:latin typeface="+mn-lt"/>
                <a:cs typeface="Arial" panose="020B0604020202020204" pitchFamily="34" charset="0"/>
              </a:rPr>
              <a:t> Leucopénie (&lt;4000 WBC / mm</a:t>
            </a:r>
            <a:r>
              <a:rPr lang="fr-CH" sz="800" baseline="30000" dirty="0">
                <a:latin typeface="+mn-lt"/>
                <a:cs typeface="Arial" panose="020B0604020202020204" pitchFamily="34" charset="0"/>
              </a:rPr>
              <a:t>3</a:t>
            </a:r>
            <a:r>
              <a:rPr lang="fr-CH" sz="800" dirty="0">
                <a:latin typeface="+mn-lt"/>
                <a:cs typeface="Arial" panose="020B0604020202020204" pitchFamily="34" charset="0"/>
              </a:rPr>
              <a:t>) ou leucocytose (12000 WBC / mm</a:t>
            </a:r>
            <a:r>
              <a:rPr lang="fr-CH" sz="800" baseline="30000" dirty="0">
                <a:latin typeface="+mn-lt"/>
                <a:cs typeface="Arial" panose="020B0604020202020204" pitchFamily="34" charset="0"/>
              </a:rPr>
              <a:t>3</a:t>
            </a:r>
            <a:r>
              <a:rPr lang="fr-CH" sz="800" dirty="0">
                <a:latin typeface="+mn-lt"/>
                <a:cs typeface="Arial" panose="020B0604020202020204" pitchFamily="34" charset="0"/>
              </a:rPr>
              <a:t>) </a:t>
            </a:r>
          </a:p>
          <a:p>
            <a:pPr lvl="0">
              <a:buFont typeface="Arial" pitchFamily="34" charset="0"/>
              <a:buChar char="•"/>
            </a:pPr>
            <a:r>
              <a:rPr lang="fr-CH" sz="800" b="1" dirty="0">
                <a:latin typeface="+mn-lt"/>
                <a:cs typeface="Arial" panose="020B0604020202020204" pitchFamily="34" charset="0"/>
              </a:rPr>
              <a:t> ET</a:t>
            </a:r>
            <a:r>
              <a:rPr lang="fr-CH" sz="800" dirty="0">
                <a:latin typeface="+mn-lt"/>
                <a:cs typeface="Arial" panose="020B0604020202020204" pitchFamily="34" charset="0"/>
              </a:rPr>
              <a:t> au moins un des éléments suivants </a:t>
            </a:r>
            <a:r>
              <a:rPr lang="fr-CH" sz="800" u="sng" dirty="0">
                <a:latin typeface="+mn-lt"/>
                <a:cs typeface="Arial" panose="020B0604020202020204" pitchFamily="34" charset="0"/>
              </a:rPr>
              <a:t>(ou au moins deux si la pneumonie est seulement clinique = PN 4 et PN 5):</a:t>
            </a:r>
          </a:p>
          <a:p>
            <a:pPr lvl="4">
              <a:buFont typeface="Wingdings" pitchFamily="2" charset="2"/>
              <a:buChar char="Ø"/>
            </a:pPr>
            <a:r>
              <a:rPr lang="fr-CH" sz="800" dirty="0">
                <a:latin typeface="+mn-lt"/>
                <a:cs typeface="Arial" panose="020B0604020202020204" pitchFamily="34" charset="0"/>
              </a:rPr>
              <a:t>Apparition récente d’une expectoration purulente ou changement d’aspect de l’expectoration (couleur, odeur, quantité, consistance)</a:t>
            </a:r>
          </a:p>
          <a:p>
            <a:pPr lvl="4">
              <a:buFont typeface="Wingdings" pitchFamily="2" charset="2"/>
              <a:buChar char="Ø"/>
            </a:pPr>
            <a:r>
              <a:rPr lang="fr-CH" sz="800" dirty="0">
                <a:latin typeface="+mn-lt"/>
                <a:cs typeface="Arial" panose="020B0604020202020204" pitchFamily="34" charset="0"/>
              </a:rPr>
              <a:t>Toux ou dyspnée ou tachypnée</a:t>
            </a:r>
          </a:p>
          <a:p>
            <a:pPr lvl="4">
              <a:buFont typeface="Wingdings" pitchFamily="2" charset="2"/>
              <a:buChar char="Ø"/>
            </a:pPr>
            <a:r>
              <a:rPr lang="fr-CH" sz="800" dirty="0">
                <a:latin typeface="+mn-lt"/>
                <a:cs typeface="Arial" panose="020B0604020202020204" pitchFamily="34" charset="0"/>
              </a:rPr>
              <a:t>Auscultation indicative pour une pneumonie </a:t>
            </a:r>
          </a:p>
          <a:p>
            <a:pPr lvl="4">
              <a:buFont typeface="Wingdings" pitchFamily="2" charset="2"/>
              <a:buChar char="Ø"/>
            </a:pPr>
            <a:r>
              <a:rPr lang="fr-CH" sz="800" dirty="0">
                <a:latin typeface="+mn-lt"/>
                <a:cs typeface="Arial" panose="020B0604020202020204" pitchFamily="34" charset="0"/>
              </a:rPr>
              <a:t>Aggravation d’échanges de gaz </a:t>
            </a:r>
          </a:p>
        </p:txBody>
      </p:sp>
      <p:sp>
        <p:nvSpPr>
          <p:cNvPr id="21" name="ZoneTexte 13"/>
          <p:cNvSpPr txBox="1"/>
          <p:nvPr/>
        </p:nvSpPr>
        <p:spPr>
          <a:xfrm>
            <a:off x="198185" y="3348034"/>
            <a:ext cx="8352928" cy="215444"/>
          </a:xfrm>
          <a:prstGeom prst="rect">
            <a:avLst/>
          </a:prstGeom>
          <a:solidFill>
            <a:schemeClr val="bg1"/>
          </a:solidFill>
          <a:ln>
            <a:solidFill>
              <a:schemeClr val="tx1"/>
            </a:solidFill>
          </a:ln>
        </p:spPr>
        <p:txBody>
          <a:bodyPr wrap="square" rtlCol="0">
            <a:spAutoFit/>
          </a:bodyPr>
          <a:lstStyle/>
          <a:p>
            <a:pPr marL="88900" indent="-88900"/>
            <a:r>
              <a:rPr lang="de-CH" sz="800" dirty="0">
                <a:latin typeface="+mn-lt"/>
              </a:rPr>
              <a:t>M</a:t>
            </a:r>
            <a:r>
              <a:rPr lang="fr-CH" sz="800" dirty="0" err="1">
                <a:latin typeface="+mn-lt"/>
              </a:rPr>
              <a:t>éthodes</a:t>
            </a:r>
            <a:r>
              <a:rPr lang="fr-CH" sz="800" dirty="0">
                <a:latin typeface="+mn-lt"/>
              </a:rPr>
              <a:t> diagnostiques </a:t>
            </a:r>
            <a:r>
              <a:rPr lang="fr-CH" sz="800" dirty="0" err="1">
                <a:latin typeface="+mn-lt"/>
              </a:rPr>
              <a:t>altérnatives</a:t>
            </a:r>
            <a:r>
              <a:rPr lang="fr-CH" sz="800" dirty="0">
                <a:latin typeface="+mn-lt"/>
              </a:rPr>
              <a:t> </a:t>
            </a:r>
            <a:r>
              <a:rPr lang="de-CH" sz="800" dirty="0">
                <a:latin typeface="+mn-lt"/>
              </a:rPr>
              <a:t>(</a:t>
            </a:r>
            <a:r>
              <a:rPr lang="de-CH" sz="800" b="1" dirty="0">
                <a:latin typeface="+mn-lt"/>
              </a:rPr>
              <a:t>PN 3</a:t>
            </a:r>
            <a:r>
              <a:rPr lang="de-CH" sz="800" dirty="0">
                <a:latin typeface="+mn-lt"/>
              </a:rPr>
              <a:t>)</a:t>
            </a:r>
          </a:p>
        </p:txBody>
      </p:sp>
      <p:sp>
        <p:nvSpPr>
          <p:cNvPr id="5" name="Textfeld 4"/>
          <p:cNvSpPr txBox="1"/>
          <p:nvPr/>
        </p:nvSpPr>
        <p:spPr>
          <a:xfrm>
            <a:off x="4007602" y="1469228"/>
            <a:ext cx="484428" cy="369332"/>
          </a:xfrm>
          <a:prstGeom prst="rect">
            <a:avLst/>
          </a:prstGeom>
          <a:noFill/>
        </p:spPr>
        <p:txBody>
          <a:bodyPr wrap="none" rtlCol="0">
            <a:spAutoFit/>
          </a:bodyPr>
          <a:lstStyle/>
          <a:p>
            <a:r>
              <a:rPr lang="de-CH" sz="1800" dirty="0">
                <a:latin typeface="+mn-lt"/>
              </a:rPr>
              <a:t>OU</a:t>
            </a:r>
          </a:p>
        </p:txBody>
      </p:sp>
      <p:pic>
        <p:nvPicPr>
          <p:cNvPr id="4" name="Image 3">
            <a:extLst>
              <a:ext uri="{FF2B5EF4-FFF2-40B4-BE49-F238E27FC236}">
                <a16:creationId xmlns:a16="http://schemas.microsoft.com/office/drawing/2014/main" id="{C0FADD56-780E-461D-BA5C-793835CA6E33}"/>
              </a:ext>
            </a:extLst>
          </p:cNvPr>
          <p:cNvPicPr>
            <a:picLocks noChangeAspect="1"/>
          </p:cNvPicPr>
          <p:nvPr/>
        </p:nvPicPr>
        <p:blipFill>
          <a:blip r:embed="rId3"/>
          <a:stretch>
            <a:fillRect/>
          </a:stretch>
        </p:blipFill>
        <p:spPr>
          <a:xfrm>
            <a:off x="8692043" y="78785"/>
            <a:ext cx="358993" cy="332725"/>
          </a:xfrm>
          <a:prstGeom prst="rect">
            <a:avLst/>
          </a:prstGeom>
        </p:spPr>
      </p:pic>
      <p:sp>
        <p:nvSpPr>
          <p:cNvPr id="12" name="ZoneTexte 11">
            <a:extLst>
              <a:ext uri="{FF2B5EF4-FFF2-40B4-BE49-F238E27FC236}">
                <a16:creationId xmlns:a16="http://schemas.microsoft.com/office/drawing/2014/main" id="{756425E6-719C-4E90-9F37-E399F1773CE5}"/>
              </a:ext>
            </a:extLst>
          </p:cNvPr>
          <p:cNvSpPr txBox="1"/>
          <p:nvPr/>
        </p:nvSpPr>
        <p:spPr>
          <a:xfrm>
            <a:off x="163947" y="4041227"/>
            <a:ext cx="8788218" cy="584775"/>
          </a:xfrm>
          <a:prstGeom prst="rect">
            <a:avLst/>
          </a:prstGeom>
          <a:solidFill>
            <a:schemeClr val="accent5">
              <a:lumMod val="60000"/>
              <a:lumOff val="40000"/>
            </a:schemeClr>
          </a:solidFill>
        </p:spPr>
        <p:txBody>
          <a:bodyPr wrap="square">
            <a:spAutoFit/>
          </a:bodyPr>
          <a:lstStyle/>
          <a:p>
            <a:r>
              <a:rPr lang="fr-CH" sz="800" b="1" dirty="0">
                <a:latin typeface="+mn-lt"/>
              </a:rPr>
              <a:t>EENT-UR : Infection de voies respiratoires supérieures, pharyngite, laryngite, épiglottite </a:t>
            </a:r>
          </a:p>
          <a:p>
            <a:endParaRPr lang="fr-CH" sz="800" dirty="0">
              <a:latin typeface="+mn-lt"/>
            </a:endParaRPr>
          </a:p>
          <a:p>
            <a:r>
              <a:rPr lang="fr-CH" sz="800" dirty="0">
                <a:latin typeface="+mn-lt"/>
              </a:rPr>
              <a:t>Patient ayant au moins DEUX des signes et symptômes suivants, sans autre cause évidente : fièvre (&gt; 38 °C), érythème du pharynx, douleur au niveau de la gorge, toux, raucité, sécrétions pharyngées purulentes ET Test d’antigène positif dans les sécrétions respiratoires</a:t>
            </a:r>
          </a:p>
        </p:txBody>
      </p:sp>
      <p:sp>
        <p:nvSpPr>
          <p:cNvPr id="13" name="Textfeld 4">
            <a:extLst>
              <a:ext uri="{FF2B5EF4-FFF2-40B4-BE49-F238E27FC236}">
                <a16:creationId xmlns:a16="http://schemas.microsoft.com/office/drawing/2014/main" id="{855951EB-C8EC-4023-8587-6082D613D652}"/>
              </a:ext>
            </a:extLst>
          </p:cNvPr>
          <p:cNvSpPr txBox="1"/>
          <p:nvPr/>
        </p:nvSpPr>
        <p:spPr>
          <a:xfrm>
            <a:off x="4007602" y="3694295"/>
            <a:ext cx="484428" cy="369332"/>
          </a:xfrm>
          <a:prstGeom prst="rect">
            <a:avLst/>
          </a:prstGeom>
          <a:noFill/>
        </p:spPr>
        <p:txBody>
          <a:bodyPr wrap="none" rtlCol="0">
            <a:spAutoFit/>
          </a:bodyPr>
          <a:lstStyle/>
          <a:p>
            <a:r>
              <a:rPr lang="de-CH" sz="1800" dirty="0">
                <a:latin typeface="+mn-lt"/>
              </a:rPr>
              <a:t>OU</a:t>
            </a:r>
          </a:p>
        </p:txBody>
      </p:sp>
    </p:spTree>
    <p:extLst>
      <p:ext uri="{BB962C8B-B14F-4D97-AF65-F5344CB8AC3E}">
        <p14:creationId xmlns:p14="http://schemas.microsoft.com/office/powerpoint/2010/main" val="328317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animBg="1"/>
      <p:bldP spid="20" grpId="0" animBg="1"/>
      <p:bldP spid="21" grpId="0" animBg="1"/>
      <p:bldP spid="5"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9">
            <a:extLst>
              <a:ext uri="{FF2B5EF4-FFF2-40B4-BE49-F238E27FC236}">
                <a16:creationId xmlns:a16="http://schemas.microsoft.com/office/drawing/2014/main" id="{2968B256-87FA-8743-8BB8-3893BF87D5FE}"/>
              </a:ext>
            </a:extLst>
          </p:cNvPr>
          <p:cNvSpPr txBox="1">
            <a:spLocks/>
          </p:cNvSpPr>
          <p:nvPr/>
        </p:nvSpPr>
        <p:spPr>
          <a:xfrm>
            <a:off x="457200" y="205978"/>
            <a:ext cx="8229600" cy="857250"/>
          </a:xfrm>
          <a:prstGeom prst="rect">
            <a:avLst/>
          </a:prstGeom>
        </p:spPr>
        <p:txBody>
          <a:bodyPr vert="horz" lIns="91440" tIns="45720" rIns="91440" bIns="45720" rtlCol="0" anchor="ctr" anchorCtr="0">
            <a:normAutofit/>
          </a:bodyPr>
          <a:lstStyle/>
          <a:p>
            <a:pPr lvl="0" algn="ctr">
              <a:lnSpc>
                <a:spcPct val="90000"/>
              </a:lnSpc>
              <a:spcBef>
                <a:spcPct val="0"/>
              </a:spcBef>
              <a:spcAft>
                <a:spcPts val="600"/>
              </a:spcAft>
              <a:defRPr/>
            </a:pPr>
            <a:endParaRPr lang="en-US" sz="2400" b="1" kern="1200" dirty="0">
              <a:solidFill>
                <a:schemeClr val="tx1"/>
              </a:solidFill>
              <a:latin typeface="+mj-lt"/>
              <a:ea typeface="+mj-ea"/>
              <a:cs typeface="+mj-cs"/>
            </a:endParaRPr>
          </a:p>
          <a:p>
            <a:pPr lvl="0" algn="ctr">
              <a:lnSpc>
                <a:spcPct val="90000"/>
              </a:lnSpc>
              <a:spcBef>
                <a:spcPct val="0"/>
              </a:spcBef>
              <a:spcAft>
                <a:spcPts val="600"/>
              </a:spcAft>
              <a:defRPr/>
            </a:pPr>
            <a:r>
              <a:rPr lang="en-US" sz="2400" b="1" kern="1200" dirty="0">
                <a:solidFill>
                  <a:schemeClr val="tx1"/>
                </a:solidFill>
                <a:latin typeface="+mj-lt"/>
                <a:ea typeface="+mj-ea"/>
                <a:cs typeface="+mj-cs"/>
              </a:rPr>
              <a:t>4. </a:t>
            </a:r>
            <a:r>
              <a:rPr lang="en" sz="2400" b="1" kern="1200" dirty="0">
                <a:solidFill>
                  <a:schemeClr val="tx1"/>
                </a:solidFill>
                <a:latin typeface="+mj-lt"/>
                <a:ea typeface="+mj-ea"/>
                <a:cs typeface="+mj-cs"/>
              </a:rPr>
              <a:t>Cas</a:t>
            </a:r>
          </a:p>
        </p:txBody>
      </p:sp>
      <p:pic>
        <p:nvPicPr>
          <p:cNvPr id="5" name="Image 4">
            <a:extLst>
              <a:ext uri="{FF2B5EF4-FFF2-40B4-BE49-F238E27FC236}">
                <a16:creationId xmlns:a16="http://schemas.microsoft.com/office/drawing/2014/main" id="{05F05A8F-F24D-4F61-8C92-D64EA46B4F18}"/>
              </a:ext>
            </a:extLst>
          </p:cNvPr>
          <p:cNvPicPr>
            <a:picLocks noChangeAspect="1"/>
          </p:cNvPicPr>
          <p:nvPr/>
        </p:nvPicPr>
        <p:blipFill>
          <a:blip r:embed="rId2"/>
          <a:stretch>
            <a:fillRect/>
          </a:stretch>
        </p:blipFill>
        <p:spPr>
          <a:xfrm>
            <a:off x="457200" y="2208159"/>
            <a:ext cx="8229600" cy="1378456"/>
          </a:xfrm>
          <a:prstGeom prst="rect">
            <a:avLst/>
          </a:prstGeom>
          <a:noFill/>
        </p:spPr>
      </p:pic>
      <p:sp>
        <p:nvSpPr>
          <p:cNvPr id="14" name="Slide Number Placeholder 3">
            <a:extLst>
              <a:ext uri="{FF2B5EF4-FFF2-40B4-BE49-F238E27FC236}">
                <a16:creationId xmlns:a16="http://schemas.microsoft.com/office/drawing/2014/main" id="{A6559ACD-7F30-C763-DE0B-9F836C4D442A}"/>
              </a:ext>
            </a:extLst>
          </p:cNvPr>
          <p:cNvSpPr>
            <a:spLocks noGrp="1"/>
          </p:cNvSpPr>
          <p:nvPr>
            <p:ph type="sldNum" sz="quarter" idx="12"/>
          </p:nvPr>
        </p:nvSpPr>
        <p:spPr>
          <a:xfrm>
            <a:off x="6553200" y="4767264"/>
            <a:ext cx="2133600" cy="273844"/>
          </a:xfrm>
        </p:spPr>
        <p:txBody>
          <a:bodyPr/>
          <a:lstStyle/>
          <a:p>
            <a:pPr lvl="0" algn="ctr" rtl="0">
              <a:spcBef>
                <a:spcPts val="0"/>
              </a:spcBef>
              <a:spcAft>
                <a:spcPts val="600"/>
              </a:spcAft>
              <a:buNone/>
            </a:pPr>
            <a:fld id="{00000000-1234-1234-1234-123412341234}" type="slidenum">
              <a:rPr lang="en" sz="2400" smtClean="0">
                <a:solidFill>
                  <a:srgbClr val="FFFFFF"/>
                </a:solidFill>
                <a:latin typeface="Dosis"/>
                <a:ea typeface="Dosis"/>
                <a:cs typeface="Dosis"/>
                <a:sym typeface="Dosis"/>
              </a:rPr>
              <a:pPr lvl="0" algn="ctr" rtl="0">
                <a:spcBef>
                  <a:spcPts val="0"/>
                </a:spcBef>
                <a:spcAft>
                  <a:spcPts val="600"/>
                </a:spcAft>
                <a:buNone/>
              </a:pPr>
              <a:t>45</a:t>
            </a:fld>
            <a:endParaRPr lang="en" sz="2400">
              <a:solidFill>
                <a:srgbClr val="FFFFFF"/>
              </a:solidFill>
              <a:latin typeface="Dosis"/>
              <a:ea typeface="Dosis"/>
              <a:cs typeface="Dosis"/>
              <a:sym typeface="Dosis"/>
            </a:endParaRPr>
          </a:p>
        </p:txBody>
      </p:sp>
    </p:spTree>
    <p:extLst>
      <p:ext uri="{BB962C8B-B14F-4D97-AF65-F5344CB8AC3E}">
        <p14:creationId xmlns:p14="http://schemas.microsoft.com/office/powerpoint/2010/main" val="766262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lvl="0"/>
            <a:r>
              <a:rPr lang="fr-CH" sz="1100" b="1" dirty="0">
                <a:latin typeface="Calibri" panose="020F0502020204030204" pitchFamily="34" charset="0"/>
                <a:cs typeface="Calibri" panose="020F0502020204030204" pitchFamily="34" charset="0"/>
              </a:rPr>
              <a:t>Le 21.04.2022 à 08h00 : </a:t>
            </a:r>
            <a:r>
              <a:rPr lang="fr-CH" sz="1100" dirty="0">
                <a:latin typeface="Calibri" panose="020F0502020204030204" pitchFamily="34" charset="0"/>
                <a:cs typeface="Calibri" panose="020F0502020204030204" pitchFamily="34" charset="0"/>
              </a:rPr>
              <a:t>Patient de 83 ans, BPCO de stade II, se présente aux Urgences en raison d’un EF à 38.6°C avec dyspnée, toux et expectorations verdâtres depuis 2 jours. </a:t>
            </a:r>
          </a:p>
          <a:p>
            <a:pPr lvl="0"/>
            <a:r>
              <a:rPr lang="fr-CH" sz="1100" b="1" dirty="0">
                <a:latin typeface="Calibri" panose="020F0502020204030204" pitchFamily="34" charset="0"/>
                <a:cs typeface="Calibri" panose="020F0502020204030204" pitchFamily="34" charset="0"/>
              </a:rPr>
              <a:t>Antécédents : </a:t>
            </a:r>
            <a:r>
              <a:rPr lang="fr-CH" sz="1100" dirty="0">
                <a:latin typeface="Calibri" panose="020F0502020204030204" pitchFamily="34" charset="0"/>
                <a:cs typeface="Calibri" panose="020F0502020204030204" pitchFamily="34" charset="0"/>
              </a:rPr>
              <a:t>PTH </a:t>
            </a:r>
            <a:r>
              <a:rPr lang="fr-CH" sz="1100" dirty="0" err="1">
                <a:latin typeface="Calibri" panose="020F0502020204030204" pitchFamily="34" charset="0"/>
                <a:cs typeface="Calibri" panose="020F0502020204030204" pitchFamily="34" charset="0"/>
              </a:rPr>
              <a:t>Dte</a:t>
            </a:r>
            <a:r>
              <a:rPr lang="fr-CH" sz="1100" dirty="0">
                <a:latin typeface="Calibri" panose="020F0502020204030204" pitchFamily="34" charset="0"/>
                <a:cs typeface="Calibri" panose="020F0502020204030204" pitchFamily="34" charset="0"/>
              </a:rPr>
              <a:t> mise le 02.09.16 </a:t>
            </a:r>
          </a:p>
          <a:p>
            <a:pPr lvl="0"/>
            <a:r>
              <a:rPr lang="fr-CH" sz="1100" b="1" dirty="0" err="1">
                <a:latin typeface="Calibri" panose="020F0502020204030204" pitchFamily="34" charset="0"/>
                <a:cs typeface="Calibri" panose="020F0502020204030204" pitchFamily="34" charset="0"/>
              </a:rPr>
              <a:t>Status</a:t>
            </a:r>
            <a:r>
              <a:rPr lang="fr-CH" sz="1100" b="1" dirty="0">
                <a:latin typeface="Calibri" panose="020F0502020204030204" pitchFamily="34" charset="0"/>
                <a:cs typeface="Calibri" panose="020F0502020204030204" pitchFamily="34" charset="0"/>
              </a:rPr>
              <a:t> :</a:t>
            </a:r>
          </a:p>
          <a:p>
            <a:pPr lvl="1">
              <a:buFont typeface="Arial" panose="020B0604020202020204" pitchFamily="34" charset="0"/>
              <a:buChar char="•"/>
            </a:pPr>
            <a:r>
              <a:rPr lang="fr-CH" sz="1100" dirty="0">
                <a:latin typeface="Calibri" panose="020F0502020204030204" pitchFamily="34" charset="0"/>
                <a:cs typeface="Calibri" panose="020F0502020204030204" pitchFamily="34" charset="0"/>
              </a:rPr>
              <a:t>Hémodynamiquement stable</a:t>
            </a:r>
          </a:p>
          <a:p>
            <a:pPr lvl="1">
              <a:buFont typeface="Arial" panose="020B0604020202020204" pitchFamily="34" charset="0"/>
              <a:buChar char="•"/>
            </a:pPr>
            <a:r>
              <a:rPr lang="fr-CH" sz="1100" dirty="0">
                <a:latin typeface="Calibri" panose="020F0502020204030204" pitchFamily="34" charset="0"/>
                <a:cs typeface="Calibri" panose="020F0502020204030204" pitchFamily="34" charset="0"/>
              </a:rPr>
              <a:t>Fébrile à 38.5°</a:t>
            </a:r>
          </a:p>
          <a:p>
            <a:pPr lvl="1">
              <a:buFont typeface="Arial" panose="020B0604020202020204" pitchFamily="34" charset="0"/>
              <a:buChar char="•"/>
            </a:pPr>
            <a:r>
              <a:rPr lang="fr-CH" sz="1100" dirty="0">
                <a:latin typeface="Calibri" panose="020F0502020204030204" pitchFamily="34" charset="0"/>
                <a:cs typeface="Calibri" panose="020F0502020204030204" pitchFamily="34" charset="0"/>
              </a:rPr>
              <a:t>Saturation à l’O2 à 88%: mise sous 2l d’O2, râles crépitants bilatéraux</a:t>
            </a:r>
          </a:p>
          <a:p>
            <a:r>
              <a:rPr lang="fr-CH" sz="1100" b="1" dirty="0">
                <a:latin typeface="Calibri" panose="020F0502020204030204" pitchFamily="34" charset="0"/>
                <a:cs typeface="Calibri" panose="020F0502020204030204" pitchFamily="34" charset="0"/>
              </a:rPr>
              <a:t>Labo : </a:t>
            </a:r>
            <a:r>
              <a:rPr lang="fr-CH" sz="1100" dirty="0">
                <a:latin typeface="Calibri" panose="020F0502020204030204" pitchFamily="34" charset="0"/>
                <a:cs typeface="Calibri" panose="020F0502020204030204" pitchFamily="34" charset="0"/>
              </a:rPr>
              <a:t>leucocytes à 16.3 G/l, CRP 198 mg/l</a:t>
            </a:r>
          </a:p>
          <a:p>
            <a:r>
              <a:rPr lang="fr-CH" sz="1100" b="1" dirty="0" err="1">
                <a:latin typeface="Calibri" panose="020F0502020204030204" pitchFamily="34" charset="0"/>
                <a:cs typeface="Calibri" panose="020F0502020204030204" pitchFamily="34" charset="0"/>
              </a:rPr>
              <a:t>Rx</a:t>
            </a:r>
            <a:r>
              <a:rPr lang="fr-CH" sz="1100" b="1" dirty="0">
                <a:latin typeface="Calibri" panose="020F0502020204030204" pitchFamily="34" charset="0"/>
                <a:cs typeface="Calibri" panose="020F0502020204030204" pitchFamily="34" charset="0"/>
              </a:rPr>
              <a:t> thorax </a:t>
            </a:r>
            <a:r>
              <a:rPr lang="fr-CH" sz="1100" dirty="0">
                <a:latin typeface="Calibri" panose="020F0502020204030204" pitchFamily="34" charset="0"/>
                <a:cs typeface="Calibri" panose="020F0502020204030204" pitchFamily="34" charset="0"/>
              </a:rPr>
              <a:t>: foyer basal gauche </a:t>
            </a:r>
          </a:p>
          <a:p>
            <a:pPr>
              <a:buNone/>
            </a:pPr>
            <a:endParaRPr lang="fr-CH" sz="1100" dirty="0">
              <a:latin typeface="Calibri" panose="020F0502020204030204" pitchFamily="34" charset="0"/>
              <a:cs typeface="Calibri" panose="020F0502020204030204" pitchFamily="34" charset="0"/>
            </a:endParaRPr>
          </a:p>
          <a:p>
            <a:r>
              <a:rPr lang="fr-CH" sz="1100" b="1" dirty="0">
                <a:latin typeface="Calibri" panose="020F0502020204030204" pitchFamily="34" charset="0"/>
                <a:cs typeface="Calibri" panose="020F0502020204030204" pitchFamily="34" charset="0"/>
              </a:rPr>
              <a:t>Pneumonie basale gauche</a:t>
            </a:r>
          </a:p>
          <a:p>
            <a:r>
              <a:rPr lang="fr-CH" sz="1100" b="1" dirty="0">
                <a:latin typeface="Calibri" panose="020F0502020204030204" pitchFamily="34" charset="0"/>
                <a:cs typeface="Calibri" panose="020F0502020204030204" pitchFamily="34" charset="0"/>
              </a:rPr>
              <a:t>Traitement : </a:t>
            </a:r>
            <a:r>
              <a:rPr lang="fr-CH" sz="1100" dirty="0">
                <a:latin typeface="Calibri" panose="020F0502020204030204" pitchFamily="34" charset="0"/>
                <a:cs typeface="Calibri" panose="020F0502020204030204" pitchFamily="34" charset="0"/>
              </a:rPr>
              <a:t>Co-amoxicilline 2.2 g 3 x/j IV </a:t>
            </a:r>
          </a:p>
          <a:p>
            <a:r>
              <a:rPr lang="fr-CH" sz="1100" dirty="0">
                <a:latin typeface="Calibri" panose="020F0502020204030204" pitchFamily="34" charset="0"/>
                <a:cs typeface="Calibri" panose="020F0502020204030204" pitchFamily="34" charset="0"/>
              </a:rPr>
              <a:t>Mise en place d’une VVC et admission au service de médecine interne.</a:t>
            </a:r>
          </a:p>
          <a:p>
            <a:pPr>
              <a:buNone/>
            </a:pPr>
            <a:endParaRPr lang="fr-CH" sz="1100" dirty="0">
              <a:latin typeface="Calibri" panose="020F0502020204030204" pitchFamily="34" charset="0"/>
              <a:cs typeface="Calibri" panose="020F0502020204030204" pitchFamily="34" charset="0"/>
            </a:endParaRPr>
          </a:p>
          <a:p>
            <a:pPr lvl="0"/>
            <a:r>
              <a:rPr lang="fr-CH" sz="1100" b="1" dirty="0">
                <a:latin typeface="Calibri" panose="020F0502020204030204" pitchFamily="34" charset="0"/>
                <a:cs typeface="Calibri" panose="020F0502020204030204" pitchFamily="34" charset="0"/>
              </a:rPr>
              <a:t>Evolution le 23.04.2022 :</a:t>
            </a:r>
          </a:p>
          <a:p>
            <a:pPr lvl="1">
              <a:buFont typeface="Wingdings" panose="05000000000000000000" pitchFamily="2" charset="2"/>
              <a:buChar char="§"/>
            </a:pPr>
            <a:r>
              <a:rPr lang="fr-CH" sz="1100" dirty="0" err="1">
                <a:latin typeface="Calibri" panose="020F0502020204030204" pitchFamily="34" charset="0"/>
                <a:cs typeface="Calibri" panose="020F0502020204030204" pitchFamily="34" charset="0"/>
              </a:rPr>
              <a:t>Afébrile</a:t>
            </a:r>
            <a:r>
              <a:rPr lang="fr-CH" sz="1100" dirty="0">
                <a:latin typeface="Calibri" panose="020F0502020204030204" pitchFamily="34" charset="0"/>
                <a:cs typeface="Calibri" panose="020F0502020204030204" pitchFamily="34" charset="0"/>
              </a:rPr>
              <a:t>, 2 l de O2 par 24 heures. Il n’y a aucun changement d’attitude selon les dernières notes médicales. </a:t>
            </a:r>
          </a:p>
          <a:p>
            <a:pPr lvl="1">
              <a:buFont typeface="Wingdings" panose="05000000000000000000" pitchFamily="2" charset="2"/>
              <a:buChar char="§"/>
            </a:pPr>
            <a:r>
              <a:rPr lang="fr-CH" sz="1100" dirty="0">
                <a:latin typeface="Calibri" panose="020F0502020204030204" pitchFamily="34" charset="0"/>
                <a:cs typeface="Calibri" panose="020F0502020204030204" pitchFamily="34" charset="0"/>
              </a:rPr>
              <a:t>Culture d’expectorations prélevée à l’admission positive pour </a:t>
            </a:r>
            <a:r>
              <a:rPr lang="fr-CH" sz="1100" i="1" dirty="0" err="1">
                <a:latin typeface="Calibri" panose="020F0502020204030204" pitchFamily="34" charset="0"/>
                <a:cs typeface="Calibri" panose="020F0502020204030204" pitchFamily="34" charset="0"/>
              </a:rPr>
              <a:t>H.influenzae</a:t>
            </a:r>
            <a:r>
              <a:rPr lang="fr-CH" sz="1100" i="1" dirty="0">
                <a:latin typeface="Calibri" panose="020F0502020204030204" pitchFamily="34" charset="0"/>
                <a:cs typeface="Calibri" panose="020F0502020204030204" pitchFamily="34" charset="0"/>
              </a:rPr>
              <a:t> </a:t>
            </a:r>
            <a:r>
              <a:rPr lang="fr-CH" sz="1100" dirty="0">
                <a:latin typeface="Calibri" panose="020F0502020204030204" pitchFamily="34" charset="0"/>
                <a:cs typeface="Calibri" panose="020F0502020204030204" pitchFamily="34" charset="0"/>
              </a:rPr>
              <a:t>en forte quantité.</a:t>
            </a:r>
          </a:p>
          <a:p>
            <a:pPr lvl="0"/>
            <a:r>
              <a:rPr lang="fr-CH" sz="1100" dirty="0">
                <a:latin typeface="Calibri" panose="020F0502020204030204" pitchFamily="34" charset="0"/>
                <a:cs typeface="Calibri" panose="020F0502020204030204" pitchFamily="34" charset="0"/>
              </a:rPr>
              <a:t>Vous réalisez l’enquête de prévalence le 25.04.2022 à 11h00.</a:t>
            </a:r>
          </a:p>
          <a:p>
            <a:endParaRPr lang="fr-CH" dirty="0">
              <a:latin typeface="Arial" panose="020B0604020202020204" pitchFamily="34" charset="0"/>
              <a:cs typeface="Arial" panose="020B0604020202020204" pitchFamily="34" charset="0"/>
            </a:endParaRPr>
          </a:p>
        </p:txBody>
      </p:sp>
      <p:sp>
        <p:nvSpPr>
          <p:cNvPr id="4" name="Titre 1">
            <a:extLst>
              <a:ext uri="{FF2B5EF4-FFF2-40B4-BE49-F238E27FC236}">
                <a16:creationId xmlns:a16="http://schemas.microsoft.com/office/drawing/2014/main" id="{EA1BCC4C-2E9F-4926-8BC5-6E4AE0F20B7B}"/>
              </a:ext>
            </a:extLst>
          </p:cNvPr>
          <p:cNvSpPr>
            <a:spLocks noGrp="1"/>
          </p:cNvSpPr>
          <p:nvPr>
            <p:ph type="title"/>
          </p:nvPr>
        </p:nvSpPr>
        <p:spPr>
          <a:xfrm>
            <a:off x="457200" y="195486"/>
            <a:ext cx="8229600" cy="857250"/>
          </a:xfrm>
          <a:solidFill>
            <a:srgbClr val="D5F8D0"/>
          </a:solidFill>
        </p:spPr>
        <p:txBody>
          <a:bodyPr>
            <a:normAutofit/>
          </a:bodyPr>
          <a:lstStyle/>
          <a:p>
            <a:r>
              <a:rPr lang="de-CH" sz="2800" b="1" dirty="0">
                <a:latin typeface="+mn-lt"/>
                <a:cs typeface="Arial" panose="020B0604020202020204" pitchFamily="34" charset="0"/>
              </a:rPr>
              <a:t>Cas 1</a:t>
            </a:r>
          </a:p>
        </p:txBody>
      </p:sp>
    </p:spTree>
    <p:extLst>
      <p:ext uri="{BB962C8B-B14F-4D97-AF65-F5344CB8AC3E}">
        <p14:creationId xmlns:p14="http://schemas.microsoft.com/office/powerpoint/2010/main" val="3419717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8" name="Group 990"/>
          <p:cNvGraphicFramePr>
            <a:graphicFrameLocks noGrp="1"/>
          </p:cNvGraphicFramePr>
          <p:nvPr>
            <p:extLst>
              <p:ext uri="{D42A27DB-BD31-4B8C-83A1-F6EECF244321}">
                <p14:modId xmlns:p14="http://schemas.microsoft.com/office/powerpoint/2010/main" val="2079044268"/>
              </p:ext>
            </p:extLst>
          </p:nvPr>
        </p:nvGraphicFramePr>
        <p:xfrm>
          <a:off x="4374212" y="1536316"/>
          <a:ext cx="3780423" cy="2903692"/>
        </p:xfrm>
        <a:graphic>
          <a:graphicData uri="http://schemas.openxmlformats.org/drawingml/2006/table">
            <a:tbl>
              <a:tblPr/>
              <a:tblGrid>
                <a:gridCol w="1184897">
                  <a:extLst>
                    <a:ext uri="{9D8B030D-6E8A-4147-A177-3AD203B41FA5}">
                      <a16:colId xmlns:a16="http://schemas.microsoft.com/office/drawing/2014/main" val="20000"/>
                    </a:ext>
                  </a:extLst>
                </a:gridCol>
                <a:gridCol w="507664">
                  <a:extLst>
                    <a:ext uri="{9D8B030D-6E8A-4147-A177-3AD203B41FA5}">
                      <a16:colId xmlns:a16="http://schemas.microsoft.com/office/drawing/2014/main" val="20001"/>
                    </a:ext>
                  </a:extLst>
                </a:gridCol>
                <a:gridCol w="394849">
                  <a:extLst>
                    <a:ext uri="{9D8B030D-6E8A-4147-A177-3AD203B41FA5}">
                      <a16:colId xmlns:a16="http://schemas.microsoft.com/office/drawing/2014/main" val="20002"/>
                    </a:ext>
                  </a:extLst>
                </a:gridCol>
                <a:gridCol w="225629">
                  <a:extLst>
                    <a:ext uri="{9D8B030D-6E8A-4147-A177-3AD203B41FA5}">
                      <a16:colId xmlns:a16="http://schemas.microsoft.com/office/drawing/2014/main" val="20003"/>
                    </a:ext>
                  </a:extLst>
                </a:gridCol>
                <a:gridCol w="169222">
                  <a:extLst>
                    <a:ext uri="{9D8B030D-6E8A-4147-A177-3AD203B41FA5}">
                      <a16:colId xmlns:a16="http://schemas.microsoft.com/office/drawing/2014/main" val="20004"/>
                    </a:ext>
                  </a:extLst>
                </a:gridCol>
                <a:gridCol w="518336">
                  <a:extLst>
                    <a:ext uri="{9D8B030D-6E8A-4147-A177-3AD203B41FA5}">
                      <a16:colId xmlns:a16="http://schemas.microsoft.com/office/drawing/2014/main" val="20005"/>
                    </a:ext>
                  </a:extLst>
                </a:gridCol>
                <a:gridCol w="384176">
                  <a:extLst>
                    <a:ext uri="{9D8B030D-6E8A-4147-A177-3AD203B41FA5}">
                      <a16:colId xmlns:a16="http://schemas.microsoft.com/office/drawing/2014/main" val="20006"/>
                    </a:ext>
                  </a:extLst>
                </a:gridCol>
                <a:gridCol w="225629">
                  <a:extLst>
                    <a:ext uri="{9D8B030D-6E8A-4147-A177-3AD203B41FA5}">
                      <a16:colId xmlns:a16="http://schemas.microsoft.com/office/drawing/2014/main" val="20007"/>
                    </a:ext>
                  </a:extLst>
                </a:gridCol>
                <a:gridCol w="170021">
                  <a:extLst>
                    <a:ext uri="{9D8B030D-6E8A-4147-A177-3AD203B41FA5}">
                      <a16:colId xmlns:a16="http://schemas.microsoft.com/office/drawing/2014/main" val="20008"/>
                    </a:ext>
                  </a:extLst>
                </a:gridCol>
              </a:tblGrid>
              <a:tr h="184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1</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2</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IAS</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Dispositif pertinent </a:t>
                      </a:r>
                      <a:r>
                        <a:rPr kumimoji="0" lang="fr-FR" sz="700" b="1"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(3)</a:t>
                      </a: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Présente à l‘admission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762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présente à l’admission, séjour lié à la IAS?</a:t>
                      </a:r>
                      <a:endPar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3305" marR="63305"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0016"/>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Début de l‘IAS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(4)</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25322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Attribution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associée à ce service</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80587">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Traitement vasopresseur</a:t>
                      </a: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554296866"/>
                  </a:ext>
                </a:extLst>
              </a:tr>
              <a:tr h="1841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BSI: Source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(5)</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16114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rowSpan="2">
                  <a:txBody>
                    <a:bodyPr/>
                    <a:lstStyle/>
                    <a:p>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h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8"/>
                  </a:ext>
                </a:extLst>
              </a:tr>
              <a:tr h="184170">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T w="12700" cap="flat" cmpd="sng" algn="ctr">
                      <a:solidFill>
                        <a:srgbClr val="000000"/>
                      </a:solidFill>
                      <a:prstDash val="solid"/>
                      <a:round/>
                      <a:headEnd type="none" w="med" len="med"/>
                      <a:tailEnd type="none" w="med" len="med"/>
                    </a:lnT>
                  </a:tcPr>
                </a:tc>
                <a:tc v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US" sz="1100" b="0" i="0" u="none" strike="noStrike" cap="none" normalizeH="0" baseline="3000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9"/>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1</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0"/>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1"/>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2</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2"/>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3"/>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3</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B w="28575" cap="flat" cmpd="sng" algn="ctr">
                      <a:solidFill>
                        <a:srgbClr val="339966"/>
                      </a:solidFill>
                      <a:prstDash val="solid"/>
                      <a:round/>
                      <a:headEnd type="none" w="med" len="med"/>
                      <a:tailEnd type="none" w="med" len="med"/>
                    </a:lnB>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B w="28575" cap="flat" cmpd="sng" algn="ctr">
                      <a:solidFill>
                        <a:srgbClr val="339966"/>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5"/>
                  </a:ext>
                </a:extLst>
              </a:tr>
            </a:tbl>
          </a:graphicData>
        </a:graphic>
      </p:graphicFrame>
      <p:sp>
        <p:nvSpPr>
          <p:cNvPr id="6235" name="Rectangle 172"/>
          <p:cNvSpPr>
            <a:spLocks noChangeArrowheads="1"/>
          </p:cNvSpPr>
          <p:nvPr/>
        </p:nvSpPr>
        <p:spPr bwMode="auto">
          <a:xfrm>
            <a:off x="330150" y="272989"/>
            <a:ext cx="3902566" cy="4480093"/>
          </a:xfrm>
          <a:prstGeom prst="rect">
            <a:avLst/>
          </a:prstGeom>
          <a:noFill/>
          <a:ln w="28575">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652463"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52463"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52463"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Code de l‘établissement</a:t>
            </a:r>
            <a:r>
              <a:rPr lang="fr-FR" altLang="en-US" sz="750" dirty="0">
                <a:latin typeface="Calibri" panose="020F0502020204030204" pitchFamily="34" charset="0"/>
                <a:cs typeface="Calibri" panose="020F0502020204030204" pitchFamily="34" charset="0"/>
              </a:rPr>
              <a:t> </a:t>
            </a:r>
            <a:r>
              <a:rPr lang="fr-FR" altLang="en-US" sz="750" dirty="0">
                <a:solidFill>
                  <a:srgbClr val="000000"/>
                </a:solidFill>
                <a:latin typeface="Calibri" panose="020F0502020204030204" pitchFamily="34" charset="0"/>
                <a:cs typeface="Calibri" panose="020F0502020204030204" pitchFamily="34" charset="0"/>
              </a:rPr>
              <a:t>[_________] </a:t>
            </a:r>
            <a:r>
              <a:rPr lang="fr-FR" altLang="en-US" sz="750" b="1" dirty="0">
                <a:solidFill>
                  <a:srgbClr val="000000"/>
                </a:solidFill>
                <a:latin typeface="Calibri" panose="020F0502020204030204" pitchFamily="34" charset="0"/>
                <a:cs typeface="Calibri" panose="020F0502020204030204" pitchFamily="34" charset="0"/>
              </a:rPr>
              <a:t>Code du service</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de l‘enquête :   ___  / ___  /  </a:t>
            </a:r>
            <a:r>
              <a:rPr lang="fr-FR" altLang="en-US" sz="750" dirty="0">
                <a:solidFill>
                  <a:srgbClr val="000000"/>
                </a:solidFill>
                <a:latin typeface="Calibri" panose="020F0502020204030204" pitchFamily="34" charset="0"/>
                <a:cs typeface="Calibri" panose="020F0502020204030204" pitchFamily="34" charset="0"/>
              </a:rPr>
              <a:t>20</a:t>
            </a:r>
            <a:r>
              <a:rPr lang="fr-FR" altLang="en-US" sz="750" b="1" dirty="0">
                <a:solidFill>
                  <a:srgbClr val="000000"/>
                </a:solidFill>
                <a:latin typeface="Calibri" panose="020F0502020204030204" pitchFamily="34" charset="0"/>
                <a:cs typeface="Calibri" panose="020F0502020204030204" pitchFamily="34" charset="0"/>
              </a:rPr>
              <a:t>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Code patient  </a:t>
            </a:r>
            <a:r>
              <a:rPr lang="fr-FR" altLang="en-US" sz="750" dirty="0">
                <a:solidFill>
                  <a:srgbClr val="000000"/>
                </a:solidFill>
                <a:latin typeface="Calibri" panose="020F0502020204030204" pitchFamily="34" charset="0"/>
                <a:cs typeface="Calibri" panose="020F0502020204030204" pitchFamily="34" charset="0"/>
              </a:rPr>
              <a:t>[_________________________________]</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Age </a:t>
            </a:r>
            <a:r>
              <a:rPr lang="fr-FR" altLang="en-US" sz="750" dirty="0">
                <a:solidFill>
                  <a:srgbClr val="000000"/>
                </a:solidFill>
                <a:latin typeface="Calibri" panose="020F0502020204030204" pitchFamily="34" charset="0"/>
                <a:cs typeface="Calibri" panose="020F0502020204030204" pitchFamily="34" charset="0"/>
              </a:rPr>
              <a:t>(ans) : [____] ans ;   Age &lt; 2 ans : [_____] mois</a:t>
            </a:r>
          </a:p>
          <a:p>
            <a:pPr eaLnBrk="1" hangingPunct="1">
              <a:spcBef>
                <a:spcPct val="50000"/>
              </a:spcBef>
              <a:buNone/>
            </a:pPr>
            <a:r>
              <a:rPr lang="fr-FR" altLang="en-US" sz="750" b="1" dirty="0">
                <a:solidFill>
                  <a:srgbClr val="000000"/>
                </a:solidFill>
                <a:latin typeface="Calibri" panose="020F0502020204030204" pitchFamily="34" charset="0"/>
                <a:cs typeface="Calibri" panose="020F0502020204030204" pitchFamily="34" charset="0"/>
              </a:rPr>
              <a:t>Genre :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M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F</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d‘admission :  ___  / ___  /  _____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ts val="675"/>
              </a:spcBef>
              <a:buNone/>
            </a:pPr>
            <a:r>
              <a:rPr lang="fr-FR" altLang="en-US" sz="750" b="1" dirty="0">
                <a:solidFill>
                  <a:srgbClr val="000000"/>
                </a:solidFill>
                <a:latin typeface="Calibri" panose="020F0502020204030204" pitchFamily="34" charset="0"/>
                <a:cs typeface="Calibri" panose="020F0502020204030204" pitchFamily="34" charset="0"/>
              </a:rPr>
              <a:t>Spécialité du patient</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Intervention chirurgicale depuis l‘admission :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Non</a:t>
            </a:r>
            <a:r>
              <a:rPr lang="fr-FR" altLang="en-US" sz="750" dirty="0">
                <a:solidFill>
                  <a:srgbClr val="000000"/>
                </a:solidFill>
                <a:latin typeface="Calibri" panose="020F0502020204030204" pitchFamily="34" charset="0"/>
                <a:cs typeface="Calibri" panose="020F0502020204030204" pitchFamily="34" charset="0"/>
              </a:rPr>
              <a:t>	</a:t>
            </a:r>
            <a:r>
              <a:rPr lang="fr-FR" altLang="en-US" sz="90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sym typeface="Wingdings" pitchFamily="2" charset="2"/>
              </a:rPr>
              <a:t> Intervention mini-invasive/non-NHSN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Pas d‘information</a:t>
            </a:r>
            <a:endParaRPr lang="fr-FR" altLang="en-US" sz="750" dirty="0">
              <a:solidFill>
                <a:srgbClr val="000000"/>
              </a:solidFill>
              <a:latin typeface="Calibri" panose="020F0502020204030204" pitchFamily="34" charset="0"/>
              <a:cs typeface="Calibri" panose="020F0502020204030204" pitchFamily="34" charset="0"/>
            </a:endParaRP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Intervention NHSN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rPr>
              <a:t>[__________] 	</a:t>
            </a:r>
          </a:p>
          <a:p>
            <a:pPr eaLnBrk="1" hangingPunct="1">
              <a:spcBef>
                <a:spcPct val="50000"/>
              </a:spcBef>
              <a:buFontTx/>
              <a:buNone/>
            </a:pPr>
            <a:r>
              <a:rPr lang="fr-FR" altLang="en-US" sz="750" b="1" dirty="0" err="1">
                <a:latin typeface="Calibri" panose="020F0502020204030204" pitchFamily="34" charset="0"/>
                <a:cs typeface="Calibri" panose="020F0502020204030204" pitchFamily="34" charset="0"/>
              </a:rPr>
              <a:t>McCabe</a:t>
            </a:r>
            <a:r>
              <a:rPr lang="fr-FR" altLang="en-US" sz="750" b="1" dirty="0">
                <a:latin typeface="Calibri" panose="020F0502020204030204" pitchFamily="34" charset="0"/>
                <a:cs typeface="Calibri" panose="020F0502020204030204" pitchFamily="34" charset="0"/>
              </a:rPr>
              <a:t> score</a:t>
            </a:r>
            <a:r>
              <a:rPr lang="fr-FR" altLang="en-US" sz="750" dirty="0">
                <a:latin typeface="Calibri" panose="020F0502020204030204" pitchFamily="34" charset="0"/>
                <a:cs typeface="Calibri" panose="020F0502020204030204" pitchFamily="34" charset="0"/>
              </a:rPr>
              <a:t>: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rPr>
              <a:t>Pathologie non-fatale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sz="750" dirty="0">
                <a:latin typeface="Calibri" panose="020F0502020204030204" pitchFamily="34" charset="0"/>
                <a:cs typeface="Calibri" panose="020F0502020204030204" pitchFamily="34" charset="0"/>
              </a:rPr>
              <a:t>Pathologie avec évolution fatale dans 5 ans </a:t>
            </a:r>
            <a:endParaRPr lang="fr-FR" altLang="en-US" sz="750" dirty="0">
              <a:latin typeface="Calibri" panose="020F0502020204030204" pitchFamily="34" charset="0"/>
              <a:cs typeface="Calibri" panose="020F0502020204030204" pitchFamily="34" charset="0"/>
            </a:endParaRPr>
          </a:p>
          <a:p>
            <a:pPr marL="128588" indent="-128588" eaLnBrk="1" hangingPunct="1">
              <a:spcBef>
                <a:spcPts val="225"/>
              </a:spcBef>
              <a:buFont typeface="Wingdings" panose="05000000000000000000" pitchFamily="2" charset="2"/>
              <a:buChar char="¨"/>
            </a:pPr>
            <a:r>
              <a:rPr lang="fr-FR" sz="750" dirty="0">
                <a:latin typeface="Calibri" panose="020F0502020204030204" pitchFamily="34" charset="0"/>
                <a:cs typeface="Calibri" panose="020F0502020204030204" pitchFamily="34" charset="0"/>
              </a:rPr>
              <a:t>Pathologie avec évolution fatale dans 12 mois</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rPr>
              <a:t> Pas d‘information</a:t>
            </a:r>
          </a:p>
          <a:p>
            <a:pPr eaLnBrk="1" hangingPunct="1">
              <a:spcBef>
                <a:spcPct val="50000"/>
              </a:spcBef>
              <a:buNone/>
            </a:pPr>
            <a:r>
              <a:rPr lang="fr-CH" altLang="en-US" sz="750" b="1" dirty="0">
                <a:latin typeface="Calibri" panose="020F0502020204030204" pitchFamily="34" charset="0"/>
                <a:cs typeface="Calibri" panose="020F0502020204030204" pitchFamily="34" charset="0"/>
              </a:rPr>
              <a:t>Vaccination </a:t>
            </a:r>
            <a:r>
              <a:rPr lang="fr-CH" altLang="en-US" sz="750" b="1" dirty="0">
                <a:latin typeface="Calibri" panose="020F0502020204030204" pitchFamily="34" charset="0"/>
                <a:cs typeface="Calibri" panose="020F0502020204030204" pitchFamily="34" charset="0"/>
                <a:sym typeface="Wingdings" panose="05000000000000000000" pitchFamily="2" charset="2"/>
              </a:rPr>
              <a:t>contre COVID-19 :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Non </a:t>
            </a: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Partielle O </a:t>
            </a:r>
            <a:r>
              <a:rPr lang="fr-CH" altLang="en-US" sz="750" dirty="0">
                <a:latin typeface="Calibri" panose="020F0502020204030204" pitchFamily="34" charset="0"/>
                <a:cs typeface="Calibri" panose="020F0502020204030204" pitchFamily="34" charset="0"/>
                <a:sym typeface="Wingdings" panose="05000000000000000000" pitchFamily="2" charset="2"/>
              </a:rPr>
              <a:t>Complete -&gt; doses supplémentaires O 1 O ≥2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a:t>
            </a:r>
            <a:r>
              <a:rPr lang="en-US" altLang="en-US" sz="750" dirty="0">
                <a:latin typeface="Calibri" panose="020F0502020204030204" pitchFamily="34" charset="0"/>
                <a:cs typeface="Calibri" panose="020F0502020204030204" pitchFamily="34" charset="0"/>
                <a:sym typeface="Wingdings" panose="05000000000000000000" pitchFamily="2" charset="2"/>
              </a:rPr>
              <a:t> </a:t>
            </a:r>
            <a:r>
              <a:rPr lang="fr-CH" altLang="en-US" sz="750" dirty="0">
                <a:latin typeface="Calibri" panose="020F0502020204030204" pitchFamily="34" charset="0"/>
                <a:cs typeface="Calibri" panose="020F0502020204030204" pitchFamily="34" charset="0"/>
                <a:sym typeface="Wingdings" panose="05000000000000000000" pitchFamily="2" charset="2"/>
              </a:rPr>
              <a:t>Inconnu</a:t>
            </a:r>
            <a:endParaRPr lang="fr-CH"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Nouveau-né, Poids de naissance : </a:t>
            </a:r>
            <a:r>
              <a:rPr lang="fr-FR" altLang="en-US" sz="750" dirty="0">
                <a:latin typeface="Calibri" panose="020F0502020204030204" pitchFamily="34" charset="0"/>
                <a:cs typeface="Calibri" panose="020F0502020204030204" pitchFamily="34" charset="0"/>
              </a:rPr>
              <a:t>[______] grammes</a:t>
            </a:r>
          </a:p>
          <a:p>
            <a:pPr eaLnBrk="1" hangingPunct="1">
              <a:spcBef>
                <a:spcPct val="50000"/>
              </a:spcBef>
              <a:buNone/>
            </a:pPr>
            <a:r>
              <a:rPr lang="fr-FR" altLang="en-US" sz="750" b="1" dirty="0">
                <a:latin typeface="Calibri" panose="020F0502020204030204" pitchFamily="34" charset="0"/>
                <a:cs typeface="Calibri" panose="020F0502020204030204" pitchFamily="34" charset="0"/>
              </a:rPr>
              <a:t>Enfant &lt;16 ans, poids:  </a:t>
            </a:r>
            <a:r>
              <a:rPr lang="fr-FR" altLang="en-US" sz="750" dirty="0">
                <a:latin typeface="Calibri" panose="020F0502020204030204" pitchFamily="34" charset="0"/>
                <a:cs typeface="Calibri" panose="020F0502020204030204" pitchFamily="34" charset="0"/>
              </a:rPr>
              <a:t>[______] </a:t>
            </a:r>
            <a:r>
              <a:rPr lang="fr-FR" altLang="en-US" sz="750" b="1" dirty="0">
                <a:latin typeface="Calibri" panose="020F0502020204030204" pitchFamily="34" charset="0"/>
                <a:cs typeface="Calibri" panose="020F0502020204030204" pitchFamily="34" charset="0"/>
              </a:rPr>
              <a:t> taille:  </a:t>
            </a:r>
            <a:r>
              <a:rPr lang="fr-FR" altLang="en-US" sz="750" dirty="0">
                <a:latin typeface="Calibri" panose="020F0502020204030204" pitchFamily="34" charset="0"/>
                <a:cs typeface="Calibri" panose="020F0502020204030204" pitchFamily="34" charset="0"/>
              </a:rPr>
              <a:t>[______]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central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périphérique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Sonde urinaire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Ventilation (intubé)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reçoit des </a:t>
            </a:r>
            <a:r>
              <a:rPr lang="fr-FR" altLang="en-US" sz="750" b="1" dirty="0">
                <a:latin typeface="Calibri" panose="020F0502020204030204" pitchFamily="34" charset="0"/>
                <a:cs typeface="Calibri" panose="020F0502020204030204" pitchFamily="34" charset="0"/>
              </a:rPr>
              <a:t>antimicrobiens </a:t>
            </a:r>
            <a:r>
              <a:rPr lang="fr-FR" altLang="en-US" sz="750" baseline="30000" dirty="0">
                <a:latin typeface="Calibri" panose="020F0502020204030204" pitchFamily="34" charset="0"/>
                <a:cs typeface="Calibri" panose="020F0502020204030204" pitchFamily="34" charset="0"/>
              </a:rPr>
              <a:t>(1)</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a une </a:t>
            </a:r>
            <a:r>
              <a:rPr lang="fr-FR" altLang="en-US" sz="750" b="1" dirty="0">
                <a:latin typeface="Calibri" panose="020F0502020204030204" pitchFamily="34" charset="0"/>
                <a:cs typeface="Calibri" panose="020F0502020204030204" pitchFamily="34" charset="0"/>
              </a:rPr>
              <a:t>infection associée </a:t>
            </a: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aux soins (IAS)</a:t>
            </a:r>
            <a:r>
              <a:rPr lang="fr-FR" altLang="en-US" sz="750" baseline="30000" dirty="0">
                <a:latin typeface="Calibri" panose="020F0502020204030204" pitchFamily="34" charset="0"/>
                <a:cs typeface="Calibri" panose="020F0502020204030204" pitchFamily="34" charset="0"/>
              </a:rPr>
              <a:t>(2)</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p>
        </p:txBody>
      </p:sp>
      <p:sp>
        <p:nvSpPr>
          <p:cNvPr id="6239" name="Rectangle 925"/>
          <p:cNvSpPr>
            <a:spLocks noChangeArrowheads="1"/>
          </p:cNvSpPr>
          <p:nvPr/>
        </p:nvSpPr>
        <p:spPr bwMode="auto">
          <a:xfrm>
            <a:off x="303870" y="4772156"/>
            <a:ext cx="3999813"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dirty="0">
                <a:latin typeface="Calibri" panose="020F0502020204030204" pitchFamily="34" charset="0"/>
                <a:cs typeface="Calibri" panose="020F0502020204030204" pitchFamily="34" charset="0"/>
              </a:rPr>
              <a:t>(1) Le jour de l‘enquête; exception :  prophylaxie chirurgicale → 24h avant 08:00 du jour de l‘enquête – si oui : remplir la section « antimicrobien » ; si &gt; 3 antimicrobiens sont appliques, rajouter une formulaire supplémentaire; (2) [Début de l’infection ≥ jour 3 OU critères applicables pour infections du site chirurgical (intervention chirurgicale dans les derniers 30/90 jours) OU sortie de l’hôpital mais réadmission &lt; 48h OU infection à </a:t>
            </a:r>
            <a:r>
              <a:rPr lang="fr-FR" altLang="en-US" sz="375" i="1" dirty="0">
                <a:latin typeface="Calibri" panose="020F0502020204030204" pitchFamily="34" charset="0"/>
                <a:cs typeface="Calibri" panose="020F0502020204030204" pitchFamily="34" charset="0"/>
              </a:rPr>
              <a:t>C. difficile </a:t>
            </a:r>
            <a:r>
              <a:rPr lang="fr-FR" altLang="en-US" sz="375" dirty="0">
                <a:latin typeface="Calibri" panose="020F0502020204030204" pitchFamily="34" charset="0"/>
                <a:cs typeface="Calibri" panose="020F0502020204030204" pitchFamily="34" charset="0"/>
              </a:rPr>
              <a:t>après une sortie &lt; 28 jours OU début &lt;j3 après procédure/dispositif invasifs  à J1 ou J2] ET [les critères d’une IAS sont requis  le jour de l’enquête OU un traitement pour une IAS au jour de l’enquête est installé (après avoir rempli les critères d’une IAS avant)] – si oui : remplir la section « infection associée aux soins » ; si &gt; 2 IAS, rajouter une formulaire supplémentaire.</a:t>
            </a:r>
          </a:p>
        </p:txBody>
      </p:sp>
      <p:sp>
        <p:nvSpPr>
          <p:cNvPr id="23" name="Rectangle 924"/>
          <p:cNvSpPr>
            <a:spLocks noChangeArrowheads="1"/>
          </p:cNvSpPr>
          <p:nvPr/>
        </p:nvSpPr>
        <p:spPr bwMode="auto">
          <a:xfrm>
            <a:off x="4342118" y="4492779"/>
            <a:ext cx="3888432"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fr-FR" altLang="en-US" sz="450" dirty="0">
                <a:latin typeface="Calibri" panose="020F0502020204030204" pitchFamily="34" charset="0"/>
                <a:cs typeface="Calibri" panose="020F0502020204030204" pitchFamily="34" charset="0"/>
              </a:rPr>
              <a:t>(</a:t>
            </a:r>
            <a:r>
              <a:rPr lang="fr-FR" altLang="en-US" sz="375" dirty="0">
                <a:latin typeface="Calibri" panose="020F0502020204030204" pitchFamily="34" charset="0"/>
                <a:cs typeface="Calibri" panose="020F0502020204030204" pitchFamily="34" charset="0"/>
              </a:rPr>
              <a:t>3) Dispositif pertinent avant l’IAS (tube </a:t>
            </a:r>
            <a:r>
              <a:rPr lang="fr-FR" altLang="en-US" sz="375" dirty="0" err="1">
                <a:latin typeface="Calibri" panose="020F0502020204030204" pitchFamily="34" charset="0"/>
                <a:cs typeface="Calibri" panose="020F0502020204030204" pitchFamily="34" charset="0"/>
              </a:rPr>
              <a:t>endo</a:t>
            </a:r>
            <a:r>
              <a:rPr lang="fr-FR" altLang="en-US" sz="375" dirty="0">
                <a:latin typeface="Calibri" panose="020F0502020204030204" pitchFamily="34" charset="0"/>
                <a:cs typeface="Calibri" panose="020F0502020204030204" pitchFamily="34" charset="0"/>
              </a:rPr>
              <a:t>-trachéal pour PN1-PN5, CVC/CVP pour </a:t>
            </a:r>
            <a:r>
              <a:rPr lang="fr-FR" altLang="en-US" sz="375" dirty="0" err="1">
                <a:latin typeface="Calibri" panose="020F0502020204030204" pitchFamily="34" charset="0"/>
                <a:cs typeface="Calibri" panose="020F0502020204030204" pitchFamily="34" charset="0"/>
              </a:rPr>
              <a:t>sepsis</a:t>
            </a:r>
            <a:r>
              <a:rPr lang="fr-FR" altLang="en-US" sz="375" dirty="0">
                <a:latin typeface="Calibri" panose="020F0502020204030204" pitchFamily="34" charset="0"/>
                <a:cs typeface="Calibri" panose="020F0502020204030204" pitchFamily="34" charset="0"/>
              </a:rPr>
              <a:t> [BSI, NEO-LCBI, NEO-CNSB], sonde urinaire pour UTI-A et UTI-B; (4) Si l‘infection n‘est pas présente à l‘admission; (5) C-CVC, C-PVC, S-PUL, S-UTI, S-DIG, S-SSI, S-SST, S-OTH, UO, UNK; (6) AB: </a:t>
            </a:r>
            <a:r>
              <a:rPr lang="fr-FR" altLang="en-US" sz="375" i="1" dirty="0">
                <a:latin typeface="Calibri" panose="020F0502020204030204" pitchFamily="34" charset="0"/>
                <a:cs typeface="Calibri" panose="020F0502020204030204" pitchFamily="34" charset="0"/>
              </a:rPr>
              <a:t>S. aureus</a:t>
            </a:r>
            <a:r>
              <a:rPr lang="fr-FR" altLang="en-US" sz="375" dirty="0">
                <a:latin typeface="Calibri" panose="020F0502020204030204" pitchFamily="34" charset="0"/>
                <a:cs typeface="Calibri" panose="020F0502020204030204" pitchFamily="34" charset="0"/>
              </a:rPr>
              <a:t>: OXA+ GLY; </a:t>
            </a:r>
            <a:r>
              <a:rPr lang="fr-FR" altLang="en-US" sz="375" i="1" dirty="0" err="1">
                <a:latin typeface="Calibri" panose="020F0502020204030204" pitchFamily="34" charset="0"/>
                <a:cs typeface="Calibri" panose="020F0502020204030204" pitchFamily="34" charset="0"/>
              </a:rPr>
              <a:t>Enterococcus</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GLY; </a:t>
            </a:r>
            <a:r>
              <a:rPr lang="fr-FR" altLang="en-US" sz="375" dirty="0" err="1">
                <a:latin typeface="Calibri" panose="020F0502020204030204" pitchFamily="34" charset="0"/>
                <a:cs typeface="Calibri" panose="020F0502020204030204" pitchFamily="34" charset="0"/>
              </a:rPr>
              <a:t>Enterobacteriaceae</a:t>
            </a:r>
            <a:r>
              <a:rPr lang="fr-FR" altLang="en-US" sz="375" dirty="0">
                <a:latin typeface="Calibri" panose="020F0502020204030204" pitchFamily="34" charset="0"/>
                <a:cs typeface="Calibri" panose="020F0502020204030204" pitchFamily="34" charset="0"/>
              </a:rPr>
              <a:t>: C3G + CAR; </a:t>
            </a:r>
            <a:r>
              <a:rPr lang="fr-FR" altLang="en-US" sz="375" i="1" dirty="0">
                <a:latin typeface="Calibri" panose="020F0502020204030204" pitchFamily="34" charset="0"/>
                <a:cs typeface="Calibri" panose="020F0502020204030204" pitchFamily="34" charset="0"/>
              </a:rPr>
              <a:t>P. </a:t>
            </a:r>
            <a:r>
              <a:rPr lang="fr-FR" altLang="en-US" sz="375" i="1" dirty="0" err="1">
                <a:latin typeface="Calibri" panose="020F0502020204030204" pitchFamily="34" charset="0"/>
                <a:cs typeface="Calibri" panose="020F0502020204030204" pitchFamily="34" charset="0"/>
              </a:rPr>
              <a:t>aeruginosa</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und</a:t>
            </a:r>
            <a:r>
              <a:rPr lang="fr-FR" altLang="en-US" sz="375" dirty="0">
                <a:latin typeface="Calibri" panose="020F0502020204030204" pitchFamily="34" charset="0"/>
                <a:cs typeface="Calibri" panose="020F0502020204030204" pitchFamily="34" charset="0"/>
              </a:rPr>
              <a:t> </a:t>
            </a:r>
            <a:r>
              <a:rPr lang="fr-FR" altLang="en-US" sz="375" i="1" dirty="0">
                <a:latin typeface="Calibri" panose="020F0502020204030204" pitchFamily="34" charset="0"/>
                <a:cs typeface="Calibri" panose="020F0502020204030204" pitchFamily="34" charset="0"/>
              </a:rPr>
              <a:t>Acinetobacter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CAR; SIR: S=sensible, I= sensible en dosage élevé, R=résistant, U=?; PDR: résistant contre tous les antibiotiques: N = Non, P = potentiellement, C=confirmé, U=? * établissement de soins de longue durée </a:t>
            </a:r>
          </a:p>
        </p:txBody>
      </p:sp>
      <p:graphicFrame>
        <p:nvGraphicFramePr>
          <p:cNvPr id="18" name="Group 975"/>
          <p:cNvGraphicFramePr>
            <a:graphicFrameLocks noGrp="1"/>
          </p:cNvGraphicFramePr>
          <p:nvPr/>
        </p:nvGraphicFramePr>
        <p:xfrm>
          <a:off x="4343270" y="249470"/>
          <a:ext cx="3791593" cy="911090"/>
        </p:xfrm>
        <a:graphic>
          <a:graphicData uri="http://schemas.openxmlformats.org/drawingml/2006/table">
            <a:tbl>
              <a:tblPr/>
              <a:tblGrid>
                <a:gridCol w="1038821">
                  <a:extLst>
                    <a:ext uri="{9D8B030D-6E8A-4147-A177-3AD203B41FA5}">
                      <a16:colId xmlns:a16="http://schemas.microsoft.com/office/drawing/2014/main" val="20000"/>
                    </a:ext>
                  </a:extLst>
                </a:gridCol>
                <a:gridCol w="324036">
                  <a:extLst>
                    <a:ext uri="{9D8B030D-6E8A-4147-A177-3AD203B41FA5}">
                      <a16:colId xmlns:a16="http://schemas.microsoft.com/office/drawing/2014/main" val="20001"/>
                    </a:ext>
                  </a:extLst>
                </a:gridCol>
                <a:gridCol w="540060">
                  <a:extLst>
                    <a:ext uri="{9D8B030D-6E8A-4147-A177-3AD203B41FA5}">
                      <a16:colId xmlns:a16="http://schemas.microsoft.com/office/drawing/2014/main" val="20002"/>
                    </a:ext>
                  </a:extLst>
                </a:gridCol>
                <a:gridCol w="59406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6538">
                  <a:extLst>
                    <a:ext uri="{9D8B030D-6E8A-4147-A177-3AD203B41FA5}">
                      <a16:colId xmlns:a16="http://schemas.microsoft.com/office/drawing/2014/main" val="20006"/>
                    </a:ext>
                  </a:extLst>
                </a:gridCol>
              </a:tblGrid>
              <a:tr h="478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Antimicrobien (AM) </a:t>
                      </a:r>
                    </a:p>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(Substance)</a:t>
                      </a:r>
                    </a:p>
                  </a:txBody>
                  <a:tcPr marL="68580" marR="68580" marT="34307" marB="34307"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Voie</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Diagnostic</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 documentée</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Changement de l‘AM (raison)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0"/>
                  </a:ext>
                </a:extLst>
              </a:tr>
              <a:tr h="1422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047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576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 name="Rectangle 355"/>
          <p:cNvSpPr>
            <a:spLocks noChangeArrowheads="1"/>
          </p:cNvSpPr>
          <p:nvPr/>
        </p:nvSpPr>
        <p:spPr bwMode="auto">
          <a:xfrm>
            <a:off x="4301133" y="1200519"/>
            <a:ext cx="38344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b="1" dirty="0">
                <a:latin typeface="Calibri" panose="020F0502020204030204" pitchFamily="34" charset="0"/>
                <a:cs typeface="Calibri" panose="020F0502020204030204" pitchFamily="34" charset="0"/>
              </a:rPr>
              <a:t>Voie</a:t>
            </a:r>
            <a:r>
              <a:rPr lang="fr-FR" altLang="en-US" sz="375" dirty="0">
                <a:latin typeface="Calibri" panose="020F0502020204030204" pitchFamily="34" charset="0"/>
                <a:cs typeface="Calibri" panose="020F0502020204030204" pitchFamily="34" charset="0"/>
              </a:rPr>
              <a:t>: P: parentérale, O: orale, R: rectale, I: inhalée;  </a:t>
            </a:r>
            <a:r>
              <a:rPr lang="fr-FR" altLang="en-US" sz="375" b="1" dirty="0">
                <a:latin typeface="Calibri" panose="020F0502020204030204" pitchFamily="34" charset="0"/>
                <a:cs typeface="Calibri" panose="020F0502020204030204" pitchFamily="34" charset="0"/>
              </a:rPr>
              <a:t>Indication</a:t>
            </a:r>
            <a:r>
              <a:rPr lang="fr-FR" altLang="en-US" sz="375" dirty="0">
                <a:latin typeface="Calibri" panose="020F0502020204030204" pitchFamily="34" charset="0"/>
                <a:cs typeface="Calibri" panose="020F0502020204030204" pitchFamily="34" charset="0"/>
              </a:rPr>
              <a:t>: infection communautaire (CI), infection acquise à un service de soins de longue durée (LI), infection associée aux soins aigus (HI); prophylaxie chirurgicale : SP1: dose simple, SP2: pendant 1 jour, SP3: &gt; 1 jour ; MP: prophylaxie médicale; O: autre indication ; UI: ?; </a:t>
            </a:r>
            <a:r>
              <a:rPr lang="fr-FR" altLang="en-US" sz="375" b="1" dirty="0">
                <a:latin typeface="Calibri" panose="020F0502020204030204" pitchFamily="34" charset="0"/>
                <a:cs typeface="Calibri" panose="020F0502020204030204" pitchFamily="34" charset="0"/>
              </a:rPr>
              <a:t>Diagnostic</a:t>
            </a:r>
            <a:r>
              <a:rPr lang="fr-FR" altLang="en-US" sz="375" dirty="0">
                <a:latin typeface="Calibri" panose="020F0502020204030204" pitchFamily="34" charset="0"/>
                <a:cs typeface="Calibri" panose="020F0502020204030204" pitchFamily="34" charset="0"/>
              </a:rPr>
              <a:t>: voir liste ; </a:t>
            </a:r>
            <a:r>
              <a:rPr lang="fr-FR" altLang="en-US" sz="375" b="1" dirty="0">
                <a:latin typeface="Calibri" panose="020F0502020204030204" pitchFamily="34" charset="0"/>
                <a:cs typeface="Calibri" panose="020F0502020204030204" pitchFamily="34" charset="0"/>
              </a:rPr>
              <a:t>Indication documentée </a:t>
            </a:r>
            <a:r>
              <a:rPr lang="fr-FR" altLang="en-US" sz="375" dirty="0">
                <a:latin typeface="Calibri" panose="020F0502020204030204" pitchFamily="34" charset="0"/>
                <a:cs typeface="Calibri" panose="020F0502020204030204" pitchFamily="34" charset="0"/>
              </a:rPr>
              <a:t>(dans le dossier du patient) : Oui/Non ; </a:t>
            </a:r>
            <a:r>
              <a:rPr lang="fr-FR" altLang="en-US" sz="375" b="1" dirty="0">
                <a:latin typeface="Calibri" panose="020F0502020204030204" pitchFamily="34" charset="0"/>
                <a:cs typeface="Calibri" panose="020F0502020204030204" pitchFamily="34" charset="0"/>
              </a:rPr>
              <a:t>Changement de l’AM (+ cause): </a:t>
            </a:r>
            <a:r>
              <a:rPr lang="fr-FR" altLang="en-US" sz="375" dirty="0">
                <a:latin typeface="Calibri" panose="020F0502020204030204" pitchFamily="34" charset="0"/>
                <a:cs typeface="Calibri" panose="020F0502020204030204" pitchFamily="34" charset="0"/>
              </a:rPr>
              <a:t>N = pas de changement ; E = escalade; D = </a:t>
            </a:r>
            <a:r>
              <a:rPr lang="fr-FR" altLang="en-US" sz="375" dirty="0" err="1">
                <a:latin typeface="Calibri" panose="020F0502020204030204" pitchFamily="34" charset="0"/>
                <a:cs typeface="Calibri" panose="020F0502020204030204" pitchFamily="34" charset="0"/>
              </a:rPr>
              <a:t>descalade</a:t>
            </a:r>
            <a:r>
              <a:rPr lang="fr-FR" altLang="en-US" sz="375" dirty="0">
                <a:latin typeface="Calibri" panose="020F0502020204030204" pitchFamily="34" charset="0"/>
                <a:cs typeface="Calibri" panose="020F0502020204030204" pitchFamily="34" charset="0"/>
              </a:rPr>
              <a:t>; S = changement iv-oral; A = effet indésirable; OU = autre cause; U = ? * établissement de soins de longue durée </a:t>
            </a:r>
          </a:p>
        </p:txBody>
      </p:sp>
      <p:sp>
        <p:nvSpPr>
          <p:cNvPr id="43" name="Forme libre 42"/>
          <p:cNvSpPr/>
          <p:nvPr/>
        </p:nvSpPr>
        <p:spPr>
          <a:xfrm>
            <a:off x="3888128" y="509757"/>
            <a:ext cx="472944" cy="3646169"/>
          </a:xfrm>
          <a:custGeom>
            <a:avLst/>
            <a:gdLst>
              <a:gd name="connsiteX0" fmla="*/ 0 w 844061"/>
              <a:gd name="connsiteY0" fmla="*/ 3055815 h 3055815"/>
              <a:gd name="connsiteX1" fmla="*/ 695569 w 844061"/>
              <a:gd name="connsiteY1" fmla="*/ 3055815 h 3055815"/>
              <a:gd name="connsiteX2" fmla="*/ 687754 w 844061"/>
              <a:gd name="connsiteY2" fmla="*/ 0 h 3055815"/>
              <a:gd name="connsiteX3" fmla="*/ 844061 w 844061"/>
              <a:gd name="connsiteY3" fmla="*/ 0 h 3055815"/>
            </a:gdLst>
            <a:ahLst/>
            <a:cxnLst>
              <a:cxn ang="0">
                <a:pos x="connsiteX0" y="connsiteY0"/>
              </a:cxn>
              <a:cxn ang="0">
                <a:pos x="connsiteX1" y="connsiteY1"/>
              </a:cxn>
              <a:cxn ang="0">
                <a:pos x="connsiteX2" y="connsiteY2"/>
              </a:cxn>
              <a:cxn ang="0">
                <a:pos x="connsiteX3" y="connsiteY3"/>
              </a:cxn>
            </a:cxnLst>
            <a:rect l="l" t="t" r="r" b="b"/>
            <a:pathLst>
              <a:path w="844061" h="3055815">
                <a:moveTo>
                  <a:pt x="0" y="3055815"/>
                </a:moveTo>
                <a:lnTo>
                  <a:pt x="695569" y="3055815"/>
                </a:lnTo>
                <a:lnTo>
                  <a:pt x="687754" y="0"/>
                </a:lnTo>
                <a:lnTo>
                  <a:pt x="844061"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5" name="Forme libre 44"/>
          <p:cNvSpPr/>
          <p:nvPr/>
        </p:nvSpPr>
        <p:spPr>
          <a:xfrm>
            <a:off x="3888128" y="1645384"/>
            <a:ext cx="490844" cy="2848533"/>
          </a:xfrm>
          <a:custGeom>
            <a:avLst/>
            <a:gdLst>
              <a:gd name="connsiteX0" fmla="*/ 0 w 851877"/>
              <a:gd name="connsiteY0" fmla="*/ 1578707 h 1578707"/>
              <a:gd name="connsiteX1" fmla="*/ 726831 w 851877"/>
              <a:gd name="connsiteY1" fmla="*/ 1578707 h 1578707"/>
              <a:gd name="connsiteX2" fmla="*/ 726831 w 851877"/>
              <a:gd name="connsiteY2" fmla="*/ 0 h 1578707"/>
              <a:gd name="connsiteX3" fmla="*/ 851877 w 851877"/>
              <a:gd name="connsiteY3" fmla="*/ 0 h 1578707"/>
            </a:gdLst>
            <a:ahLst/>
            <a:cxnLst>
              <a:cxn ang="0">
                <a:pos x="connsiteX0" y="connsiteY0"/>
              </a:cxn>
              <a:cxn ang="0">
                <a:pos x="connsiteX1" y="connsiteY1"/>
              </a:cxn>
              <a:cxn ang="0">
                <a:pos x="connsiteX2" y="connsiteY2"/>
              </a:cxn>
              <a:cxn ang="0">
                <a:pos x="connsiteX3" y="connsiteY3"/>
              </a:cxn>
            </a:cxnLst>
            <a:rect l="l" t="t" r="r" b="b"/>
            <a:pathLst>
              <a:path w="851877" h="1578707">
                <a:moveTo>
                  <a:pt x="0" y="1578707"/>
                </a:moveTo>
                <a:lnTo>
                  <a:pt x="726831" y="1578707"/>
                </a:lnTo>
                <a:lnTo>
                  <a:pt x="726831" y="0"/>
                </a:lnTo>
                <a:lnTo>
                  <a:pt x="851877"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7" name="Rectangle 5"/>
          <p:cNvSpPr>
            <a:spLocks noChangeArrowheads="1"/>
          </p:cNvSpPr>
          <p:nvPr/>
        </p:nvSpPr>
        <p:spPr bwMode="auto">
          <a:xfrm>
            <a:off x="303870" y="0"/>
            <a:ext cx="7128792" cy="253916"/>
          </a:xfrm>
          <a:prstGeom prst="rect">
            <a:avLst/>
          </a:prstGeom>
          <a:solidFill>
            <a:srgbClr val="CCFFCC">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1050" b="1" dirty="0">
                <a:solidFill>
                  <a:srgbClr val="009900"/>
                </a:solidFill>
                <a:latin typeface="Calibri" panose="020F0502020204030204" pitchFamily="34" charset="0"/>
                <a:cs typeface="Calibri" panose="020F0502020204030204" pitchFamily="34" charset="0"/>
              </a:rPr>
              <a:t>Formulaire P – Patient</a:t>
            </a:r>
          </a:p>
        </p:txBody>
      </p:sp>
      <p:pic>
        <p:nvPicPr>
          <p:cNvPr id="11" name="Grafik 10" descr="Ein Bild, das Text, ClipArt enthält.&#10;&#10;Automatisch generierte Beschreibung">
            <a:extLst>
              <a:ext uri="{FF2B5EF4-FFF2-40B4-BE49-F238E27FC236}">
                <a16:creationId xmlns:a16="http://schemas.microsoft.com/office/drawing/2014/main" id="{E07B36CF-FD50-47B1-9D73-6BDB1705B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153" y="1641"/>
            <a:ext cx="1125481" cy="235851"/>
          </a:xfrm>
          <a:prstGeom prst="rect">
            <a:avLst/>
          </a:prstGeom>
        </p:spPr>
      </p:pic>
      <p:sp>
        <p:nvSpPr>
          <p:cNvPr id="12" name="ZoneTexte 11">
            <a:extLst>
              <a:ext uri="{FF2B5EF4-FFF2-40B4-BE49-F238E27FC236}">
                <a16:creationId xmlns:a16="http://schemas.microsoft.com/office/drawing/2014/main" id="{1EADED1A-A74C-4CAC-B3CD-FB65E96C0441}"/>
              </a:ext>
            </a:extLst>
          </p:cNvPr>
          <p:cNvSpPr txBox="1"/>
          <p:nvPr/>
        </p:nvSpPr>
        <p:spPr>
          <a:xfrm>
            <a:off x="863905" y="771550"/>
            <a:ext cx="290464" cy="207749"/>
          </a:xfrm>
          <a:prstGeom prst="rect">
            <a:avLst/>
          </a:prstGeom>
          <a:noFill/>
        </p:spPr>
        <p:txBody>
          <a:bodyPr wrap="none" rtlCol="0">
            <a:spAutoFit/>
          </a:bodyPr>
          <a:lstStyle/>
          <a:p>
            <a:pPr algn="ctr"/>
            <a:r>
              <a:rPr lang="fr-CH" sz="750" dirty="0">
                <a:solidFill>
                  <a:srgbClr val="FF0000"/>
                </a:solidFill>
                <a:sym typeface="Wingdings"/>
              </a:rPr>
              <a:t>83</a:t>
            </a:r>
            <a:endParaRPr lang="fr-CH" sz="750" dirty="0">
              <a:solidFill>
                <a:srgbClr val="FF0000"/>
              </a:solidFill>
            </a:endParaRPr>
          </a:p>
        </p:txBody>
      </p:sp>
      <p:sp>
        <p:nvSpPr>
          <p:cNvPr id="13" name="ZoneTexte 12">
            <a:extLst>
              <a:ext uri="{FF2B5EF4-FFF2-40B4-BE49-F238E27FC236}">
                <a16:creationId xmlns:a16="http://schemas.microsoft.com/office/drawing/2014/main" id="{3CACC5A8-D938-469B-84B5-225F4AC72078}"/>
              </a:ext>
            </a:extLst>
          </p:cNvPr>
          <p:cNvSpPr txBox="1"/>
          <p:nvPr/>
        </p:nvSpPr>
        <p:spPr>
          <a:xfrm>
            <a:off x="684465" y="946603"/>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14" name="ZoneTexte 13">
            <a:extLst>
              <a:ext uri="{FF2B5EF4-FFF2-40B4-BE49-F238E27FC236}">
                <a16:creationId xmlns:a16="http://schemas.microsoft.com/office/drawing/2014/main" id="{32E4D6C9-E187-4289-94F0-C1847E345E73}"/>
              </a:ext>
            </a:extLst>
          </p:cNvPr>
          <p:cNvSpPr txBox="1"/>
          <p:nvPr/>
        </p:nvSpPr>
        <p:spPr>
          <a:xfrm>
            <a:off x="1111944" y="1137913"/>
            <a:ext cx="825867" cy="207749"/>
          </a:xfrm>
          <a:prstGeom prst="rect">
            <a:avLst/>
          </a:prstGeom>
          <a:noFill/>
        </p:spPr>
        <p:txBody>
          <a:bodyPr wrap="none" rtlCol="0">
            <a:spAutoFit/>
          </a:bodyPr>
          <a:lstStyle/>
          <a:p>
            <a:pPr algn="ctr"/>
            <a:r>
              <a:rPr lang="fr-CH" sz="750" dirty="0">
                <a:solidFill>
                  <a:srgbClr val="FF0000"/>
                </a:solidFill>
                <a:sym typeface="Wingdings"/>
              </a:rPr>
              <a:t>21     04   2022</a:t>
            </a:r>
            <a:endParaRPr lang="fr-CH" sz="750" dirty="0">
              <a:solidFill>
                <a:srgbClr val="FF0000"/>
              </a:solidFill>
            </a:endParaRPr>
          </a:p>
        </p:txBody>
      </p:sp>
      <p:sp>
        <p:nvSpPr>
          <p:cNvPr id="15" name="ZoneTexte 14">
            <a:extLst>
              <a:ext uri="{FF2B5EF4-FFF2-40B4-BE49-F238E27FC236}">
                <a16:creationId xmlns:a16="http://schemas.microsoft.com/office/drawing/2014/main" id="{D3DB8783-62FD-47BE-AC0F-F4F2C61BA5FE}"/>
              </a:ext>
            </a:extLst>
          </p:cNvPr>
          <p:cNvSpPr txBox="1"/>
          <p:nvPr/>
        </p:nvSpPr>
        <p:spPr>
          <a:xfrm>
            <a:off x="1242588" y="1340108"/>
            <a:ext cx="564578" cy="196208"/>
          </a:xfrm>
          <a:prstGeom prst="rect">
            <a:avLst/>
          </a:prstGeom>
          <a:noFill/>
        </p:spPr>
        <p:txBody>
          <a:bodyPr wrap="none" rtlCol="0">
            <a:spAutoFit/>
          </a:bodyPr>
          <a:lstStyle/>
          <a:p>
            <a:pPr algn="ctr"/>
            <a:r>
              <a:rPr lang="fr-CH" sz="675" dirty="0">
                <a:solidFill>
                  <a:srgbClr val="FF0000"/>
                </a:solidFill>
                <a:sym typeface="Wingdings"/>
              </a:rPr>
              <a:t>MEDGEN</a:t>
            </a:r>
            <a:endParaRPr lang="fr-CH" sz="675" dirty="0">
              <a:solidFill>
                <a:srgbClr val="FF0000"/>
              </a:solidFill>
            </a:endParaRPr>
          </a:p>
        </p:txBody>
      </p:sp>
      <p:sp>
        <p:nvSpPr>
          <p:cNvPr id="16" name="ZoneTexte 15">
            <a:extLst>
              <a:ext uri="{FF2B5EF4-FFF2-40B4-BE49-F238E27FC236}">
                <a16:creationId xmlns:a16="http://schemas.microsoft.com/office/drawing/2014/main" id="{0C757ACD-9112-4DA6-BFA3-78370901A4D3}"/>
              </a:ext>
            </a:extLst>
          </p:cNvPr>
          <p:cNvSpPr txBox="1"/>
          <p:nvPr/>
        </p:nvSpPr>
        <p:spPr>
          <a:xfrm>
            <a:off x="333922" y="1645384"/>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17" name="ZoneTexte 16">
            <a:extLst>
              <a:ext uri="{FF2B5EF4-FFF2-40B4-BE49-F238E27FC236}">
                <a16:creationId xmlns:a16="http://schemas.microsoft.com/office/drawing/2014/main" id="{A593912A-2B3C-46E6-93BA-84D775FBC814}"/>
              </a:ext>
            </a:extLst>
          </p:cNvPr>
          <p:cNvSpPr txBox="1"/>
          <p:nvPr/>
        </p:nvSpPr>
        <p:spPr>
          <a:xfrm>
            <a:off x="358017" y="2156817"/>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0" name="ZoneTexte 19">
            <a:extLst>
              <a:ext uri="{FF2B5EF4-FFF2-40B4-BE49-F238E27FC236}">
                <a16:creationId xmlns:a16="http://schemas.microsoft.com/office/drawing/2014/main" id="{FE70F2E2-BC59-4138-91A2-5C64CC318201}"/>
              </a:ext>
            </a:extLst>
          </p:cNvPr>
          <p:cNvSpPr txBox="1"/>
          <p:nvPr/>
        </p:nvSpPr>
        <p:spPr>
          <a:xfrm>
            <a:off x="313625" y="2820297"/>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1" name="ZoneTexte 20">
            <a:extLst>
              <a:ext uri="{FF2B5EF4-FFF2-40B4-BE49-F238E27FC236}">
                <a16:creationId xmlns:a16="http://schemas.microsoft.com/office/drawing/2014/main" id="{3611EA5E-D762-4EFA-954F-4FC8C58FC7BF}"/>
              </a:ext>
            </a:extLst>
          </p:cNvPr>
          <p:cNvSpPr txBox="1"/>
          <p:nvPr/>
        </p:nvSpPr>
        <p:spPr>
          <a:xfrm>
            <a:off x="3473080" y="3363838"/>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2" name="ZoneTexte 21">
            <a:extLst>
              <a:ext uri="{FF2B5EF4-FFF2-40B4-BE49-F238E27FC236}">
                <a16:creationId xmlns:a16="http://schemas.microsoft.com/office/drawing/2014/main" id="{E4386C91-6A04-46E4-9898-879B78DC1DA3}"/>
              </a:ext>
            </a:extLst>
          </p:cNvPr>
          <p:cNvSpPr txBox="1"/>
          <p:nvPr/>
        </p:nvSpPr>
        <p:spPr>
          <a:xfrm>
            <a:off x="3182616" y="3542103"/>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4" name="ZoneTexte 23">
            <a:extLst>
              <a:ext uri="{FF2B5EF4-FFF2-40B4-BE49-F238E27FC236}">
                <a16:creationId xmlns:a16="http://schemas.microsoft.com/office/drawing/2014/main" id="{C4A54364-398A-43C9-ACD7-1BE863888800}"/>
              </a:ext>
            </a:extLst>
          </p:cNvPr>
          <p:cNvSpPr txBox="1"/>
          <p:nvPr/>
        </p:nvSpPr>
        <p:spPr>
          <a:xfrm>
            <a:off x="3189186" y="3715411"/>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5" name="ZoneTexte 24">
            <a:extLst>
              <a:ext uri="{FF2B5EF4-FFF2-40B4-BE49-F238E27FC236}">
                <a16:creationId xmlns:a16="http://schemas.microsoft.com/office/drawing/2014/main" id="{C124303E-7B41-41AC-853D-E033C85B36B1}"/>
              </a:ext>
            </a:extLst>
          </p:cNvPr>
          <p:cNvSpPr txBox="1"/>
          <p:nvPr/>
        </p:nvSpPr>
        <p:spPr>
          <a:xfrm>
            <a:off x="3190196" y="3865220"/>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6" name="ZoneTexte 25">
            <a:extLst>
              <a:ext uri="{FF2B5EF4-FFF2-40B4-BE49-F238E27FC236}">
                <a16:creationId xmlns:a16="http://schemas.microsoft.com/office/drawing/2014/main" id="{212C9174-A899-4EF4-B455-517F6CD02C10}"/>
              </a:ext>
            </a:extLst>
          </p:cNvPr>
          <p:cNvSpPr txBox="1"/>
          <p:nvPr/>
        </p:nvSpPr>
        <p:spPr>
          <a:xfrm>
            <a:off x="3479650" y="4058460"/>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7" name="ZoneTexte 26">
            <a:extLst>
              <a:ext uri="{FF2B5EF4-FFF2-40B4-BE49-F238E27FC236}">
                <a16:creationId xmlns:a16="http://schemas.microsoft.com/office/drawing/2014/main" id="{D5672AE0-B7AF-4C23-A160-4E790A047C56}"/>
              </a:ext>
            </a:extLst>
          </p:cNvPr>
          <p:cNvSpPr txBox="1"/>
          <p:nvPr/>
        </p:nvSpPr>
        <p:spPr>
          <a:xfrm>
            <a:off x="3182616" y="4397375"/>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8" name="ZoneTexte 27">
            <a:extLst>
              <a:ext uri="{FF2B5EF4-FFF2-40B4-BE49-F238E27FC236}">
                <a16:creationId xmlns:a16="http://schemas.microsoft.com/office/drawing/2014/main" id="{3EC2B51C-D8FC-4052-94BC-1978DF9C486A}"/>
              </a:ext>
            </a:extLst>
          </p:cNvPr>
          <p:cNvSpPr txBox="1"/>
          <p:nvPr/>
        </p:nvSpPr>
        <p:spPr>
          <a:xfrm>
            <a:off x="4394016" y="702238"/>
            <a:ext cx="737702" cy="184666"/>
          </a:xfrm>
          <a:prstGeom prst="rect">
            <a:avLst/>
          </a:prstGeom>
          <a:noFill/>
        </p:spPr>
        <p:txBody>
          <a:bodyPr wrap="none" rtlCol="0">
            <a:spAutoFit/>
          </a:bodyPr>
          <a:lstStyle/>
          <a:p>
            <a:pPr algn="ctr"/>
            <a:r>
              <a:rPr lang="fr-CH" sz="600" dirty="0">
                <a:solidFill>
                  <a:srgbClr val="FF0000"/>
                </a:solidFill>
                <a:sym typeface="Wingdings"/>
              </a:rPr>
              <a:t>Co-</a:t>
            </a:r>
            <a:r>
              <a:rPr lang="fr-CH" sz="600" dirty="0" err="1">
                <a:solidFill>
                  <a:srgbClr val="FF0000"/>
                </a:solidFill>
                <a:sym typeface="Wingdings"/>
              </a:rPr>
              <a:t>Amoxiclllline</a:t>
            </a:r>
            <a:endParaRPr lang="fr-CH" sz="600" dirty="0">
              <a:solidFill>
                <a:srgbClr val="FF0000"/>
              </a:solidFill>
            </a:endParaRPr>
          </a:p>
        </p:txBody>
      </p:sp>
      <p:sp>
        <p:nvSpPr>
          <p:cNvPr id="29" name="ZoneTexte 28">
            <a:extLst>
              <a:ext uri="{FF2B5EF4-FFF2-40B4-BE49-F238E27FC236}">
                <a16:creationId xmlns:a16="http://schemas.microsoft.com/office/drawing/2014/main" id="{405A245D-376C-45EF-8DF9-638A4ED34CE6}"/>
              </a:ext>
            </a:extLst>
          </p:cNvPr>
          <p:cNvSpPr txBox="1"/>
          <p:nvPr/>
        </p:nvSpPr>
        <p:spPr>
          <a:xfrm>
            <a:off x="5364235" y="682673"/>
            <a:ext cx="248787" cy="207749"/>
          </a:xfrm>
          <a:prstGeom prst="rect">
            <a:avLst/>
          </a:prstGeom>
          <a:noFill/>
        </p:spPr>
        <p:txBody>
          <a:bodyPr wrap="none" rtlCol="0">
            <a:spAutoFit/>
          </a:bodyPr>
          <a:lstStyle/>
          <a:p>
            <a:pPr algn="ctr"/>
            <a:r>
              <a:rPr lang="fr-CH" sz="750" dirty="0">
                <a:solidFill>
                  <a:srgbClr val="FF0000"/>
                </a:solidFill>
                <a:sym typeface="Wingdings"/>
              </a:rPr>
              <a:t>P</a:t>
            </a:r>
            <a:endParaRPr lang="fr-CH" sz="750" dirty="0">
              <a:solidFill>
                <a:srgbClr val="FF0000"/>
              </a:solidFill>
            </a:endParaRPr>
          </a:p>
        </p:txBody>
      </p:sp>
      <p:sp>
        <p:nvSpPr>
          <p:cNvPr id="30" name="ZoneTexte 29">
            <a:extLst>
              <a:ext uri="{FF2B5EF4-FFF2-40B4-BE49-F238E27FC236}">
                <a16:creationId xmlns:a16="http://schemas.microsoft.com/office/drawing/2014/main" id="{DFFDCAD8-3068-4B0C-9147-2EE0A17DA8AF}"/>
              </a:ext>
            </a:extLst>
          </p:cNvPr>
          <p:cNvSpPr txBox="1"/>
          <p:nvPr/>
        </p:nvSpPr>
        <p:spPr>
          <a:xfrm>
            <a:off x="5845539" y="682673"/>
            <a:ext cx="337494" cy="207749"/>
          </a:xfrm>
          <a:prstGeom prst="rect">
            <a:avLst/>
          </a:prstGeom>
          <a:noFill/>
        </p:spPr>
        <p:txBody>
          <a:bodyPr wrap="square" rtlCol="0">
            <a:spAutoFit/>
          </a:bodyPr>
          <a:lstStyle/>
          <a:p>
            <a:pPr algn="ctr"/>
            <a:r>
              <a:rPr lang="fr-CH" sz="750" dirty="0">
                <a:solidFill>
                  <a:srgbClr val="FF0000"/>
                </a:solidFill>
                <a:sym typeface="Wingdings"/>
              </a:rPr>
              <a:t>CI</a:t>
            </a:r>
            <a:endParaRPr lang="fr-CH" sz="750" dirty="0">
              <a:solidFill>
                <a:srgbClr val="FF0000"/>
              </a:solidFill>
            </a:endParaRPr>
          </a:p>
        </p:txBody>
      </p:sp>
      <p:sp>
        <p:nvSpPr>
          <p:cNvPr id="31" name="ZoneTexte 30">
            <a:extLst>
              <a:ext uri="{FF2B5EF4-FFF2-40B4-BE49-F238E27FC236}">
                <a16:creationId xmlns:a16="http://schemas.microsoft.com/office/drawing/2014/main" id="{8D6A1885-DD70-4C7B-A4BB-AE559275AB62}"/>
              </a:ext>
            </a:extLst>
          </p:cNvPr>
          <p:cNvSpPr txBox="1"/>
          <p:nvPr/>
        </p:nvSpPr>
        <p:spPr>
          <a:xfrm>
            <a:off x="6325640" y="682673"/>
            <a:ext cx="450764" cy="207749"/>
          </a:xfrm>
          <a:prstGeom prst="rect">
            <a:avLst/>
          </a:prstGeom>
          <a:noFill/>
        </p:spPr>
        <p:txBody>
          <a:bodyPr wrap="none" rtlCol="0">
            <a:spAutoFit/>
          </a:bodyPr>
          <a:lstStyle/>
          <a:p>
            <a:pPr algn="ctr"/>
            <a:r>
              <a:rPr lang="fr-CH" sz="750" dirty="0">
                <a:solidFill>
                  <a:srgbClr val="FF0000"/>
                </a:solidFill>
                <a:sym typeface="Wingdings"/>
              </a:rPr>
              <a:t>PNEU</a:t>
            </a:r>
            <a:endParaRPr lang="fr-CH" sz="750" dirty="0">
              <a:solidFill>
                <a:srgbClr val="FF0000"/>
              </a:solidFill>
            </a:endParaRPr>
          </a:p>
        </p:txBody>
      </p:sp>
      <p:sp>
        <p:nvSpPr>
          <p:cNvPr id="32" name="ZoneTexte 31">
            <a:extLst>
              <a:ext uri="{FF2B5EF4-FFF2-40B4-BE49-F238E27FC236}">
                <a16:creationId xmlns:a16="http://schemas.microsoft.com/office/drawing/2014/main" id="{3BA671C0-5CE9-4ADA-BBC5-371B065B092F}"/>
              </a:ext>
            </a:extLst>
          </p:cNvPr>
          <p:cNvSpPr txBox="1"/>
          <p:nvPr/>
        </p:nvSpPr>
        <p:spPr>
          <a:xfrm>
            <a:off x="7015911" y="692242"/>
            <a:ext cx="260008" cy="207749"/>
          </a:xfrm>
          <a:prstGeom prst="rect">
            <a:avLst/>
          </a:prstGeom>
          <a:noFill/>
        </p:spPr>
        <p:txBody>
          <a:bodyPr wrap="none" rtlCol="0">
            <a:spAutoFit/>
          </a:bodyPr>
          <a:lstStyle/>
          <a:p>
            <a:pPr algn="ctr"/>
            <a:r>
              <a:rPr lang="fr-CH" sz="750" dirty="0">
                <a:solidFill>
                  <a:srgbClr val="FF0000"/>
                </a:solidFill>
                <a:sym typeface="Wingdings"/>
              </a:rPr>
              <a:t>O</a:t>
            </a:r>
            <a:endParaRPr lang="fr-CH" sz="750" dirty="0">
              <a:solidFill>
                <a:srgbClr val="FF0000"/>
              </a:solidFill>
            </a:endParaRPr>
          </a:p>
        </p:txBody>
      </p:sp>
      <p:sp>
        <p:nvSpPr>
          <p:cNvPr id="33" name="ZoneTexte 32">
            <a:extLst>
              <a:ext uri="{FF2B5EF4-FFF2-40B4-BE49-F238E27FC236}">
                <a16:creationId xmlns:a16="http://schemas.microsoft.com/office/drawing/2014/main" id="{5659D8CC-99BB-4F8A-BC1B-13020120F948}"/>
              </a:ext>
            </a:extLst>
          </p:cNvPr>
          <p:cNvSpPr txBox="1"/>
          <p:nvPr/>
        </p:nvSpPr>
        <p:spPr>
          <a:xfrm>
            <a:off x="7670986" y="700193"/>
            <a:ext cx="253596" cy="207749"/>
          </a:xfrm>
          <a:prstGeom prst="rect">
            <a:avLst/>
          </a:prstGeom>
          <a:noFill/>
        </p:spPr>
        <p:txBody>
          <a:bodyPr wrap="none" rtlCol="0">
            <a:spAutoFit/>
          </a:bodyPr>
          <a:lstStyle/>
          <a:p>
            <a:pPr algn="ctr"/>
            <a:r>
              <a:rPr lang="fr-CH" sz="750" dirty="0">
                <a:solidFill>
                  <a:srgbClr val="FF0000"/>
                </a:solidFill>
                <a:sym typeface="Wingdings"/>
              </a:rPr>
              <a:t>N</a:t>
            </a:r>
            <a:endParaRPr lang="fr-CH" sz="750" dirty="0">
              <a:solidFill>
                <a:srgbClr val="FF0000"/>
              </a:solidFill>
            </a:endParaRPr>
          </a:p>
        </p:txBody>
      </p:sp>
    </p:spTree>
    <p:extLst>
      <p:ext uri="{BB962C8B-B14F-4D97-AF65-F5344CB8AC3E}">
        <p14:creationId xmlns:p14="http://schemas.microsoft.com/office/powerpoint/2010/main" val="184137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20" grpId="0"/>
      <p:bldP spid="21" grpId="0"/>
      <p:bldP spid="22" grpId="0"/>
      <p:bldP spid="24" grpId="0"/>
      <p:bldP spid="25" grpId="0"/>
      <p:bldP spid="26" grpId="0"/>
      <p:bldP spid="27" grpId="0"/>
      <p:bldP spid="28" grpId="0"/>
      <p:bldP spid="29" grpId="0"/>
      <p:bldP spid="30" grpId="0"/>
      <p:bldP spid="31" grpId="0"/>
      <p:bldP spid="32" grpId="0"/>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r>
              <a:rPr lang="fr-CH" sz="1100" b="1" dirty="0">
                <a:latin typeface="Calibri" panose="020F0502020204030204" pitchFamily="34" charset="0"/>
                <a:cs typeface="Calibri" panose="020F0502020204030204" pitchFamily="34" charset="0"/>
              </a:rPr>
              <a:t>03.05.2022 à 06h30 : </a:t>
            </a:r>
            <a:r>
              <a:rPr lang="fr-CH" sz="1100" dirty="0">
                <a:latin typeface="Calibri" panose="020F0502020204030204" pitchFamily="34" charset="0"/>
                <a:cs typeface="Calibri" panose="020F0502020204030204" pitchFamily="34" charset="0"/>
              </a:rPr>
              <a:t>Patiente de 65 ans, BSH, sans tt habituel, hospitalisée au service de médecine interne avec diarrhées fébriles et hypotension artérielle sur déshydratation sévère</a:t>
            </a:r>
          </a:p>
          <a:p>
            <a:pPr>
              <a:buNone/>
            </a:pPr>
            <a:endParaRPr lang="fr-CH" sz="1100" dirty="0">
              <a:latin typeface="Calibri" panose="020F0502020204030204" pitchFamily="34" charset="0"/>
              <a:cs typeface="Calibri" panose="020F0502020204030204" pitchFamily="34" charset="0"/>
            </a:endParaRPr>
          </a:p>
          <a:p>
            <a:r>
              <a:rPr lang="fr-CH" sz="1100" b="1" dirty="0" err="1">
                <a:latin typeface="Calibri" panose="020F0502020204030204" pitchFamily="34" charset="0"/>
                <a:cs typeface="Calibri" panose="020F0502020204030204" pitchFamily="34" charset="0"/>
              </a:rPr>
              <a:t>Status</a:t>
            </a:r>
            <a:r>
              <a:rPr lang="fr-CH" sz="1100" b="1" dirty="0">
                <a:latin typeface="Calibri" panose="020F0502020204030204" pitchFamily="34" charset="0"/>
                <a:cs typeface="Calibri" panose="020F0502020204030204" pitchFamily="34" charset="0"/>
              </a:rPr>
              <a:t> à l’admission </a:t>
            </a:r>
            <a:r>
              <a:rPr lang="fr-CH" sz="1100" dirty="0">
                <a:latin typeface="Calibri" panose="020F0502020204030204" pitchFamily="34" charset="0"/>
                <a:cs typeface="Calibri" panose="020F0502020204030204" pitchFamily="34" charset="0"/>
              </a:rPr>
              <a:t>: </a:t>
            </a:r>
          </a:p>
          <a:p>
            <a:pPr lvl="1">
              <a:buFont typeface="Courier New" pitchFamily="49" charset="0"/>
              <a:buChar char="o"/>
            </a:pPr>
            <a:r>
              <a:rPr lang="fr-CH" sz="1100" dirty="0">
                <a:latin typeface="Calibri" panose="020F0502020204030204" pitchFamily="34" charset="0"/>
                <a:cs typeface="Calibri" panose="020F0502020204030204" pitchFamily="34" charset="0"/>
              </a:rPr>
              <a:t>Hypotendue à 80/60 </a:t>
            </a:r>
            <a:r>
              <a:rPr lang="fr-CH" sz="1100" dirty="0" err="1">
                <a:latin typeface="Calibri" panose="020F0502020204030204" pitchFamily="34" charset="0"/>
                <a:cs typeface="Calibri" panose="020F0502020204030204" pitchFamily="34" charset="0"/>
              </a:rPr>
              <a:t>mmHg</a:t>
            </a:r>
            <a:endParaRPr lang="fr-CH" sz="1100" dirty="0">
              <a:latin typeface="Calibri" panose="020F0502020204030204" pitchFamily="34" charset="0"/>
              <a:cs typeface="Calibri" panose="020F0502020204030204" pitchFamily="34" charset="0"/>
            </a:endParaRPr>
          </a:p>
          <a:p>
            <a:pPr lvl="1">
              <a:buFont typeface="Courier New" pitchFamily="49" charset="0"/>
              <a:buChar char="o"/>
            </a:pPr>
            <a:r>
              <a:rPr lang="fr-CH" sz="1100" dirty="0">
                <a:latin typeface="Calibri" panose="020F0502020204030204" pitchFamily="34" charset="0"/>
                <a:cs typeface="Calibri" panose="020F0502020204030204" pitchFamily="34" charset="0"/>
              </a:rPr>
              <a:t>FC 134/min</a:t>
            </a:r>
          </a:p>
          <a:p>
            <a:r>
              <a:rPr lang="fr-CH" sz="1100" b="1" dirty="0">
                <a:latin typeface="Calibri" panose="020F0502020204030204" pitchFamily="34" charset="0"/>
                <a:cs typeface="Calibri" panose="020F0502020204030204" pitchFamily="34" charset="0"/>
              </a:rPr>
              <a:t>Labo : </a:t>
            </a:r>
            <a:r>
              <a:rPr lang="fr-CH" sz="1100" dirty="0">
                <a:latin typeface="Calibri" panose="020F0502020204030204" pitchFamily="34" charset="0"/>
                <a:cs typeface="Calibri" panose="020F0502020204030204" pitchFamily="34" charset="0"/>
              </a:rPr>
              <a:t>leucocytes 14 G/l, créatinine 160 </a:t>
            </a:r>
            <a:r>
              <a:rPr lang="fr-CH" sz="1100" dirty="0">
                <a:latin typeface="Calibri" panose="020F0502020204030204" pitchFamily="34" charset="0"/>
                <a:cs typeface="Calibri" panose="020F0502020204030204" pitchFamily="34" charset="0"/>
                <a:sym typeface="Symbol"/>
              </a:rPr>
              <a:t></a:t>
            </a:r>
            <a:r>
              <a:rPr lang="fr-CH" sz="1100" dirty="0">
                <a:latin typeface="Calibri" panose="020F0502020204030204" pitchFamily="34" charset="0"/>
                <a:cs typeface="Calibri" panose="020F0502020204030204" pitchFamily="34" charset="0"/>
              </a:rPr>
              <a:t>mol/l, potassium 2.8 </a:t>
            </a:r>
            <a:r>
              <a:rPr lang="fr-CH" sz="1100" dirty="0" err="1">
                <a:latin typeface="Calibri" panose="020F0502020204030204" pitchFamily="34" charset="0"/>
                <a:cs typeface="Calibri" panose="020F0502020204030204" pitchFamily="34" charset="0"/>
              </a:rPr>
              <a:t>mmol</a:t>
            </a:r>
            <a:r>
              <a:rPr lang="fr-CH" sz="1100" dirty="0">
                <a:latin typeface="Calibri" panose="020F0502020204030204" pitchFamily="34" charset="0"/>
                <a:cs typeface="Calibri" panose="020F0502020204030204" pitchFamily="34" charset="0"/>
              </a:rPr>
              <a:t>/l, natrium 133 </a:t>
            </a:r>
            <a:r>
              <a:rPr lang="fr-CH" sz="1100" dirty="0" err="1">
                <a:latin typeface="Calibri" panose="020F0502020204030204" pitchFamily="34" charset="0"/>
                <a:cs typeface="Calibri" panose="020F0502020204030204" pitchFamily="34" charset="0"/>
              </a:rPr>
              <a:t>mmol</a:t>
            </a:r>
            <a:r>
              <a:rPr lang="fr-CH" sz="1100" dirty="0">
                <a:latin typeface="Calibri" panose="020F0502020204030204" pitchFamily="34" charset="0"/>
                <a:cs typeface="Calibri" panose="020F0502020204030204" pitchFamily="34" charset="0"/>
              </a:rPr>
              <a:t>/l, CRP à 78 mg/ml. </a:t>
            </a:r>
          </a:p>
          <a:p>
            <a:r>
              <a:rPr lang="fr-CH" sz="1100" dirty="0">
                <a:latin typeface="Calibri" panose="020F0502020204030204" pitchFamily="34" charset="0"/>
                <a:cs typeface="Calibri" panose="020F0502020204030204" pitchFamily="34" charset="0"/>
              </a:rPr>
              <a:t>Hospitalisation aux SC de médecine interne, mise d’un cathéter veineux jugulaire droit (réhydratation et substitution en électrolytes), pas d’ATB</a:t>
            </a:r>
          </a:p>
          <a:p>
            <a:pPr>
              <a:buNone/>
            </a:pPr>
            <a:endParaRPr lang="fr-CH" sz="1100" dirty="0">
              <a:latin typeface="Calibri" panose="020F0502020204030204" pitchFamily="34" charset="0"/>
              <a:cs typeface="Calibri" panose="020F0502020204030204" pitchFamily="34" charset="0"/>
            </a:endParaRPr>
          </a:p>
          <a:p>
            <a:r>
              <a:rPr lang="fr-CH" sz="1100" b="1" dirty="0">
                <a:latin typeface="Calibri" panose="020F0502020204030204" pitchFamily="34" charset="0"/>
                <a:cs typeface="Calibri" panose="020F0502020204030204" pitchFamily="34" charset="0"/>
              </a:rPr>
              <a:t>Evolution :</a:t>
            </a:r>
          </a:p>
          <a:p>
            <a:pPr>
              <a:buFont typeface="Courier New" pitchFamily="49" charset="0"/>
              <a:buChar char="o"/>
            </a:pPr>
            <a:r>
              <a:rPr lang="fr-CH" sz="1100" u="sng" dirty="0">
                <a:latin typeface="Calibri" panose="020F0502020204030204" pitchFamily="34" charset="0"/>
                <a:cs typeface="Calibri" panose="020F0502020204030204" pitchFamily="34" charset="0"/>
              </a:rPr>
              <a:t>Le 04.05.2022 : </a:t>
            </a:r>
            <a:r>
              <a:rPr lang="fr-CH" sz="1100" dirty="0" err="1">
                <a:latin typeface="Calibri" panose="020F0502020204030204" pitchFamily="34" charset="0"/>
                <a:cs typeface="Calibri" panose="020F0502020204030204" pitchFamily="34" charset="0"/>
              </a:rPr>
              <a:t>afébrile</a:t>
            </a:r>
            <a:r>
              <a:rPr lang="fr-CH" sz="1100" dirty="0">
                <a:latin typeface="Calibri" panose="020F0502020204030204" pitchFamily="34" charset="0"/>
                <a:cs typeface="Calibri" panose="020F0502020204030204" pitchFamily="34" charset="0"/>
              </a:rPr>
              <a:t> depuis 24 h, stable hémodynamiquement , diarrhées persistantes. </a:t>
            </a:r>
            <a:r>
              <a:rPr lang="fr-CH" sz="1100" dirty="0" err="1">
                <a:latin typeface="Calibri" panose="020F0502020204030204" pitchFamily="34" charset="0"/>
                <a:cs typeface="Calibri" panose="020F0502020204030204" pitchFamily="34" charset="0"/>
              </a:rPr>
              <a:t>Créat</a:t>
            </a:r>
            <a:r>
              <a:rPr lang="fr-CH" sz="1100" dirty="0">
                <a:latin typeface="Calibri" panose="020F0502020204030204" pitchFamily="34" charset="0"/>
                <a:cs typeface="Calibri" panose="020F0502020204030204" pitchFamily="34" charset="0"/>
              </a:rPr>
              <a:t> 108 </a:t>
            </a:r>
            <a:r>
              <a:rPr lang="fr-CH" sz="1100" dirty="0">
                <a:latin typeface="Calibri" panose="020F0502020204030204" pitchFamily="34" charset="0"/>
                <a:cs typeface="Calibri" panose="020F0502020204030204" pitchFamily="34" charset="0"/>
                <a:sym typeface="Symbol"/>
              </a:rPr>
              <a:t></a:t>
            </a:r>
            <a:r>
              <a:rPr lang="fr-CH" sz="1100" dirty="0">
                <a:latin typeface="Calibri" panose="020F0502020204030204" pitchFamily="34" charset="0"/>
                <a:cs typeface="Calibri" panose="020F0502020204030204" pitchFamily="34" charset="0"/>
              </a:rPr>
              <a:t>mol/l, potassium 3.9 </a:t>
            </a:r>
            <a:r>
              <a:rPr lang="fr-CH" sz="1100" dirty="0" err="1">
                <a:latin typeface="Calibri" panose="020F0502020204030204" pitchFamily="34" charset="0"/>
                <a:cs typeface="Calibri" panose="020F0502020204030204" pitchFamily="34" charset="0"/>
              </a:rPr>
              <a:t>mmol</a:t>
            </a:r>
            <a:r>
              <a:rPr lang="fr-CH" sz="1100" dirty="0">
                <a:latin typeface="Calibri" panose="020F0502020204030204" pitchFamily="34" charset="0"/>
                <a:cs typeface="Calibri" panose="020F0502020204030204" pitchFamily="34" charset="0"/>
              </a:rPr>
              <a:t>/l sous 180 </a:t>
            </a:r>
            <a:r>
              <a:rPr lang="fr-CH" sz="1100" dirty="0" err="1">
                <a:latin typeface="Calibri" panose="020F0502020204030204" pitchFamily="34" charset="0"/>
                <a:cs typeface="Calibri" panose="020F0502020204030204" pitchFamily="34" charset="0"/>
              </a:rPr>
              <a:t>mmol</a:t>
            </a:r>
            <a:r>
              <a:rPr lang="fr-CH" sz="1100" dirty="0">
                <a:latin typeface="Calibri" panose="020F0502020204030204" pitchFamily="34" charset="0"/>
                <a:cs typeface="Calibri" panose="020F0502020204030204" pitchFamily="34" charset="0"/>
              </a:rPr>
              <a:t>/l de substitution. </a:t>
            </a:r>
          </a:p>
          <a:p>
            <a:pPr>
              <a:buFont typeface="Courier New" pitchFamily="49" charset="0"/>
              <a:buChar char="o"/>
            </a:pPr>
            <a:r>
              <a:rPr lang="fr-CH" sz="1100" u="sng" dirty="0">
                <a:latin typeface="Calibri" panose="020F0502020204030204" pitchFamily="34" charset="0"/>
                <a:cs typeface="Calibri" panose="020F0502020204030204" pitchFamily="34" charset="0"/>
              </a:rPr>
              <a:t>Le 05.05.2022 : </a:t>
            </a:r>
            <a:r>
              <a:rPr lang="fr-CH" sz="1100" dirty="0">
                <a:latin typeface="Calibri" panose="020F0502020204030204" pitchFamily="34" charset="0"/>
                <a:cs typeface="Calibri" panose="020F0502020204030204" pitchFamily="34" charset="0"/>
              </a:rPr>
              <a:t>coproculture de l’admission (+) pour </a:t>
            </a:r>
            <a:r>
              <a:rPr lang="fr-CH" sz="1100" i="1" dirty="0">
                <a:latin typeface="Calibri" panose="020F0502020204030204" pitchFamily="34" charset="0"/>
                <a:cs typeface="Calibri" panose="020F0502020204030204" pitchFamily="34" charset="0"/>
              </a:rPr>
              <a:t>Campylobacter jejuni</a:t>
            </a:r>
            <a:r>
              <a:rPr lang="fr-CH" sz="1100" dirty="0">
                <a:latin typeface="Calibri" panose="020F0502020204030204" pitchFamily="34" charset="0"/>
                <a:cs typeface="Calibri" panose="020F0502020204030204" pitchFamily="34" charset="0"/>
              </a:rPr>
              <a:t> ; ad clarithromycine 500 mg 2 x/j PO</a:t>
            </a:r>
          </a:p>
          <a:p>
            <a:pPr marL="457200" lvl="1" indent="0">
              <a:buNone/>
            </a:pPr>
            <a:endParaRPr lang="fr-CH" sz="1100" dirty="0">
              <a:latin typeface="Calibri" panose="020F0502020204030204" pitchFamily="34" charset="0"/>
              <a:cs typeface="Calibri" panose="020F0502020204030204" pitchFamily="34" charset="0"/>
            </a:endParaRPr>
          </a:p>
          <a:p>
            <a:pPr>
              <a:tabLst>
                <a:tab pos="177800" algn="l"/>
              </a:tabLst>
            </a:pPr>
            <a:r>
              <a:rPr lang="de-CH" sz="1100" b="1" dirty="0" err="1">
                <a:latin typeface="Calibri" panose="020F0502020204030204" pitchFamily="34" charset="0"/>
                <a:cs typeface="Calibri" panose="020F0502020204030204" pitchFamily="34" charset="0"/>
              </a:rPr>
              <a:t>Diagnostic</a:t>
            </a:r>
            <a:r>
              <a:rPr lang="de-CH" sz="1100" b="1" dirty="0">
                <a:latin typeface="Calibri" panose="020F0502020204030204" pitchFamily="34" charset="0"/>
                <a:cs typeface="Calibri" panose="020F0502020204030204" pitchFamily="34" charset="0"/>
              </a:rPr>
              <a:t> : Gastro-</a:t>
            </a:r>
            <a:r>
              <a:rPr lang="de-CH" sz="1100" b="1" dirty="0" err="1">
                <a:latin typeface="Calibri" panose="020F0502020204030204" pitchFamily="34" charset="0"/>
                <a:cs typeface="Calibri" panose="020F0502020204030204" pitchFamily="34" charset="0"/>
              </a:rPr>
              <a:t>entérite</a:t>
            </a:r>
            <a:r>
              <a:rPr lang="de-CH" sz="1100" b="1" dirty="0">
                <a:latin typeface="Calibri" panose="020F0502020204030204" pitchFamily="34" charset="0"/>
                <a:cs typeface="Calibri" panose="020F0502020204030204" pitchFamily="34" charset="0"/>
              </a:rPr>
              <a:t> à </a:t>
            </a:r>
            <a:r>
              <a:rPr lang="de-CH" sz="1100" b="1" i="1" dirty="0">
                <a:latin typeface="Calibri" panose="020F0502020204030204" pitchFamily="34" charset="0"/>
                <a:cs typeface="Calibri" panose="020F0502020204030204" pitchFamily="34" charset="0"/>
              </a:rPr>
              <a:t>Campylobacter </a:t>
            </a:r>
            <a:r>
              <a:rPr lang="de-CH" sz="1100" b="1" i="1" dirty="0" err="1">
                <a:latin typeface="Calibri" panose="020F0502020204030204" pitchFamily="34" charset="0"/>
                <a:cs typeface="Calibri" panose="020F0502020204030204" pitchFamily="34" charset="0"/>
              </a:rPr>
              <a:t>jejuni</a:t>
            </a:r>
            <a:endParaRPr lang="de-CH" sz="1100" b="1" i="1" dirty="0">
              <a:latin typeface="Calibri" panose="020F0502020204030204" pitchFamily="34" charset="0"/>
              <a:cs typeface="Calibri" panose="020F0502020204030204" pitchFamily="34" charset="0"/>
            </a:endParaRPr>
          </a:p>
          <a:p>
            <a:pPr lvl="1" indent="-742950">
              <a:buNone/>
              <a:tabLst>
                <a:tab pos="177800" algn="l"/>
              </a:tabLst>
            </a:pPr>
            <a:endParaRPr lang="de-CH" sz="1100" dirty="0">
              <a:latin typeface="Calibri" panose="020F0502020204030204" pitchFamily="34" charset="0"/>
              <a:cs typeface="Calibri" panose="020F0502020204030204" pitchFamily="34" charset="0"/>
            </a:endParaRPr>
          </a:p>
          <a:p>
            <a:pPr lvl="1" indent="-742950">
              <a:buNone/>
              <a:tabLst>
                <a:tab pos="177800" algn="l"/>
              </a:tabLst>
            </a:pPr>
            <a:r>
              <a:rPr lang="de-CH" sz="1100" b="1" dirty="0">
                <a:latin typeface="Calibri" panose="020F0502020204030204" pitchFamily="34" charset="0"/>
                <a:cs typeface="Calibri" panose="020F0502020204030204" pitchFamily="34" charset="0"/>
              </a:rPr>
              <a:t>Suite...</a:t>
            </a:r>
          </a:p>
        </p:txBody>
      </p:sp>
      <p:sp>
        <p:nvSpPr>
          <p:cNvPr id="5" name="Titre 4">
            <a:extLst>
              <a:ext uri="{FF2B5EF4-FFF2-40B4-BE49-F238E27FC236}">
                <a16:creationId xmlns:a16="http://schemas.microsoft.com/office/drawing/2014/main" id="{D25237C3-E189-437B-8C8F-54B1294F5FA9}"/>
              </a:ext>
            </a:extLst>
          </p:cNvPr>
          <p:cNvSpPr>
            <a:spLocks noGrp="1"/>
          </p:cNvSpPr>
          <p:nvPr>
            <p:ph type="title"/>
          </p:nvPr>
        </p:nvSpPr>
        <p:spPr/>
        <p:txBody>
          <a:bodyPr/>
          <a:lstStyle/>
          <a:p>
            <a:endParaRPr lang="fr-CH"/>
          </a:p>
        </p:txBody>
      </p:sp>
      <p:sp>
        <p:nvSpPr>
          <p:cNvPr id="6" name="Titre 1">
            <a:extLst>
              <a:ext uri="{FF2B5EF4-FFF2-40B4-BE49-F238E27FC236}">
                <a16:creationId xmlns:a16="http://schemas.microsoft.com/office/drawing/2014/main" id="{E3490D96-54CA-4FF7-94EA-8E407C486B98}"/>
              </a:ext>
            </a:extLst>
          </p:cNvPr>
          <p:cNvSpPr txBox="1">
            <a:spLocks/>
          </p:cNvSpPr>
          <p:nvPr/>
        </p:nvSpPr>
        <p:spPr>
          <a:xfrm>
            <a:off x="457200" y="195486"/>
            <a:ext cx="8229600" cy="857250"/>
          </a:xfrm>
          <a:prstGeom prst="rect">
            <a:avLst/>
          </a:prstGeom>
          <a:solidFill>
            <a:srgbClr val="D5F8D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CH" sz="2800" b="1" dirty="0">
                <a:latin typeface="+mn-lt"/>
                <a:cs typeface="Arial" panose="020B0604020202020204" pitchFamily="34" charset="0"/>
              </a:rPr>
              <a:t>Cas 2</a:t>
            </a:r>
          </a:p>
        </p:txBody>
      </p:sp>
    </p:spTree>
    <p:extLst>
      <p:ext uri="{BB962C8B-B14F-4D97-AF65-F5344CB8AC3E}">
        <p14:creationId xmlns:p14="http://schemas.microsoft.com/office/powerpoint/2010/main" val="3003057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droite à entaille 10"/>
          <p:cNvSpPr/>
          <p:nvPr/>
        </p:nvSpPr>
        <p:spPr>
          <a:xfrm>
            <a:off x="1185057" y="2145759"/>
            <a:ext cx="6815947" cy="841543"/>
          </a:xfrm>
          <a:prstGeom prst="notchedRightArrow">
            <a:avLst/>
          </a:prstGeom>
          <a:solidFill>
            <a:schemeClr val="bg1">
              <a:lumMod val="85000"/>
            </a:schemeClr>
          </a:solidFill>
          <a:effectLst>
            <a:innerShdw blurRad="114300">
              <a:prstClr val="black"/>
            </a:innerShdw>
          </a:effectLst>
        </p:spPr>
        <p:style>
          <a:lnRef idx="0">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sp>
      <p:sp>
        <p:nvSpPr>
          <p:cNvPr id="12" name="Forme libre 11"/>
          <p:cNvSpPr/>
          <p:nvPr/>
        </p:nvSpPr>
        <p:spPr>
          <a:xfrm>
            <a:off x="1882173" y="1519940"/>
            <a:ext cx="774930" cy="799743"/>
          </a:xfrm>
          <a:custGeom>
            <a:avLst/>
            <a:gdLst>
              <a:gd name="connsiteX0" fmla="*/ 0 w 760704"/>
              <a:gd name="connsiteY0" fmla="*/ 0 h 1066324"/>
              <a:gd name="connsiteX1" fmla="*/ 760704 w 760704"/>
              <a:gd name="connsiteY1" fmla="*/ 0 h 1066324"/>
              <a:gd name="connsiteX2" fmla="*/ 760704 w 760704"/>
              <a:gd name="connsiteY2" fmla="*/ 1066324 h 1066324"/>
              <a:gd name="connsiteX3" fmla="*/ 0 w 760704"/>
              <a:gd name="connsiteY3" fmla="*/ 1066324 h 1066324"/>
              <a:gd name="connsiteX4" fmla="*/ 0 w 760704"/>
              <a:gd name="connsiteY4" fmla="*/ 0 h 1066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704" h="1066324">
                <a:moveTo>
                  <a:pt x="0" y="0"/>
                </a:moveTo>
                <a:lnTo>
                  <a:pt x="760704" y="0"/>
                </a:lnTo>
                <a:lnTo>
                  <a:pt x="760704" y="1066324"/>
                </a:lnTo>
                <a:lnTo>
                  <a:pt x="0" y="10663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333375">
              <a:lnSpc>
                <a:spcPct val="90000"/>
              </a:lnSpc>
              <a:spcBef>
                <a:spcPct val="0"/>
              </a:spcBef>
              <a:spcAft>
                <a:spcPct val="35000"/>
              </a:spcAft>
            </a:pPr>
            <a:r>
              <a:rPr lang="fr-CH" sz="750" dirty="0">
                <a:solidFill>
                  <a:srgbClr val="C00000"/>
                </a:solidFill>
                <a:latin typeface="Arial" panose="020B0604020202020204" pitchFamily="34" charset="0"/>
                <a:cs typeface="Arial" panose="020B0604020202020204" pitchFamily="34" charset="0"/>
              </a:rPr>
              <a:t>03.05.2022</a:t>
            </a:r>
          </a:p>
          <a:p>
            <a:pPr defTabSz="333375">
              <a:lnSpc>
                <a:spcPct val="90000"/>
              </a:lnSpc>
              <a:spcBef>
                <a:spcPct val="0"/>
              </a:spcBef>
              <a:spcAft>
                <a:spcPct val="35000"/>
              </a:spcAft>
            </a:pPr>
            <a:r>
              <a:rPr lang="fr-CH" sz="750" dirty="0">
                <a:latin typeface="Arial" panose="020B0604020202020204" pitchFamily="34" charset="0"/>
                <a:cs typeface="Arial" panose="020B0604020202020204" pitchFamily="34" charset="0"/>
              </a:rPr>
              <a:t>Fièvre, diarrhées hypotension: mise en place d’une VVC</a:t>
            </a:r>
          </a:p>
        </p:txBody>
      </p:sp>
      <p:sp>
        <p:nvSpPr>
          <p:cNvPr id="13" name="Ellipse 12"/>
          <p:cNvSpPr/>
          <p:nvPr/>
        </p:nvSpPr>
        <p:spPr>
          <a:xfrm>
            <a:off x="2141730" y="2535708"/>
            <a:ext cx="138344" cy="138344"/>
          </a:xfrm>
          <a:prstGeom prst="ellipse">
            <a:avLst/>
          </a:pr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Forme libre 13"/>
          <p:cNvSpPr/>
          <p:nvPr/>
        </p:nvSpPr>
        <p:spPr>
          <a:xfrm>
            <a:off x="2370423" y="2823818"/>
            <a:ext cx="864096" cy="723727"/>
          </a:xfrm>
          <a:custGeom>
            <a:avLst/>
            <a:gdLst>
              <a:gd name="connsiteX0" fmla="*/ 0 w 643956"/>
              <a:gd name="connsiteY0" fmla="*/ 0 h 964969"/>
              <a:gd name="connsiteX1" fmla="*/ 643956 w 643956"/>
              <a:gd name="connsiteY1" fmla="*/ 0 h 964969"/>
              <a:gd name="connsiteX2" fmla="*/ 643956 w 643956"/>
              <a:gd name="connsiteY2" fmla="*/ 964969 h 964969"/>
              <a:gd name="connsiteX3" fmla="*/ 0 w 643956"/>
              <a:gd name="connsiteY3" fmla="*/ 964969 h 964969"/>
              <a:gd name="connsiteX4" fmla="*/ 0 w 643956"/>
              <a:gd name="connsiteY4" fmla="*/ 0 h 964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956" h="964969">
                <a:moveTo>
                  <a:pt x="0" y="0"/>
                </a:moveTo>
                <a:lnTo>
                  <a:pt x="643956" y="0"/>
                </a:lnTo>
                <a:lnTo>
                  <a:pt x="643956" y="964969"/>
                </a:lnTo>
                <a:lnTo>
                  <a:pt x="0" y="9649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333375">
              <a:lnSpc>
                <a:spcPct val="90000"/>
              </a:lnSpc>
              <a:spcBef>
                <a:spcPct val="0"/>
              </a:spcBef>
              <a:spcAft>
                <a:spcPct val="35000"/>
              </a:spcAft>
            </a:pPr>
            <a:r>
              <a:rPr lang="fr-CH" sz="750" dirty="0">
                <a:solidFill>
                  <a:srgbClr val="C00000"/>
                </a:solidFill>
                <a:latin typeface="Arial" panose="020B0604020202020204" pitchFamily="34" charset="0"/>
                <a:cs typeface="Arial" panose="020B0604020202020204" pitchFamily="34" charset="0"/>
              </a:rPr>
              <a:t>04.05.2022</a:t>
            </a:r>
          </a:p>
          <a:p>
            <a:pPr defTabSz="333375">
              <a:lnSpc>
                <a:spcPct val="90000"/>
              </a:lnSpc>
              <a:spcBef>
                <a:spcPct val="0"/>
              </a:spcBef>
              <a:spcAft>
                <a:spcPct val="35000"/>
              </a:spcAft>
            </a:pPr>
            <a:r>
              <a:rPr lang="fr-CH" sz="750" dirty="0" err="1">
                <a:latin typeface="Arial" panose="020B0604020202020204" pitchFamily="34" charset="0"/>
                <a:cs typeface="Arial" panose="020B0604020202020204" pitchFamily="34" charset="0"/>
              </a:rPr>
              <a:t>Afébrile</a:t>
            </a:r>
            <a:r>
              <a:rPr lang="fr-CH" sz="750" dirty="0">
                <a:latin typeface="Arial" panose="020B0604020202020204" pitchFamily="34" charset="0"/>
                <a:cs typeface="Arial" panose="020B0604020202020204" pitchFamily="34" charset="0"/>
              </a:rPr>
              <a:t>, hémodynamique-ment stable</a:t>
            </a:r>
          </a:p>
        </p:txBody>
      </p:sp>
      <p:sp>
        <p:nvSpPr>
          <p:cNvPr id="15" name="Ellipse 14"/>
          <p:cNvSpPr/>
          <p:nvPr/>
        </p:nvSpPr>
        <p:spPr>
          <a:xfrm>
            <a:off x="2587931" y="2535205"/>
            <a:ext cx="138344" cy="138344"/>
          </a:xfrm>
          <a:prstGeom prst="ellipse">
            <a:avLst/>
          </a:pr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orme libre 18"/>
          <p:cNvSpPr/>
          <p:nvPr/>
        </p:nvSpPr>
        <p:spPr>
          <a:xfrm>
            <a:off x="3046165" y="1409914"/>
            <a:ext cx="864096" cy="742586"/>
          </a:xfrm>
          <a:custGeom>
            <a:avLst/>
            <a:gdLst>
              <a:gd name="connsiteX0" fmla="*/ 0 w 771495"/>
              <a:gd name="connsiteY0" fmla="*/ 0 h 990114"/>
              <a:gd name="connsiteX1" fmla="*/ 771495 w 771495"/>
              <a:gd name="connsiteY1" fmla="*/ 0 h 990114"/>
              <a:gd name="connsiteX2" fmla="*/ 771495 w 771495"/>
              <a:gd name="connsiteY2" fmla="*/ 990114 h 990114"/>
              <a:gd name="connsiteX3" fmla="*/ 0 w 771495"/>
              <a:gd name="connsiteY3" fmla="*/ 990114 h 990114"/>
              <a:gd name="connsiteX4" fmla="*/ 0 w 771495"/>
              <a:gd name="connsiteY4" fmla="*/ 0 h 99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495" h="990114">
                <a:moveTo>
                  <a:pt x="0" y="0"/>
                </a:moveTo>
                <a:lnTo>
                  <a:pt x="771495" y="0"/>
                </a:lnTo>
                <a:lnTo>
                  <a:pt x="771495" y="990114"/>
                </a:lnTo>
                <a:lnTo>
                  <a:pt x="0" y="990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333375">
              <a:lnSpc>
                <a:spcPct val="90000"/>
              </a:lnSpc>
              <a:spcBef>
                <a:spcPct val="0"/>
              </a:spcBef>
              <a:spcAft>
                <a:spcPct val="35000"/>
              </a:spcAft>
            </a:pPr>
            <a:r>
              <a:rPr lang="fr-CH" sz="750" dirty="0">
                <a:solidFill>
                  <a:srgbClr val="C00000"/>
                </a:solidFill>
                <a:latin typeface="Arial" panose="020B0604020202020204" pitchFamily="34" charset="0"/>
                <a:cs typeface="Arial" panose="020B0604020202020204" pitchFamily="34" charset="0"/>
              </a:rPr>
              <a:t>05.05.2022 à 11h00</a:t>
            </a:r>
          </a:p>
          <a:p>
            <a:pPr defTabSz="333375">
              <a:lnSpc>
                <a:spcPct val="90000"/>
              </a:lnSpc>
              <a:spcBef>
                <a:spcPct val="0"/>
              </a:spcBef>
              <a:spcAft>
                <a:spcPct val="35000"/>
              </a:spcAft>
            </a:pPr>
            <a:r>
              <a:rPr lang="fr-CH" sz="750" dirty="0">
                <a:latin typeface="Arial" panose="020B0604020202020204" pitchFamily="34" charset="0"/>
                <a:cs typeface="Arial" panose="020B0604020202020204" pitchFamily="34" charset="0"/>
              </a:rPr>
              <a:t>Coproculture +</a:t>
            </a:r>
          </a:p>
          <a:p>
            <a:pPr defTabSz="333375">
              <a:lnSpc>
                <a:spcPct val="90000"/>
              </a:lnSpc>
              <a:spcBef>
                <a:spcPct val="0"/>
              </a:spcBef>
              <a:spcAft>
                <a:spcPct val="35000"/>
              </a:spcAft>
            </a:pPr>
            <a:r>
              <a:rPr lang="fr-CH" sz="750" i="1" dirty="0">
                <a:latin typeface="Arial" panose="020B0604020202020204" pitchFamily="34" charset="0"/>
                <a:cs typeface="Arial" panose="020B0604020202020204" pitchFamily="34" charset="0"/>
              </a:rPr>
              <a:t>Campylobacter jejuni</a:t>
            </a:r>
          </a:p>
        </p:txBody>
      </p:sp>
      <p:sp>
        <p:nvSpPr>
          <p:cNvPr id="20" name="Ellipse 19"/>
          <p:cNvSpPr/>
          <p:nvPr/>
        </p:nvSpPr>
        <p:spPr>
          <a:xfrm>
            <a:off x="2999103" y="2493292"/>
            <a:ext cx="138344" cy="138344"/>
          </a:xfrm>
          <a:prstGeom prst="ellipse">
            <a:avLst/>
          </a:pr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Forme libre 20"/>
          <p:cNvSpPr/>
          <p:nvPr/>
        </p:nvSpPr>
        <p:spPr>
          <a:xfrm>
            <a:off x="3836946" y="2808980"/>
            <a:ext cx="756084" cy="841543"/>
          </a:xfrm>
          <a:custGeom>
            <a:avLst/>
            <a:gdLst>
              <a:gd name="connsiteX0" fmla="*/ 0 w 832280"/>
              <a:gd name="connsiteY0" fmla="*/ 0 h 1122057"/>
              <a:gd name="connsiteX1" fmla="*/ 832280 w 832280"/>
              <a:gd name="connsiteY1" fmla="*/ 0 h 1122057"/>
              <a:gd name="connsiteX2" fmla="*/ 832280 w 832280"/>
              <a:gd name="connsiteY2" fmla="*/ 1122057 h 1122057"/>
              <a:gd name="connsiteX3" fmla="*/ 0 w 832280"/>
              <a:gd name="connsiteY3" fmla="*/ 1122057 h 1122057"/>
              <a:gd name="connsiteX4" fmla="*/ 0 w 832280"/>
              <a:gd name="connsiteY4" fmla="*/ 0 h 112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280" h="1122057">
                <a:moveTo>
                  <a:pt x="0" y="0"/>
                </a:moveTo>
                <a:lnTo>
                  <a:pt x="832280" y="0"/>
                </a:lnTo>
                <a:lnTo>
                  <a:pt x="832280" y="1122057"/>
                </a:lnTo>
                <a:lnTo>
                  <a:pt x="0" y="1122057"/>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333375">
              <a:lnSpc>
                <a:spcPct val="90000"/>
              </a:lnSpc>
              <a:spcBef>
                <a:spcPct val="0"/>
              </a:spcBef>
              <a:spcAft>
                <a:spcPct val="35000"/>
              </a:spcAft>
            </a:pPr>
            <a:r>
              <a:rPr lang="fr-CH" sz="750" dirty="0">
                <a:solidFill>
                  <a:srgbClr val="C00000"/>
                </a:solidFill>
                <a:latin typeface="Arial" panose="020B0604020202020204" pitchFamily="34" charset="0"/>
                <a:cs typeface="Arial" panose="020B0604020202020204" pitchFamily="34" charset="0"/>
              </a:rPr>
              <a:t>10.05.2022 à 10h00</a:t>
            </a:r>
          </a:p>
          <a:p>
            <a:pPr defTabSz="333375">
              <a:lnSpc>
                <a:spcPct val="90000"/>
              </a:lnSpc>
              <a:spcBef>
                <a:spcPct val="0"/>
              </a:spcBef>
              <a:spcAft>
                <a:spcPct val="35000"/>
              </a:spcAft>
            </a:pPr>
            <a:r>
              <a:rPr lang="fr-CH" sz="750" dirty="0">
                <a:solidFill>
                  <a:schemeClr val="tx1"/>
                </a:solidFill>
                <a:latin typeface="Arial" panose="020B0604020202020204" pitchFamily="34" charset="0"/>
                <a:cs typeface="Arial" panose="020B0604020202020204" pitchFamily="34" charset="0"/>
              </a:rPr>
              <a:t>Pas de diarrhées, stop clarithromycine</a:t>
            </a:r>
            <a:endParaRPr lang="fr-CH" sz="750" dirty="0">
              <a:latin typeface="Arial" panose="020B0604020202020204" pitchFamily="34" charset="0"/>
              <a:cs typeface="Arial" panose="020B0604020202020204" pitchFamily="34" charset="0"/>
            </a:endParaRPr>
          </a:p>
        </p:txBody>
      </p:sp>
      <p:sp>
        <p:nvSpPr>
          <p:cNvPr id="22" name="Ellipse 21"/>
          <p:cNvSpPr/>
          <p:nvPr/>
        </p:nvSpPr>
        <p:spPr>
          <a:xfrm>
            <a:off x="3993862" y="2517745"/>
            <a:ext cx="138344" cy="138344"/>
          </a:xfrm>
          <a:prstGeom prst="ellipse">
            <a:avLst/>
          </a:pr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Forme libre 22"/>
          <p:cNvSpPr/>
          <p:nvPr/>
        </p:nvSpPr>
        <p:spPr>
          <a:xfrm>
            <a:off x="4080351" y="1283378"/>
            <a:ext cx="613016" cy="1003562"/>
          </a:xfrm>
          <a:custGeom>
            <a:avLst/>
            <a:gdLst>
              <a:gd name="connsiteX0" fmla="*/ 0 w 662257"/>
              <a:gd name="connsiteY0" fmla="*/ 0 h 1122057"/>
              <a:gd name="connsiteX1" fmla="*/ 662257 w 662257"/>
              <a:gd name="connsiteY1" fmla="*/ 0 h 1122057"/>
              <a:gd name="connsiteX2" fmla="*/ 662257 w 662257"/>
              <a:gd name="connsiteY2" fmla="*/ 1122057 h 1122057"/>
              <a:gd name="connsiteX3" fmla="*/ 0 w 662257"/>
              <a:gd name="connsiteY3" fmla="*/ 1122057 h 1122057"/>
              <a:gd name="connsiteX4" fmla="*/ 0 w 662257"/>
              <a:gd name="connsiteY4" fmla="*/ 0 h 112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257" h="1122057">
                <a:moveTo>
                  <a:pt x="0" y="0"/>
                </a:moveTo>
                <a:lnTo>
                  <a:pt x="662257" y="0"/>
                </a:lnTo>
                <a:lnTo>
                  <a:pt x="662257" y="1122057"/>
                </a:lnTo>
                <a:lnTo>
                  <a:pt x="0" y="11220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b" anchorCtr="0">
            <a:noAutofit/>
          </a:bodyPr>
          <a:lstStyle/>
          <a:p>
            <a:pPr defTabSz="333375">
              <a:lnSpc>
                <a:spcPct val="90000"/>
              </a:lnSpc>
              <a:spcBef>
                <a:spcPct val="0"/>
              </a:spcBef>
              <a:spcAft>
                <a:spcPct val="35000"/>
              </a:spcAft>
            </a:pPr>
            <a:r>
              <a:rPr lang="fr-CH" sz="750" b="1" dirty="0">
                <a:solidFill>
                  <a:srgbClr val="C00000"/>
                </a:solidFill>
                <a:latin typeface="Arial" panose="020B0604020202020204" pitchFamily="34" charset="0"/>
                <a:cs typeface="Arial" panose="020B0604020202020204" pitchFamily="34" charset="0"/>
              </a:rPr>
              <a:t>11.05.2022 à 14h00</a:t>
            </a:r>
            <a:r>
              <a:rPr lang="fr-CH" sz="750" b="1" dirty="0">
                <a:solidFill>
                  <a:srgbClr val="FF0000"/>
                </a:solidFill>
                <a:latin typeface="Arial" panose="020B0604020202020204" pitchFamily="34" charset="0"/>
                <a:cs typeface="Arial" panose="020B0604020202020204" pitchFamily="34" charset="0"/>
              </a:rPr>
              <a:t> </a:t>
            </a:r>
          </a:p>
          <a:p>
            <a:pPr defTabSz="333375">
              <a:lnSpc>
                <a:spcPct val="90000"/>
              </a:lnSpc>
              <a:spcBef>
                <a:spcPct val="0"/>
              </a:spcBef>
              <a:spcAft>
                <a:spcPct val="35000"/>
              </a:spcAft>
            </a:pPr>
            <a:r>
              <a:rPr lang="fr-CH" sz="750" b="1" dirty="0">
                <a:latin typeface="Arial" panose="020B0604020202020204" pitchFamily="34" charset="0"/>
                <a:cs typeface="Arial" panose="020B0604020202020204" pitchFamily="34" charset="0"/>
              </a:rPr>
              <a:t>EF à 39°, stable HD, pas de diarrhées, pas de foyer clinique</a:t>
            </a:r>
          </a:p>
        </p:txBody>
      </p:sp>
      <p:sp>
        <p:nvSpPr>
          <p:cNvPr id="24" name="Ellipse 23"/>
          <p:cNvSpPr/>
          <p:nvPr/>
        </p:nvSpPr>
        <p:spPr>
          <a:xfrm>
            <a:off x="4564796" y="2517745"/>
            <a:ext cx="138344" cy="138344"/>
          </a:xfrm>
          <a:prstGeom prst="ellipse">
            <a:avLst/>
          </a:prstGeom>
          <a:solidFill>
            <a:schemeClr val="accent2">
              <a:lumMod val="50000"/>
            </a:schemeClr>
          </a:solidFill>
          <a:ln>
            <a:solidFill>
              <a:schemeClr val="accent2">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Forme libre 24"/>
          <p:cNvSpPr/>
          <p:nvPr/>
        </p:nvSpPr>
        <p:spPr>
          <a:xfrm>
            <a:off x="5112060" y="1491631"/>
            <a:ext cx="864096" cy="841543"/>
          </a:xfrm>
          <a:custGeom>
            <a:avLst/>
            <a:gdLst>
              <a:gd name="connsiteX0" fmla="*/ 0 w 739664"/>
              <a:gd name="connsiteY0" fmla="*/ 0 h 1122057"/>
              <a:gd name="connsiteX1" fmla="*/ 739664 w 739664"/>
              <a:gd name="connsiteY1" fmla="*/ 0 h 1122057"/>
              <a:gd name="connsiteX2" fmla="*/ 739664 w 739664"/>
              <a:gd name="connsiteY2" fmla="*/ 1122057 h 1122057"/>
              <a:gd name="connsiteX3" fmla="*/ 0 w 739664"/>
              <a:gd name="connsiteY3" fmla="*/ 1122057 h 1122057"/>
              <a:gd name="connsiteX4" fmla="*/ 0 w 739664"/>
              <a:gd name="connsiteY4" fmla="*/ 0 h 112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664" h="1122057">
                <a:moveTo>
                  <a:pt x="0" y="0"/>
                </a:moveTo>
                <a:lnTo>
                  <a:pt x="739664" y="0"/>
                </a:lnTo>
                <a:lnTo>
                  <a:pt x="739664" y="1122057"/>
                </a:lnTo>
                <a:lnTo>
                  <a:pt x="0" y="11220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r>
              <a:rPr lang="fr-CH" sz="750" dirty="0">
                <a:solidFill>
                  <a:srgbClr val="C00000"/>
                </a:solidFill>
                <a:latin typeface="Arial" panose="020B0604020202020204" pitchFamily="34" charset="0"/>
                <a:cs typeface="Arial" panose="020B0604020202020204" pitchFamily="34" charset="0"/>
              </a:rPr>
              <a:t>12.05.2022 à 09h00: </a:t>
            </a:r>
            <a:r>
              <a:rPr lang="fr-CH" sz="750" dirty="0">
                <a:latin typeface="Arial" panose="020B0604020202020204" pitchFamily="34" charset="0"/>
                <a:cs typeface="Arial" panose="020B0604020202020204" pitchFamily="34" charset="0"/>
              </a:rPr>
              <a:t>HC par la voie blanche (+) pour </a:t>
            </a:r>
            <a:r>
              <a:rPr lang="fr-CH" sz="750" dirty="0" err="1">
                <a:latin typeface="Arial" panose="020B0604020202020204" pitchFamily="34" charset="0"/>
                <a:cs typeface="Arial" panose="020B0604020202020204" pitchFamily="34" charset="0"/>
              </a:rPr>
              <a:t>cocci</a:t>
            </a:r>
            <a:r>
              <a:rPr lang="fr-CH" sz="750" dirty="0">
                <a:latin typeface="Arial" panose="020B0604020202020204" pitchFamily="34" charset="0"/>
                <a:cs typeface="Arial" panose="020B0604020202020204" pitchFamily="34" charset="0"/>
              </a:rPr>
              <a:t> gram + en amas. </a:t>
            </a:r>
            <a:endParaRPr lang="fr-CH" sz="750" b="1" dirty="0">
              <a:latin typeface="Arial" panose="020B0604020202020204" pitchFamily="34" charset="0"/>
              <a:cs typeface="Arial" panose="020B0604020202020204" pitchFamily="34" charset="0"/>
            </a:endParaRPr>
          </a:p>
        </p:txBody>
      </p:sp>
      <p:sp>
        <p:nvSpPr>
          <p:cNvPr id="26" name="Ellipse 25"/>
          <p:cNvSpPr/>
          <p:nvPr/>
        </p:nvSpPr>
        <p:spPr>
          <a:xfrm>
            <a:off x="5482563" y="2485438"/>
            <a:ext cx="138344" cy="138344"/>
          </a:xfrm>
          <a:prstGeom prst="ellipse">
            <a:avLst/>
          </a:pr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Forme libre 26"/>
          <p:cNvSpPr/>
          <p:nvPr/>
        </p:nvSpPr>
        <p:spPr>
          <a:xfrm>
            <a:off x="5706126" y="2807952"/>
            <a:ext cx="1166187" cy="1221961"/>
          </a:xfrm>
          <a:custGeom>
            <a:avLst/>
            <a:gdLst>
              <a:gd name="connsiteX0" fmla="*/ 0 w 930438"/>
              <a:gd name="connsiteY0" fmla="*/ 0 h 1122057"/>
              <a:gd name="connsiteX1" fmla="*/ 930438 w 930438"/>
              <a:gd name="connsiteY1" fmla="*/ 0 h 1122057"/>
              <a:gd name="connsiteX2" fmla="*/ 930438 w 930438"/>
              <a:gd name="connsiteY2" fmla="*/ 1122057 h 1122057"/>
              <a:gd name="connsiteX3" fmla="*/ 0 w 930438"/>
              <a:gd name="connsiteY3" fmla="*/ 1122057 h 1122057"/>
              <a:gd name="connsiteX4" fmla="*/ 0 w 930438"/>
              <a:gd name="connsiteY4" fmla="*/ 0 h 112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38" h="1122057">
                <a:moveTo>
                  <a:pt x="0" y="0"/>
                </a:moveTo>
                <a:lnTo>
                  <a:pt x="930438" y="0"/>
                </a:lnTo>
                <a:lnTo>
                  <a:pt x="930438" y="1122057"/>
                </a:lnTo>
                <a:lnTo>
                  <a:pt x="0" y="11220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333375">
              <a:lnSpc>
                <a:spcPct val="90000"/>
              </a:lnSpc>
              <a:spcBef>
                <a:spcPct val="0"/>
              </a:spcBef>
              <a:spcAft>
                <a:spcPct val="35000"/>
              </a:spcAft>
            </a:pPr>
            <a:r>
              <a:rPr lang="fr-CH" sz="750" dirty="0">
                <a:solidFill>
                  <a:srgbClr val="C00000"/>
                </a:solidFill>
                <a:latin typeface="Arial" panose="020B0604020202020204" pitchFamily="34" charset="0"/>
                <a:cs typeface="Arial" panose="020B0604020202020204" pitchFamily="34" charset="0"/>
              </a:rPr>
              <a:t>13.05.2022 à 08h00 </a:t>
            </a:r>
            <a:r>
              <a:rPr lang="fr-CH" sz="750" dirty="0">
                <a:solidFill>
                  <a:srgbClr val="FF0000"/>
                </a:solidFill>
                <a:latin typeface="Arial" panose="020B0604020202020204" pitchFamily="34" charset="0"/>
                <a:cs typeface="Arial" panose="020B0604020202020204" pitchFamily="34" charset="0"/>
              </a:rPr>
              <a:t> </a:t>
            </a:r>
          </a:p>
          <a:p>
            <a:pPr lvl="0"/>
            <a:r>
              <a:rPr lang="fr-CH" sz="750" dirty="0">
                <a:latin typeface="Arial" panose="020B0604020202020204" pitchFamily="34" charset="0"/>
                <a:cs typeface="Arial" panose="020B0604020202020204" pitchFamily="34" charset="0"/>
              </a:rPr>
              <a:t>HC de la voie blanche:</a:t>
            </a:r>
          </a:p>
          <a:p>
            <a:pPr lvl="0"/>
            <a:r>
              <a:rPr lang="fr-CH" sz="750" i="1" dirty="0">
                <a:latin typeface="Arial" panose="020B0604020202020204" pitchFamily="34" charset="0"/>
                <a:cs typeface="Arial" panose="020B0604020202020204" pitchFamily="34" charset="0"/>
              </a:rPr>
              <a:t>Staphylococcus aureus </a:t>
            </a:r>
            <a:r>
              <a:rPr lang="fr-CH" sz="750" dirty="0">
                <a:latin typeface="Arial" panose="020B0604020202020204" pitchFamily="34" charset="0"/>
                <a:cs typeface="Arial" panose="020B0604020202020204" pitchFamily="34" charset="0"/>
              </a:rPr>
              <a:t>MSSA </a:t>
            </a:r>
          </a:p>
          <a:p>
            <a:pPr lvl="0"/>
            <a:endParaRPr lang="fr-CH" sz="750" dirty="0">
              <a:latin typeface="Arial" panose="020B0604020202020204" pitchFamily="34" charset="0"/>
              <a:cs typeface="Arial" panose="020B0604020202020204" pitchFamily="34" charset="0"/>
            </a:endParaRPr>
          </a:p>
          <a:p>
            <a:pPr lvl="0"/>
            <a:r>
              <a:rPr lang="fr-CH" sz="750" dirty="0">
                <a:latin typeface="Arial" panose="020B0604020202020204" pitchFamily="34" charset="0"/>
                <a:cs typeface="Arial" panose="020B0604020202020204" pitchFamily="34" charset="0"/>
              </a:rPr>
              <a:t>HC de la voie brune et de la périphérie (+) pour </a:t>
            </a:r>
            <a:r>
              <a:rPr lang="fr-CH" sz="750" dirty="0" err="1">
                <a:latin typeface="Arial" panose="020B0604020202020204" pitchFamily="34" charset="0"/>
                <a:cs typeface="Arial" panose="020B0604020202020204" pitchFamily="34" charset="0"/>
              </a:rPr>
              <a:t>cocci</a:t>
            </a:r>
            <a:r>
              <a:rPr lang="fr-CH" sz="750" dirty="0">
                <a:latin typeface="Arial" panose="020B0604020202020204" pitchFamily="34" charset="0"/>
                <a:cs typeface="Arial" panose="020B0604020202020204" pitchFamily="34" charset="0"/>
              </a:rPr>
              <a:t> gram + en amas</a:t>
            </a:r>
          </a:p>
        </p:txBody>
      </p:sp>
      <p:sp>
        <p:nvSpPr>
          <p:cNvPr id="28" name="Ellipse 27"/>
          <p:cNvSpPr/>
          <p:nvPr/>
        </p:nvSpPr>
        <p:spPr>
          <a:xfrm>
            <a:off x="6148493" y="2487558"/>
            <a:ext cx="138344" cy="138344"/>
          </a:xfrm>
          <a:prstGeom prst="ellipse">
            <a:avLst/>
          </a:pr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Flèche vers le bas 8"/>
          <p:cNvSpPr/>
          <p:nvPr/>
        </p:nvSpPr>
        <p:spPr>
          <a:xfrm>
            <a:off x="2975705" y="988472"/>
            <a:ext cx="174687" cy="1404156"/>
          </a:xfrm>
          <a:prstGeom prst="downArrow">
            <a:avLst/>
          </a:prstGeom>
          <a:solidFill>
            <a:srgbClr val="D5F8D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fr-CH" sz="1050">
              <a:latin typeface="Arial" panose="020B0604020202020204" pitchFamily="34" charset="0"/>
              <a:cs typeface="Arial" panose="020B0604020202020204" pitchFamily="34" charset="0"/>
            </a:endParaRPr>
          </a:p>
        </p:txBody>
      </p:sp>
      <p:sp>
        <p:nvSpPr>
          <p:cNvPr id="10" name="ZoneTexte 9"/>
          <p:cNvSpPr txBox="1"/>
          <p:nvPr/>
        </p:nvSpPr>
        <p:spPr>
          <a:xfrm>
            <a:off x="2599271" y="847067"/>
            <a:ext cx="936104" cy="323165"/>
          </a:xfrm>
          <a:prstGeom prst="rect">
            <a:avLst/>
          </a:prstGeom>
          <a:solidFill>
            <a:srgbClr val="D5F8D0"/>
          </a:solidFill>
          <a:ln>
            <a:noFill/>
          </a:ln>
        </p:spPr>
        <p:txBody>
          <a:bodyPr wrap="square" rtlCol="0">
            <a:spAutoFit/>
          </a:bodyPr>
          <a:lstStyle/>
          <a:p>
            <a:r>
              <a:rPr lang="fr-CH" sz="750" dirty="0">
                <a:latin typeface="Arial" panose="020B0604020202020204" pitchFamily="34" charset="0"/>
                <a:cs typeface="Arial" panose="020B0604020202020204" pitchFamily="34" charset="0"/>
              </a:rPr>
              <a:t>Clarithromycine: 2 x 500 mg/j po</a:t>
            </a:r>
          </a:p>
        </p:txBody>
      </p:sp>
      <p:sp>
        <p:nvSpPr>
          <p:cNvPr id="16" name="Flèche vers le bas 15"/>
          <p:cNvSpPr/>
          <p:nvPr/>
        </p:nvSpPr>
        <p:spPr>
          <a:xfrm>
            <a:off x="4681199" y="963811"/>
            <a:ext cx="174687" cy="1458162"/>
          </a:xfrm>
          <a:prstGeom prst="downArrow">
            <a:avLst/>
          </a:prstGeom>
          <a:solidFill>
            <a:srgbClr val="D5F8D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fr-CH" sz="1050">
              <a:latin typeface="Arial" panose="020B0604020202020204" pitchFamily="34" charset="0"/>
              <a:cs typeface="Arial" panose="020B0604020202020204" pitchFamily="34" charset="0"/>
            </a:endParaRPr>
          </a:p>
        </p:txBody>
      </p:sp>
      <p:sp>
        <p:nvSpPr>
          <p:cNvPr id="17" name="ZoneTexte 16"/>
          <p:cNvSpPr txBox="1"/>
          <p:nvPr/>
        </p:nvSpPr>
        <p:spPr>
          <a:xfrm>
            <a:off x="4120218" y="651488"/>
            <a:ext cx="1404156" cy="323165"/>
          </a:xfrm>
          <a:prstGeom prst="rect">
            <a:avLst/>
          </a:prstGeom>
          <a:solidFill>
            <a:srgbClr val="D5F8D0"/>
          </a:solidFill>
          <a:ln>
            <a:noFill/>
          </a:ln>
        </p:spPr>
        <p:txBody>
          <a:bodyPr wrap="square" rtlCol="0">
            <a:spAutoFit/>
          </a:bodyPr>
          <a:lstStyle/>
          <a:p>
            <a:pPr lvl="1"/>
            <a:r>
              <a:rPr lang="fr-CH" sz="750">
                <a:latin typeface="Arial" panose="020B0604020202020204" pitchFamily="34" charset="0"/>
                <a:cs typeface="Arial" panose="020B0604020202020204" pitchFamily="34" charset="0"/>
              </a:rPr>
              <a:t>Vancomycine: 2 x 1 g/j iv </a:t>
            </a:r>
          </a:p>
          <a:p>
            <a:pPr lvl="1"/>
            <a:r>
              <a:rPr lang="fr-CH" sz="750">
                <a:latin typeface="Arial" panose="020B0604020202020204" pitchFamily="34" charset="0"/>
                <a:cs typeface="Arial" panose="020B0604020202020204" pitchFamily="34" charset="0"/>
              </a:rPr>
              <a:t>Cefepime 3 x 1 g/j iv </a:t>
            </a:r>
          </a:p>
        </p:txBody>
      </p:sp>
      <p:sp>
        <p:nvSpPr>
          <p:cNvPr id="30" name="Flèche vers le bas 29"/>
          <p:cNvSpPr/>
          <p:nvPr/>
        </p:nvSpPr>
        <p:spPr>
          <a:xfrm rot="10800000">
            <a:off x="4734018" y="2679762"/>
            <a:ext cx="174687" cy="864096"/>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fr-CH" sz="1050">
              <a:latin typeface="Arial" panose="020B0604020202020204" pitchFamily="34" charset="0"/>
              <a:cs typeface="Arial" panose="020B0604020202020204" pitchFamily="34" charset="0"/>
            </a:endParaRPr>
          </a:p>
        </p:txBody>
      </p:sp>
      <p:sp>
        <p:nvSpPr>
          <p:cNvPr id="31" name="ZoneTexte 30"/>
          <p:cNvSpPr txBox="1"/>
          <p:nvPr/>
        </p:nvSpPr>
        <p:spPr>
          <a:xfrm>
            <a:off x="4219049" y="3473177"/>
            <a:ext cx="1242138" cy="1131079"/>
          </a:xfrm>
          <a:prstGeom prst="rect">
            <a:avLst/>
          </a:prstGeom>
          <a:solidFill>
            <a:schemeClr val="accent6">
              <a:lumMod val="40000"/>
              <a:lumOff val="60000"/>
            </a:schemeClr>
          </a:solidFill>
          <a:ln>
            <a:noFill/>
          </a:ln>
        </p:spPr>
        <p:txBody>
          <a:bodyPr wrap="square" rtlCol="0">
            <a:spAutoFit/>
          </a:bodyPr>
          <a:lstStyle/>
          <a:p>
            <a:pPr lvl="1"/>
            <a:r>
              <a:rPr lang="fr-CH" sz="750" dirty="0">
                <a:latin typeface="Arial" panose="020B0604020202020204" pitchFamily="34" charset="0"/>
                <a:cs typeface="Arial" panose="020B0604020202020204" pitchFamily="34" charset="0"/>
              </a:rPr>
              <a:t>Leucocytes 3 G/L, CRP 55 mg/dl, Créatinine 80 </a:t>
            </a:r>
            <a:r>
              <a:rPr lang="fr-CH" sz="750" dirty="0">
                <a:latin typeface="Arial" panose="020B0604020202020204" pitchFamily="34" charset="0"/>
                <a:cs typeface="Arial" panose="020B0604020202020204" pitchFamily="34" charset="0"/>
                <a:sym typeface="Symbol"/>
              </a:rPr>
              <a:t></a:t>
            </a:r>
            <a:r>
              <a:rPr lang="fr-CH" sz="750" dirty="0">
                <a:latin typeface="Arial" panose="020B0604020202020204" pitchFamily="34" charset="0"/>
                <a:cs typeface="Arial" panose="020B0604020202020204" pitchFamily="34" charset="0"/>
              </a:rPr>
              <a:t>mol/l</a:t>
            </a:r>
          </a:p>
          <a:p>
            <a:pPr lvl="1"/>
            <a:endParaRPr lang="fr-CH" sz="750" dirty="0">
              <a:latin typeface="Arial" panose="020B0604020202020204" pitchFamily="34" charset="0"/>
              <a:cs typeface="Arial" panose="020B0604020202020204" pitchFamily="34" charset="0"/>
            </a:endParaRPr>
          </a:p>
          <a:p>
            <a:pPr lvl="1"/>
            <a:r>
              <a:rPr lang="fr-CH" sz="750" dirty="0">
                <a:latin typeface="Arial" panose="020B0604020202020204" pitchFamily="34" charset="0"/>
                <a:cs typeface="Arial" panose="020B0604020202020204" pitchFamily="34" charset="0"/>
              </a:rPr>
              <a:t>3 HC : 1 par la voie blanche du cathéter central, 1 par la voie brune et 1 par la périphérie</a:t>
            </a:r>
          </a:p>
        </p:txBody>
      </p:sp>
      <p:cxnSp>
        <p:nvCxnSpPr>
          <p:cNvPr id="33" name="Connecteur droit 32"/>
          <p:cNvCxnSpPr/>
          <p:nvPr/>
        </p:nvCxnSpPr>
        <p:spPr>
          <a:xfrm>
            <a:off x="6948264" y="1167594"/>
            <a:ext cx="0" cy="2916324"/>
          </a:xfrm>
          <a:prstGeom prst="line">
            <a:avLst/>
          </a:prstGeom>
          <a:ln w="381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D4A49CC-5600-4CF4-BE88-8D1930D9ADD1}"/>
              </a:ext>
            </a:extLst>
          </p:cNvPr>
          <p:cNvSpPr/>
          <p:nvPr/>
        </p:nvSpPr>
        <p:spPr>
          <a:xfrm>
            <a:off x="1006606" y="255403"/>
            <a:ext cx="2792786" cy="4697947"/>
          </a:xfrm>
          <a:prstGeom prst="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cs typeface="Arial" panose="020B0604020202020204" pitchFamily="34" charset="0"/>
            </a:endParaRPr>
          </a:p>
        </p:txBody>
      </p:sp>
      <p:sp>
        <p:nvSpPr>
          <p:cNvPr id="32" name="Rechteck 2">
            <a:extLst>
              <a:ext uri="{FF2B5EF4-FFF2-40B4-BE49-F238E27FC236}">
                <a16:creationId xmlns:a16="http://schemas.microsoft.com/office/drawing/2014/main" id="{CE9CF60A-0D53-4D12-B5A9-2EE4BDC0AC9A}"/>
              </a:ext>
            </a:extLst>
          </p:cNvPr>
          <p:cNvSpPr/>
          <p:nvPr/>
        </p:nvSpPr>
        <p:spPr>
          <a:xfrm>
            <a:off x="6408129" y="690394"/>
            <a:ext cx="1165724" cy="423193"/>
          </a:xfrm>
          <a:prstGeom prst="rect">
            <a:avLst/>
          </a:prstGeom>
        </p:spPr>
        <p:txBody>
          <a:bodyPr wrap="square">
            <a:spAutoFit/>
          </a:bodyPr>
          <a:lstStyle/>
          <a:p>
            <a:pPr lvl="0" algn="ctr" defTabSz="444500">
              <a:lnSpc>
                <a:spcPct val="90000"/>
              </a:lnSpc>
              <a:spcBef>
                <a:spcPct val="0"/>
              </a:spcBef>
              <a:spcAft>
                <a:spcPct val="35000"/>
              </a:spcAft>
            </a:pPr>
            <a:r>
              <a:rPr lang="de-CH" sz="1000" kern="1200" dirty="0">
                <a:solidFill>
                  <a:srgbClr val="C00000"/>
                </a:solidFill>
                <a:latin typeface="Arial" panose="020B0604020202020204" pitchFamily="34" charset="0"/>
                <a:cs typeface="Arial" panose="020B0604020202020204" pitchFamily="34" charset="0"/>
              </a:rPr>
              <a:t>14.05.2022 </a:t>
            </a:r>
          </a:p>
          <a:p>
            <a:pPr lvl="0" algn="ctr" defTabSz="444500">
              <a:lnSpc>
                <a:spcPct val="90000"/>
              </a:lnSpc>
              <a:spcBef>
                <a:spcPct val="0"/>
              </a:spcBef>
              <a:spcAft>
                <a:spcPct val="35000"/>
              </a:spcAft>
            </a:pPr>
            <a:r>
              <a:rPr lang="de-CH" sz="1000" kern="1200" dirty="0">
                <a:solidFill>
                  <a:srgbClr val="C00000"/>
                </a:solidFill>
                <a:latin typeface="Arial" panose="020B0604020202020204" pitchFamily="34" charset="0"/>
                <a:cs typeface="Arial" panose="020B0604020202020204" pitchFamily="34" charset="0"/>
              </a:rPr>
              <a:t>à 08h00  </a:t>
            </a:r>
          </a:p>
        </p:txBody>
      </p:sp>
    </p:spTree>
    <p:extLst>
      <p:ext uri="{BB962C8B-B14F-4D97-AF65-F5344CB8AC3E}">
        <p14:creationId xmlns:p14="http://schemas.microsoft.com/office/powerpoint/2010/main" val="209116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5" grpId="0"/>
      <p:bldP spid="27" grpId="0"/>
      <p:bldP spid="16" grpId="0" animBg="1"/>
      <p:bldP spid="17" grpId="0" animBg="1"/>
      <p:bldP spid="30" grpId="0" animBg="1"/>
      <p:bldP spid="31"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457200" y="205978"/>
            <a:ext cx="8229600" cy="85725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GB" sz="3100" b="1" kern="1200">
                <a:solidFill>
                  <a:schemeClr val="tx1"/>
                </a:solidFill>
                <a:latin typeface="+mj-lt"/>
                <a:ea typeface="+mj-ea"/>
                <a:cs typeface="+mj-cs"/>
              </a:rPr>
              <a:t>13’916 patients from 108 acute care hospitals</a:t>
            </a:r>
          </a:p>
        </p:txBody>
      </p:sp>
      <p:pic>
        <p:nvPicPr>
          <p:cNvPr id="2" name="Grafik 1"/>
          <p:cNvPicPr>
            <a:picLocks noChangeAspect="1"/>
          </p:cNvPicPr>
          <p:nvPr/>
        </p:nvPicPr>
        <p:blipFill>
          <a:blip r:embed="rId2"/>
          <a:stretch>
            <a:fillRect/>
          </a:stretch>
        </p:blipFill>
        <p:spPr>
          <a:xfrm>
            <a:off x="2224402" y="1200151"/>
            <a:ext cx="4695196" cy="3394472"/>
          </a:xfrm>
          <a:prstGeom prst="rect">
            <a:avLst/>
          </a:prstGeom>
          <a:noFill/>
        </p:spPr>
      </p:pic>
      <p:sp>
        <p:nvSpPr>
          <p:cNvPr id="15" name="Slide Number Placeholder 4">
            <a:extLst>
              <a:ext uri="{FF2B5EF4-FFF2-40B4-BE49-F238E27FC236}">
                <a16:creationId xmlns:a16="http://schemas.microsoft.com/office/drawing/2014/main" id="{993874AC-2654-D246-2A96-A3A0FA12A810}"/>
              </a:ext>
            </a:extLst>
          </p:cNvPr>
          <p:cNvSpPr>
            <a:spLocks noGrp="1"/>
          </p:cNvSpPr>
          <p:nvPr>
            <p:ph type="sldNum" sz="quarter" idx="12"/>
          </p:nvPr>
        </p:nvSpPr>
        <p:spPr>
          <a:xfrm>
            <a:off x="6553200" y="4767264"/>
            <a:ext cx="2133600" cy="273844"/>
          </a:xfrm>
        </p:spPr>
        <p:txBody>
          <a:bodyPr vert="horz" lIns="91440" tIns="45720" rIns="91440" bIns="45720" rtlCol="0" anchor="ctr">
            <a:normAutofit/>
          </a:bodyPr>
          <a:lstStyle/>
          <a:p>
            <a:pPr algn="ctr">
              <a:lnSpc>
                <a:spcPct val="90000"/>
              </a:lnSpc>
              <a:spcAft>
                <a:spcPts val="600"/>
              </a:spcAft>
            </a:pPr>
            <a:fld id="{00000000-1234-1234-1234-123412341234}" type="slidenum">
              <a:rPr lang="en" sz="1300" smtClean="0">
                <a:solidFill>
                  <a:srgbClr val="FFFFFF"/>
                </a:solidFill>
                <a:latin typeface="Dosis"/>
                <a:sym typeface="Dosis"/>
              </a:rPr>
              <a:pPr algn="ctr">
                <a:lnSpc>
                  <a:spcPct val="90000"/>
                </a:lnSpc>
                <a:spcAft>
                  <a:spcPts val="600"/>
                </a:spcAft>
              </a:pPr>
              <a:t>5</a:t>
            </a:fld>
            <a:endParaRPr lang="en" sz="1300">
              <a:solidFill>
                <a:srgbClr val="FFFFFF"/>
              </a:solidFill>
              <a:latin typeface="Dosis"/>
              <a:sym typeface="Dosis"/>
            </a:endParaRPr>
          </a:p>
        </p:txBody>
      </p:sp>
    </p:spTree>
    <p:extLst>
      <p:ext uri="{BB962C8B-B14F-4D97-AF65-F5344CB8AC3E}">
        <p14:creationId xmlns:p14="http://schemas.microsoft.com/office/powerpoint/2010/main" val="3599125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8" name="Group 990"/>
          <p:cNvGraphicFramePr>
            <a:graphicFrameLocks noGrp="1"/>
          </p:cNvGraphicFramePr>
          <p:nvPr>
            <p:extLst>
              <p:ext uri="{D42A27DB-BD31-4B8C-83A1-F6EECF244321}">
                <p14:modId xmlns:p14="http://schemas.microsoft.com/office/powerpoint/2010/main" val="2794549370"/>
              </p:ext>
            </p:extLst>
          </p:nvPr>
        </p:nvGraphicFramePr>
        <p:xfrm>
          <a:off x="4374212" y="1536316"/>
          <a:ext cx="3780423" cy="2903692"/>
        </p:xfrm>
        <a:graphic>
          <a:graphicData uri="http://schemas.openxmlformats.org/drawingml/2006/table">
            <a:tbl>
              <a:tblPr/>
              <a:tblGrid>
                <a:gridCol w="1184897">
                  <a:extLst>
                    <a:ext uri="{9D8B030D-6E8A-4147-A177-3AD203B41FA5}">
                      <a16:colId xmlns:a16="http://schemas.microsoft.com/office/drawing/2014/main" val="20000"/>
                    </a:ext>
                  </a:extLst>
                </a:gridCol>
                <a:gridCol w="507664">
                  <a:extLst>
                    <a:ext uri="{9D8B030D-6E8A-4147-A177-3AD203B41FA5}">
                      <a16:colId xmlns:a16="http://schemas.microsoft.com/office/drawing/2014/main" val="20001"/>
                    </a:ext>
                  </a:extLst>
                </a:gridCol>
                <a:gridCol w="394849">
                  <a:extLst>
                    <a:ext uri="{9D8B030D-6E8A-4147-A177-3AD203B41FA5}">
                      <a16:colId xmlns:a16="http://schemas.microsoft.com/office/drawing/2014/main" val="20002"/>
                    </a:ext>
                  </a:extLst>
                </a:gridCol>
                <a:gridCol w="225629">
                  <a:extLst>
                    <a:ext uri="{9D8B030D-6E8A-4147-A177-3AD203B41FA5}">
                      <a16:colId xmlns:a16="http://schemas.microsoft.com/office/drawing/2014/main" val="20003"/>
                    </a:ext>
                  </a:extLst>
                </a:gridCol>
                <a:gridCol w="169222">
                  <a:extLst>
                    <a:ext uri="{9D8B030D-6E8A-4147-A177-3AD203B41FA5}">
                      <a16:colId xmlns:a16="http://schemas.microsoft.com/office/drawing/2014/main" val="20004"/>
                    </a:ext>
                  </a:extLst>
                </a:gridCol>
                <a:gridCol w="518336">
                  <a:extLst>
                    <a:ext uri="{9D8B030D-6E8A-4147-A177-3AD203B41FA5}">
                      <a16:colId xmlns:a16="http://schemas.microsoft.com/office/drawing/2014/main" val="20005"/>
                    </a:ext>
                  </a:extLst>
                </a:gridCol>
                <a:gridCol w="384176">
                  <a:extLst>
                    <a:ext uri="{9D8B030D-6E8A-4147-A177-3AD203B41FA5}">
                      <a16:colId xmlns:a16="http://schemas.microsoft.com/office/drawing/2014/main" val="20006"/>
                    </a:ext>
                  </a:extLst>
                </a:gridCol>
                <a:gridCol w="225629">
                  <a:extLst>
                    <a:ext uri="{9D8B030D-6E8A-4147-A177-3AD203B41FA5}">
                      <a16:colId xmlns:a16="http://schemas.microsoft.com/office/drawing/2014/main" val="20007"/>
                    </a:ext>
                  </a:extLst>
                </a:gridCol>
                <a:gridCol w="170021">
                  <a:extLst>
                    <a:ext uri="{9D8B030D-6E8A-4147-A177-3AD203B41FA5}">
                      <a16:colId xmlns:a16="http://schemas.microsoft.com/office/drawing/2014/main" val="20008"/>
                    </a:ext>
                  </a:extLst>
                </a:gridCol>
              </a:tblGrid>
              <a:tr h="184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1</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2</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IAS</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Dispositif pertinent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(3)</a:t>
                      </a: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Présente à l‘admission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762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présente à l’admission, séjour lié à la IAS?</a:t>
                      </a:r>
                      <a:endPar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3305" marR="63305"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0016"/>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Début de l‘IAS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(4)</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25322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Attribution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associée à ce service</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80587">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Traitement vasopresseur</a:t>
                      </a: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554296866"/>
                  </a:ext>
                </a:extLst>
              </a:tr>
              <a:tr h="1841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BSI: Source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(5)</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16114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rowSpan="2">
                  <a:txBody>
                    <a:bodyPr/>
                    <a:lstStyle/>
                    <a:p>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h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8"/>
                  </a:ext>
                </a:extLst>
              </a:tr>
              <a:tr h="184170">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T w="12700" cap="flat" cmpd="sng" algn="ctr">
                      <a:solidFill>
                        <a:srgbClr val="000000"/>
                      </a:solidFill>
                      <a:prstDash val="solid"/>
                      <a:round/>
                      <a:headEnd type="none" w="med" len="med"/>
                      <a:tailEnd type="none" w="med" len="med"/>
                    </a:lnT>
                  </a:tcPr>
                </a:tc>
                <a:tc v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US" sz="1100" b="0" i="0" u="none" strike="noStrike" cap="none" normalizeH="0" baseline="3000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9"/>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1</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0"/>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1"/>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2</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2"/>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3"/>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3</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B w="28575" cap="flat" cmpd="sng" algn="ctr">
                      <a:solidFill>
                        <a:srgbClr val="339966"/>
                      </a:solidFill>
                      <a:prstDash val="solid"/>
                      <a:round/>
                      <a:headEnd type="none" w="med" len="med"/>
                      <a:tailEnd type="none" w="med" len="med"/>
                    </a:lnB>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B w="28575" cap="flat" cmpd="sng" algn="ctr">
                      <a:solidFill>
                        <a:srgbClr val="339966"/>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5"/>
                  </a:ext>
                </a:extLst>
              </a:tr>
            </a:tbl>
          </a:graphicData>
        </a:graphic>
      </p:graphicFrame>
      <p:sp>
        <p:nvSpPr>
          <p:cNvPr id="6235" name="Rectangle 172"/>
          <p:cNvSpPr>
            <a:spLocks noChangeArrowheads="1"/>
          </p:cNvSpPr>
          <p:nvPr/>
        </p:nvSpPr>
        <p:spPr bwMode="auto">
          <a:xfrm>
            <a:off x="330150" y="272989"/>
            <a:ext cx="3902566" cy="4480093"/>
          </a:xfrm>
          <a:prstGeom prst="rect">
            <a:avLst/>
          </a:prstGeom>
          <a:noFill/>
          <a:ln w="28575">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652463"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52463"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52463"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Code de l‘établissement</a:t>
            </a:r>
            <a:r>
              <a:rPr lang="fr-FR" altLang="en-US" sz="750" dirty="0">
                <a:latin typeface="Calibri" panose="020F0502020204030204" pitchFamily="34" charset="0"/>
                <a:cs typeface="Calibri" panose="020F0502020204030204" pitchFamily="34" charset="0"/>
              </a:rPr>
              <a:t> </a:t>
            </a:r>
            <a:r>
              <a:rPr lang="fr-FR" altLang="en-US" sz="750" dirty="0">
                <a:solidFill>
                  <a:srgbClr val="000000"/>
                </a:solidFill>
                <a:latin typeface="Calibri" panose="020F0502020204030204" pitchFamily="34" charset="0"/>
                <a:cs typeface="Calibri" panose="020F0502020204030204" pitchFamily="34" charset="0"/>
              </a:rPr>
              <a:t>[_________] </a:t>
            </a:r>
            <a:r>
              <a:rPr lang="fr-FR" altLang="en-US" sz="750" b="1" dirty="0">
                <a:solidFill>
                  <a:srgbClr val="000000"/>
                </a:solidFill>
                <a:latin typeface="Calibri" panose="020F0502020204030204" pitchFamily="34" charset="0"/>
                <a:cs typeface="Calibri" panose="020F0502020204030204" pitchFamily="34" charset="0"/>
              </a:rPr>
              <a:t>Code du service</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de l‘enquête :   ___  / ___  /  </a:t>
            </a:r>
            <a:r>
              <a:rPr lang="fr-FR" altLang="en-US" sz="750" dirty="0">
                <a:solidFill>
                  <a:srgbClr val="000000"/>
                </a:solidFill>
                <a:latin typeface="Calibri" panose="020F0502020204030204" pitchFamily="34" charset="0"/>
                <a:cs typeface="Calibri" panose="020F0502020204030204" pitchFamily="34" charset="0"/>
              </a:rPr>
              <a:t>20</a:t>
            </a:r>
            <a:r>
              <a:rPr lang="fr-FR" altLang="en-US" sz="750" b="1" dirty="0">
                <a:solidFill>
                  <a:srgbClr val="000000"/>
                </a:solidFill>
                <a:latin typeface="Calibri" panose="020F0502020204030204" pitchFamily="34" charset="0"/>
                <a:cs typeface="Calibri" panose="020F0502020204030204" pitchFamily="34" charset="0"/>
              </a:rPr>
              <a:t>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Code patient  </a:t>
            </a:r>
            <a:r>
              <a:rPr lang="fr-FR" altLang="en-US" sz="750" dirty="0">
                <a:solidFill>
                  <a:srgbClr val="000000"/>
                </a:solidFill>
                <a:latin typeface="Calibri" panose="020F0502020204030204" pitchFamily="34" charset="0"/>
                <a:cs typeface="Calibri" panose="020F0502020204030204" pitchFamily="34" charset="0"/>
              </a:rPr>
              <a:t>[_________________________________]</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Age </a:t>
            </a:r>
            <a:r>
              <a:rPr lang="fr-FR" altLang="en-US" sz="750" dirty="0">
                <a:solidFill>
                  <a:srgbClr val="000000"/>
                </a:solidFill>
                <a:latin typeface="Calibri" panose="020F0502020204030204" pitchFamily="34" charset="0"/>
                <a:cs typeface="Calibri" panose="020F0502020204030204" pitchFamily="34" charset="0"/>
              </a:rPr>
              <a:t>(ans) : [____] ans ;   Age &lt; 2 ans : [_____] mois</a:t>
            </a:r>
          </a:p>
          <a:p>
            <a:pPr eaLnBrk="1" hangingPunct="1">
              <a:spcBef>
                <a:spcPct val="50000"/>
              </a:spcBef>
              <a:buNone/>
            </a:pPr>
            <a:r>
              <a:rPr lang="fr-FR" altLang="en-US" sz="750" b="1" dirty="0">
                <a:solidFill>
                  <a:srgbClr val="000000"/>
                </a:solidFill>
                <a:latin typeface="Calibri" panose="020F0502020204030204" pitchFamily="34" charset="0"/>
                <a:cs typeface="Calibri" panose="020F0502020204030204" pitchFamily="34" charset="0"/>
              </a:rPr>
              <a:t>Genre :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M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F</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d‘admission :  ___  / ___  /  _____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ts val="675"/>
              </a:spcBef>
              <a:buNone/>
            </a:pPr>
            <a:r>
              <a:rPr lang="fr-FR" altLang="en-US" sz="750" b="1" dirty="0">
                <a:solidFill>
                  <a:srgbClr val="000000"/>
                </a:solidFill>
                <a:latin typeface="Calibri" panose="020F0502020204030204" pitchFamily="34" charset="0"/>
                <a:cs typeface="Calibri" panose="020F0502020204030204" pitchFamily="34" charset="0"/>
              </a:rPr>
              <a:t>Spécialité du patient</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Intervention chirurgicale depuis l‘admission :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Non</a:t>
            </a:r>
            <a:r>
              <a:rPr lang="fr-FR" altLang="en-US" sz="750" dirty="0">
                <a:solidFill>
                  <a:srgbClr val="000000"/>
                </a:solidFill>
                <a:latin typeface="Calibri" panose="020F0502020204030204" pitchFamily="34" charset="0"/>
                <a:cs typeface="Calibri" panose="020F0502020204030204" pitchFamily="34" charset="0"/>
              </a:rPr>
              <a:t>	</a:t>
            </a:r>
            <a:r>
              <a:rPr lang="fr-FR" altLang="en-US" sz="90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sym typeface="Wingdings" pitchFamily="2" charset="2"/>
              </a:rPr>
              <a:t> Intervention mini-invasive/non-NHSN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Pas d‘information</a:t>
            </a:r>
            <a:endParaRPr lang="fr-FR" altLang="en-US" sz="750" dirty="0">
              <a:solidFill>
                <a:srgbClr val="000000"/>
              </a:solidFill>
              <a:latin typeface="Calibri" panose="020F0502020204030204" pitchFamily="34" charset="0"/>
              <a:cs typeface="Calibri" panose="020F0502020204030204" pitchFamily="34" charset="0"/>
            </a:endParaRP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Intervention NHSN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rPr>
              <a:t>[__________] 	</a:t>
            </a:r>
          </a:p>
          <a:p>
            <a:pPr eaLnBrk="1" hangingPunct="1">
              <a:spcBef>
                <a:spcPct val="50000"/>
              </a:spcBef>
              <a:buFontTx/>
              <a:buNone/>
            </a:pPr>
            <a:r>
              <a:rPr lang="fr-FR" altLang="en-US" sz="750" b="1" dirty="0" err="1">
                <a:latin typeface="Calibri" panose="020F0502020204030204" pitchFamily="34" charset="0"/>
                <a:cs typeface="Calibri" panose="020F0502020204030204" pitchFamily="34" charset="0"/>
              </a:rPr>
              <a:t>McCabe</a:t>
            </a:r>
            <a:r>
              <a:rPr lang="fr-FR" altLang="en-US" sz="750" b="1" dirty="0">
                <a:latin typeface="Calibri" panose="020F0502020204030204" pitchFamily="34" charset="0"/>
                <a:cs typeface="Calibri" panose="020F0502020204030204" pitchFamily="34" charset="0"/>
              </a:rPr>
              <a:t> score</a:t>
            </a:r>
            <a:r>
              <a:rPr lang="fr-FR" altLang="en-US" sz="750" dirty="0">
                <a:latin typeface="Calibri" panose="020F0502020204030204" pitchFamily="34" charset="0"/>
                <a:cs typeface="Calibri" panose="020F0502020204030204" pitchFamily="34" charset="0"/>
              </a:rPr>
              <a:t>: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rPr>
              <a:t>Pathologie non-fatale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sz="750" dirty="0">
                <a:latin typeface="Calibri" panose="020F0502020204030204" pitchFamily="34" charset="0"/>
                <a:cs typeface="Calibri" panose="020F0502020204030204" pitchFamily="34" charset="0"/>
              </a:rPr>
              <a:t>Pathologie avec évolution fatale dans 5 ans </a:t>
            </a:r>
            <a:endParaRPr lang="fr-FR" altLang="en-US" sz="750" dirty="0">
              <a:latin typeface="Calibri" panose="020F0502020204030204" pitchFamily="34" charset="0"/>
              <a:cs typeface="Calibri" panose="020F0502020204030204" pitchFamily="34" charset="0"/>
            </a:endParaRPr>
          </a:p>
          <a:p>
            <a:pPr marL="128588" indent="-128588" eaLnBrk="1" hangingPunct="1">
              <a:spcBef>
                <a:spcPts val="225"/>
              </a:spcBef>
              <a:buFont typeface="Wingdings" panose="05000000000000000000" pitchFamily="2" charset="2"/>
              <a:buChar char="¨"/>
            </a:pPr>
            <a:r>
              <a:rPr lang="fr-FR" sz="750" dirty="0">
                <a:latin typeface="Calibri" panose="020F0502020204030204" pitchFamily="34" charset="0"/>
                <a:cs typeface="Calibri" panose="020F0502020204030204" pitchFamily="34" charset="0"/>
              </a:rPr>
              <a:t>Pathologie avec évolution fatale dans 12 mois</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rPr>
              <a:t> Pas d‘information</a:t>
            </a:r>
          </a:p>
          <a:p>
            <a:pPr eaLnBrk="1" hangingPunct="1">
              <a:spcBef>
                <a:spcPct val="50000"/>
              </a:spcBef>
              <a:buNone/>
            </a:pPr>
            <a:r>
              <a:rPr lang="fr-CH" altLang="en-US" sz="750" b="1" dirty="0">
                <a:latin typeface="Calibri" panose="020F0502020204030204" pitchFamily="34" charset="0"/>
                <a:cs typeface="Calibri" panose="020F0502020204030204" pitchFamily="34" charset="0"/>
              </a:rPr>
              <a:t>Vaccination </a:t>
            </a:r>
            <a:r>
              <a:rPr lang="fr-CH" altLang="en-US" sz="750" b="1" dirty="0">
                <a:latin typeface="Calibri" panose="020F0502020204030204" pitchFamily="34" charset="0"/>
                <a:cs typeface="Calibri" panose="020F0502020204030204" pitchFamily="34" charset="0"/>
                <a:sym typeface="Wingdings" panose="05000000000000000000" pitchFamily="2" charset="2"/>
              </a:rPr>
              <a:t>contre COVID-19 :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Non </a:t>
            </a: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Partielle O </a:t>
            </a:r>
            <a:r>
              <a:rPr lang="fr-CH" altLang="en-US" sz="750" dirty="0">
                <a:latin typeface="Calibri" panose="020F0502020204030204" pitchFamily="34" charset="0"/>
                <a:cs typeface="Calibri" panose="020F0502020204030204" pitchFamily="34" charset="0"/>
                <a:sym typeface="Wingdings" panose="05000000000000000000" pitchFamily="2" charset="2"/>
              </a:rPr>
              <a:t>Complete -&gt; doses supplémentaires O 1 O ≥2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a:t>
            </a:r>
            <a:r>
              <a:rPr lang="en-US" altLang="en-US" sz="750" dirty="0">
                <a:latin typeface="Calibri" panose="020F0502020204030204" pitchFamily="34" charset="0"/>
                <a:cs typeface="Calibri" panose="020F0502020204030204" pitchFamily="34" charset="0"/>
                <a:sym typeface="Wingdings" panose="05000000000000000000" pitchFamily="2" charset="2"/>
              </a:rPr>
              <a:t> </a:t>
            </a:r>
            <a:r>
              <a:rPr lang="fr-CH" altLang="en-US" sz="750" dirty="0">
                <a:latin typeface="Calibri" panose="020F0502020204030204" pitchFamily="34" charset="0"/>
                <a:cs typeface="Calibri" panose="020F0502020204030204" pitchFamily="34" charset="0"/>
                <a:sym typeface="Wingdings" panose="05000000000000000000" pitchFamily="2" charset="2"/>
              </a:rPr>
              <a:t>Inconnu</a:t>
            </a:r>
            <a:endParaRPr lang="fr-CH"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Nouveau-né, Poids de naissance : </a:t>
            </a:r>
            <a:r>
              <a:rPr lang="fr-FR" altLang="en-US" sz="750" dirty="0">
                <a:latin typeface="Calibri" panose="020F0502020204030204" pitchFamily="34" charset="0"/>
                <a:cs typeface="Calibri" panose="020F0502020204030204" pitchFamily="34" charset="0"/>
              </a:rPr>
              <a:t>[______] grammes</a:t>
            </a:r>
          </a:p>
          <a:p>
            <a:pPr eaLnBrk="1" hangingPunct="1">
              <a:spcBef>
                <a:spcPct val="50000"/>
              </a:spcBef>
              <a:buNone/>
            </a:pPr>
            <a:r>
              <a:rPr lang="fr-FR" altLang="en-US" sz="750" b="1" dirty="0">
                <a:latin typeface="Calibri" panose="020F0502020204030204" pitchFamily="34" charset="0"/>
                <a:cs typeface="Calibri" panose="020F0502020204030204" pitchFamily="34" charset="0"/>
              </a:rPr>
              <a:t>Enfant &lt;16 ans, poids:  </a:t>
            </a:r>
            <a:r>
              <a:rPr lang="fr-FR" altLang="en-US" sz="750" dirty="0">
                <a:latin typeface="Calibri" panose="020F0502020204030204" pitchFamily="34" charset="0"/>
                <a:cs typeface="Calibri" panose="020F0502020204030204" pitchFamily="34" charset="0"/>
              </a:rPr>
              <a:t>[______] </a:t>
            </a:r>
            <a:r>
              <a:rPr lang="fr-FR" altLang="en-US" sz="750" b="1" dirty="0">
                <a:latin typeface="Calibri" panose="020F0502020204030204" pitchFamily="34" charset="0"/>
                <a:cs typeface="Calibri" panose="020F0502020204030204" pitchFamily="34" charset="0"/>
              </a:rPr>
              <a:t> taille:  </a:t>
            </a:r>
            <a:r>
              <a:rPr lang="fr-FR" altLang="en-US" sz="750" dirty="0">
                <a:latin typeface="Calibri" panose="020F0502020204030204" pitchFamily="34" charset="0"/>
                <a:cs typeface="Calibri" panose="020F0502020204030204" pitchFamily="34" charset="0"/>
              </a:rPr>
              <a:t>[______]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central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périphérique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Sonde urinaire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Ventilation (intubé)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reçoit des </a:t>
            </a:r>
            <a:r>
              <a:rPr lang="fr-FR" altLang="en-US" sz="750" b="1" dirty="0">
                <a:latin typeface="Calibri" panose="020F0502020204030204" pitchFamily="34" charset="0"/>
                <a:cs typeface="Calibri" panose="020F0502020204030204" pitchFamily="34" charset="0"/>
              </a:rPr>
              <a:t>antimicrobiens </a:t>
            </a:r>
            <a:r>
              <a:rPr lang="fr-FR" altLang="en-US" sz="750" baseline="30000" dirty="0">
                <a:latin typeface="Calibri" panose="020F0502020204030204" pitchFamily="34" charset="0"/>
                <a:cs typeface="Calibri" panose="020F0502020204030204" pitchFamily="34" charset="0"/>
              </a:rPr>
              <a:t>(1)</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a une </a:t>
            </a:r>
            <a:r>
              <a:rPr lang="fr-FR" altLang="en-US" sz="750" b="1" dirty="0">
                <a:latin typeface="Calibri" panose="020F0502020204030204" pitchFamily="34" charset="0"/>
                <a:cs typeface="Calibri" panose="020F0502020204030204" pitchFamily="34" charset="0"/>
              </a:rPr>
              <a:t>infection associée </a:t>
            </a: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aux soins (IAS)</a:t>
            </a:r>
            <a:r>
              <a:rPr lang="fr-FR" altLang="en-US" sz="750" baseline="30000" dirty="0">
                <a:latin typeface="Calibri" panose="020F0502020204030204" pitchFamily="34" charset="0"/>
                <a:cs typeface="Calibri" panose="020F0502020204030204" pitchFamily="34" charset="0"/>
              </a:rPr>
              <a:t>(2)</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p>
        </p:txBody>
      </p:sp>
      <p:sp>
        <p:nvSpPr>
          <p:cNvPr id="6239" name="Rectangle 925"/>
          <p:cNvSpPr>
            <a:spLocks noChangeArrowheads="1"/>
          </p:cNvSpPr>
          <p:nvPr/>
        </p:nvSpPr>
        <p:spPr bwMode="auto">
          <a:xfrm>
            <a:off x="303870" y="4772156"/>
            <a:ext cx="3999813"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dirty="0">
                <a:latin typeface="Calibri" panose="020F0502020204030204" pitchFamily="34" charset="0"/>
                <a:cs typeface="Calibri" panose="020F0502020204030204" pitchFamily="34" charset="0"/>
              </a:rPr>
              <a:t>(1) Le jour de l‘enquête; exception :  prophylaxie chirurgicale → 24h avant 08:00 du jour de l‘enquête – si oui : remplir la section « antimicrobien » ; si &gt; 3 antimicrobiens sont appliques, rajouter une formulaire supplémentaire; (2) [Début de l’infection ≥ jour 3 OU critères applicables pour infections du site chirurgical (intervention chirurgicale dans les derniers 30/90 jours) OU sortie de l’hôpital mais réadmission &lt; 48h OU infection à </a:t>
            </a:r>
            <a:r>
              <a:rPr lang="fr-FR" altLang="en-US" sz="375" i="1" dirty="0">
                <a:latin typeface="Calibri" panose="020F0502020204030204" pitchFamily="34" charset="0"/>
                <a:cs typeface="Calibri" panose="020F0502020204030204" pitchFamily="34" charset="0"/>
              </a:rPr>
              <a:t>C. difficile </a:t>
            </a:r>
            <a:r>
              <a:rPr lang="fr-FR" altLang="en-US" sz="375" dirty="0">
                <a:latin typeface="Calibri" panose="020F0502020204030204" pitchFamily="34" charset="0"/>
                <a:cs typeface="Calibri" panose="020F0502020204030204" pitchFamily="34" charset="0"/>
              </a:rPr>
              <a:t>après une sortie &lt; 28 jours OU début &lt;j3 après procédure/dispositif invasifs  à J1 ou J2] ET [les critères d’une IAS sont requis  le jour de l’enquête OU un traitement pour une IAS au jour de l’enquête est installé (après avoir rempli les critères d’une IAS avant)] – si oui : remplir la section « infection associée aux soins » ; si &gt; 2 IAS, rajouter une formulaire supplémentaire.</a:t>
            </a:r>
          </a:p>
        </p:txBody>
      </p:sp>
      <p:sp>
        <p:nvSpPr>
          <p:cNvPr id="23" name="Rectangle 924"/>
          <p:cNvSpPr>
            <a:spLocks noChangeArrowheads="1"/>
          </p:cNvSpPr>
          <p:nvPr/>
        </p:nvSpPr>
        <p:spPr bwMode="auto">
          <a:xfrm>
            <a:off x="4325171" y="4499511"/>
            <a:ext cx="3888432"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fr-FR" altLang="en-US" sz="450" dirty="0">
                <a:latin typeface="Calibri" panose="020F0502020204030204" pitchFamily="34" charset="0"/>
                <a:cs typeface="Calibri" panose="020F0502020204030204" pitchFamily="34" charset="0"/>
              </a:rPr>
              <a:t>(</a:t>
            </a:r>
            <a:r>
              <a:rPr lang="fr-FR" altLang="en-US" sz="375" dirty="0">
                <a:latin typeface="Calibri" panose="020F0502020204030204" pitchFamily="34" charset="0"/>
                <a:cs typeface="Calibri" panose="020F0502020204030204" pitchFamily="34" charset="0"/>
              </a:rPr>
              <a:t>3) Dispositif pertinent avant l’IAS (tube </a:t>
            </a:r>
            <a:r>
              <a:rPr lang="fr-FR" altLang="en-US" sz="375" dirty="0" err="1">
                <a:latin typeface="Calibri" panose="020F0502020204030204" pitchFamily="34" charset="0"/>
                <a:cs typeface="Calibri" panose="020F0502020204030204" pitchFamily="34" charset="0"/>
              </a:rPr>
              <a:t>endo</a:t>
            </a:r>
            <a:r>
              <a:rPr lang="fr-FR" altLang="en-US" sz="375" dirty="0">
                <a:latin typeface="Calibri" panose="020F0502020204030204" pitchFamily="34" charset="0"/>
                <a:cs typeface="Calibri" panose="020F0502020204030204" pitchFamily="34" charset="0"/>
              </a:rPr>
              <a:t>-trachéal pour PN1-PN5, CVC/CVP pour </a:t>
            </a:r>
            <a:r>
              <a:rPr lang="fr-FR" altLang="en-US" sz="375" dirty="0" err="1">
                <a:latin typeface="Calibri" panose="020F0502020204030204" pitchFamily="34" charset="0"/>
                <a:cs typeface="Calibri" panose="020F0502020204030204" pitchFamily="34" charset="0"/>
              </a:rPr>
              <a:t>sepsis</a:t>
            </a:r>
            <a:r>
              <a:rPr lang="fr-FR" altLang="en-US" sz="375" dirty="0">
                <a:latin typeface="Calibri" panose="020F0502020204030204" pitchFamily="34" charset="0"/>
                <a:cs typeface="Calibri" panose="020F0502020204030204" pitchFamily="34" charset="0"/>
              </a:rPr>
              <a:t> [BSI, NEO-LCBI, NEO-CNSB], sonde urinaire pour UTI-A et UTI-B; (4) Si l‘infection n‘est pas présente à l‘admission; (5) C-CVC, C-PVC, S-PUL, S-UTI, S-DIG, S-SSI, S-SST, S-OTH, UO, UNK; (6) AB: </a:t>
            </a:r>
            <a:r>
              <a:rPr lang="fr-FR" altLang="en-US" sz="375" i="1" dirty="0">
                <a:latin typeface="Calibri" panose="020F0502020204030204" pitchFamily="34" charset="0"/>
                <a:cs typeface="Calibri" panose="020F0502020204030204" pitchFamily="34" charset="0"/>
              </a:rPr>
              <a:t>S. aureus</a:t>
            </a:r>
            <a:r>
              <a:rPr lang="fr-FR" altLang="en-US" sz="375" dirty="0">
                <a:latin typeface="Calibri" panose="020F0502020204030204" pitchFamily="34" charset="0"/>
                <a:cs typeface="Calibri" panose="020F0502020204030204" pitchFamily="34" charset="0"/>
              </a:rPr>
              <a:t>: OXA+ GLY; </a:t>
            </a:r>
            <a:r>
              <a:rPr lang="fr-FR" altLang="en-US" sz="375" i="1" dirty="0" err="1">
                <a:latin typeface="Calibri" panose="020F0502020204030204" pitchFamily="34" charset="0"/>
                <a:cs typeface="Calibri" panose="020F0502020204030204" pitchFamily="34" charset="0"/>
              </a:rPr>
              <a:t>Enterococcus</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GLY; </a:t>
            </a:r>
            <a:r>
              <a:rPr lang="fr-FR" altLang="en-US" sz="375" dirty="0" err="1">
                <a:latin typeface="Calibri" panose="020F0502020204030204" pitchFamily="34" charset="0"/>
                <a:cs typeface="Calibri" panose="020F0502020204030204" pitchFamily="34" charset="0"/>
              </a:rPr>
              <a:t>Enterobacteriaceae</a:t>
            </a:r>
            <a:r>
              <a:rPr lang="fr-FR" altLang="en-US" sz="375" dirty="0">
                <a:latin typeface="Calibri" panose="020F0502020204030204" pitchFamily="34" charset="0"/>
                <a:cs typeface="Calibri" panose="020F0502020204030204" pitchFamily="34" charset="0"/>
              </a:rPr>
              <a:t>: C3G + CAR; </a:t>
            </a:r>
            <a:r>
              <a:rPr lang="fr-FR" altLang="en-US" sz="375" i="1" dirty="0">
                <a:latin typeface="Calibri" panose="020F0502020204030204" pitchFamily="34" charset="0"/>
                <a:cs typeface="Calibri" panose="020F0502020204030204" pitchFamily="34" charset="0"/>
              </a:rPr>
              <a:t>P. </a:t>
            </a:r>
            <a:r>
              <a:rPr lang="fr-FR" altLang="en-US" sz="375" i="1" dirty="0" err="1">
                <a:latin typeface="Calibri" panose="020F0502020204030204" pitchFamily="34" charset="0"/>
                <a:cs typeface="Calibri" panose="020F0502020204030204" pitchFamily="34" charset="0"/>
              </a:rPr>
              <a:t>aeruginosa</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und</a:t>
            </a:r>
            <a:r>
              <a:rPr lang="fr-FR" altLang="en-US" sz="375" dirty="0">
                <a:latin typeface="Calibri" panose="020F0502020204030204" pitchFamily="34" charset="0"/>
                <a:cs typeface="Calibri" panose="020F0502020204030204" pitchFamily="34" charset="0"/>
              </a:rPr>
              <a:t> </a:t>
            </a:r>
            <a:r>
              <a:rPr lang="fr-FR" altLang="en-US" sz="375" i="1" dirty="0">
                <a:latin typeface="Calibri" panose="020F0502020204030204" pitchFamily="34" charset="0"/>
                <a:cs typeface="Calibri" panose="020F0502020204030204" pitchFamily="34" charset="0"/>
              </a:rPr>
              <a:t>Acinetobacter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CAR; SIR: S=sensible, I= sensible en dosage élevé, R=résistant, U=?; PDR: résistant contre tous les antibiotiques: N = Non, P = potentiellement, C=confirmé, U=? * établissement de soins de longue durée </a:t>
            </a:r>
          </a:p>
        </p:txBody>
      </p:sp>
      <p:graphicFrame>
        <p:nvGraphicFramePr>
          <p:cNvPr id="18" name="Group 975"/>
          <p:cNvGraphicFramePr>
            <a:graphicFrameLocks noGrp="1"/>
          </p:cNvGraphicFramePr>
          <p:nvPr/>
        </p:nvGraphicFramePr>
        <p:xfrm>
          <a:off x="4343270" y="249470"/>
          <a:ext cx="3791593" cy="911090"/>
        </p:xfrm>
        <a:graphic>
          <a:graphicData uri="http://schemas.openxmlformats.org/drawingml/2006/table">
            <a:tbl>
              <a:tblPr/>
              <a:tblGrid>
                <a:gridCol w="1038821">
                  <a:extLst>
                    <a:ext uri="{9D8B030D-6E8A-4147-A177-3AD203B41FA5}">
                      <a16:colId xmlns:a16="http://schemas.microsoft.com/office/drawing/2014/main" val="20000"/>
                    </a:ext>
                  </a:extLst>
                </a:gridCol>
                <a:gridCol w="324036">
                  <a:extLst>
                    <a:ext uri="{9D8B030D-6E8A-4147-A177-3AD203B41FA5}">
                      <a16:colId xmlns:a16="http://schemas.microsoft.com/office/drawing/2014/main" val="20001"/>
                    </a:ext>
                  </a:extLst>
                </a:gridCol>
                <a:gridCol w="540060">
                  <a:extLst>
                    <a:ext uri="{9D8B030D-6E8A-4147-A177-3AD203B41FA5}">
                      <a16:colId xmlns:a16="http://schemas.microsoft.com/office/drawing/2014/main" val="20002"/>
                    </a:ext>
                  </a:extLst>
                </a:gridCol>
                <a:gridCol w="59406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6538">
                  <a:extLst>
                    <a:ext uri="{9D8B030D-6E8A-4147-A177-3AD203B41FA5}">
                      <a16:colId xmlns:a16="http://schemas.microsoft.com/office/drawing/2014/main" val="20006"/>
                    </a:ext>
                  </a:extLst>
                </a:gridCol>
              </a:tblGrid>
              <a:tr h="478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Antimicrobien (AM) </a:t>
                      </a:r>
                    </a:p>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(Substance)</a:t>
                      </a:r>
                    </a:p>
                  </a:txBody>
                  <a:tcPr marL="68580" marR="68580" marT="34307" marB="34307"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Voie</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Diagnostic</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 documentée</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Changement de l‘AM (raison)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0"/>
                  </a:ext>
                </a:extLst>
              </a:tr>
              <a:tr h="1422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047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576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 name="Rectangle 355"/>
          <p:cNvSpPr>
            <a:spLocks noChangeArrowheads="1"/>
          </p:cNvSpPr>
          <p:nvPr/>
        </p:nvSpPr>
        <p:spPr bwMode="auto">
          <a:xfrm>
            <a:off x="4301133" y="1200519"/>
            <a:ext cx="38344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b="1" dirty="0">
                <a:latin typeface="Calibri" panose="020F0502020204030204" pitchFamily="34" charset="0"/>
                <a:cs typeface="Calibri" panose="020F0502020204030204" pitchFamily="34" charset="0"/>
              </a:rPr>
              <a:t>Voie</a:t>
            </a:r>
            <a:r>
              <a:rPr lang="fr-FR" altLang="en-US" sz="375" dirty="0">
                <a:latin typeface="Calibri" panose="020F0502020204030204" pitchFamily="34" charset="0"/>
                <a:cs typeface="Calibri" panose="020F0502020204030204" pitchFamily="34" charset="0"/>
              </a:rPr>
              <a:t>: P: parentérale, O: orale, R: rectale, I: inhalée;  </a:t>
            </a:r>
            <a:r>
              <a:rPr lang="fr-FR" altLang="en-US" sz="375" b="1" dirty="0">
                <a:latin typeface="Calibri" panose="020F0502020204030204" pitchFamily="34" charset="0"/>
                <a:cs typeface="Calibri" panose="020F0502020204030204" pitchFamily="34" charset="0"/>
              </a:rPr>
              <a:t>Indication</a:t>
            </a:r>
            <a:r>
              <a:rPr lang="fr-FR" altLang="en-US" sz="375" dirty="0">
                <a:latin typeface="Calibri" panose="020F0502020204030204" pitchFamily="34" charset="0"/>
                <a:cs typeface="Calibri" panose="020F0502020204030204" pitchFamily="34" charset="0"/>
              </a:rPr>
              <a:t>: infection communautaire (CI), infection acquise à un service de soins de longue durée (LI), infection associée aux soins aigus (HI); prophylaxie chirurgicale : SP1: dose simple, SP2: pendant 1 jour, SP3: &gt; 1 jour ; MP: prophylaxie médicale; O: autre indication ; UI: ?; </a:t>
            </a:r>
            <a:r>
              <a:rPr lang="fr-FR" altLang="en-US" sz="375" b="1" dirty="0">
                <a:latin typeface="Calibri" panose="020F0502020204030204" pitchFamily="34" charset="0"/>
                <a:cs typeface="Calibri" panose="020F0502020204030204" pitchFamily="34" charset="0"/>
              </a:rPr>
              <a:t>Diagnostic</a:t>
            </a:r>
            <a:r>
              <a:rPr lang="fr-FR" altLang="en-US" sz="375" dirty="0">
                <a:latin typeface="Calibri" panose="020F0502020204030204" pitchFamily="34" charset="0"/>
                <a:cs typeface="Calibri" panose="020F0502020204030204" pitchFamily="34" charset="0"/>
              </a:rPr>
              <a:t>: voir liste ; </a:t>
            </a:r>
            <a:r>
              <a:rPr lang="fr-FR" altLang="en-US" sz="375" b="1" dirty="0">
                <a:latin typeface="Calibri" panose="020F0502020204030204" pitchFamily="34" charset="0"/>
                <a:cs typeface="Calibri" panose="020F0502020204030204" pitchFamily="34" charset="0"/>
              </a:rPr>
              <a:t>Indication documentée </a:t>
            </a:r>
            <a:r>
              <a:rPr lang="fr-FR" altLang="en-US" sz="375" dirty="0">
                <a:latin typeface="Calibri" panose="020F0502020204030204" pitchFamily="34" charset="0"/>
                <a:cs typeface="Calibri" panose="020F0502020204030204" pitchFamily="34" charset="0"/>
              </a:rPr>
              <a:t>(dans le dossier du patient) : Oui/Non ; </a:t>
            </a:r>
            <a:r>
              <a:rPr lang="fr-FR" altLang="en-US" sz="375" b="1" dirty="0">
                <a:latin typeface="Calibri" panose="020F0502020204030204" pitchFamily="34" charset="0"/>
                <a:cs typeface="Calibri" panose="020F0502020204030204" pitchFamily="34" charset="0"/>
              </a:rPr>
              <a:t>Changement de l’AM (+ cause): </a:t>
            </a:r>
            <a:r>
              <a:rPr lang="fr-FR" altLang="en-US" sz="375" dirty="0">
                <a:latin typeface="Calibri" panose="020F0502020204030204" pitchFamily="34" charset="0"/>
                <a:cs typeface="Calibri" panose="020F0502020204030204" pitchFamily="34" charset="0"/>
              </a:rPr>
              <a:t>N = pas de changement ; E = escalade; D = </a:t>
            </a:r>
            <a:r>
              <a:rPr lang="fr-FR" altLang="en-US" sz="375" dirty="0" err="1">
                <a:latin typeface="Calibri" panose="020F0502020204030204" pitchFamily="34" charset="0"/>
                <a:cs typeface="Calibri" panose="020F0502020204030204" pitchFamily="34" charset="0"/>
              </a:rPr>
              <a:t>descalade</a:t>
            </a:r>
            <a:r>
              <a:rPr lang="fr-FR" altLang="en-US" sz="375" dirty="0">
                <a:latin typeface="Calibri" panose="020F0502020204030204" pitchFamily="34" charset="0"/>
                <a:cs typeface="Calibri" panose="020F0502020204030204" pitchFamily="34" charset="0"/>
              </a:rPr>
              <a:t>; S = changement iv-oral; A = effet indésirable; OU = autre cause; U = ? * établissement de soins de longue durée </a:t>
            </a:r>
          </a:p>
        </p:txBody>
      </p:sp>
      <p:sp>
        <p:nvSpPr>
          <p:cNvPr id="43" name="Forme libre 42"/>
          <p:cNvSpPr/>
          <p:nvPr/>
        </p:nvSpPr>
        <p:spPr>
          <a:xfrm>
            <a:off x="3888128" y="509757"/>
            <a:ext cx="472944" cy="3646169"/>
          </a:xfrm>
          <a:custGeom>
            <a:avLst/>
            <a:gdLst>
              <a:gd name="connsiteX0" fmla="*/ 0 w 844061"/>
              <a:gd name="connsiteY0" fmla="*/ 3055815 h 3055815"/>
              <a:gd name="connsiteX1" fmla="*/ 695569 w 844061"/>
              <a:gd name="connsiteY1" fmla="*/ 3055815 h 3055815"/>
              <a:gd name="connsiteX2" fmla="*/ 687754 w 844061"/>
              <a:gd name="connsiteY2" fmla="*/ 0 h 3055815"/>
              <a:gd name="connsiteX3" fmla="*/ 844061 w 844061"/>
              <a:gd name="connsiteY3" fmla="*/ 0 h 3055815"/>
            </a:gdLst>
            <a:ahLst/>
            <a:cxnLst>
              <a:cxn ang="0">
                <a:pos x="connsiteX0" y="connsiteY0"/>
              </a:cxn>
              <a:cxn ang="0">
                <a:pos x="connsiteX1" y="connsiteY1"/>
              </a:cxn>
              <a:cxn ang="0">
                <a:pos x="connsiteX2" y="connsiteY2"/>
              </a:cxn>
              <a:cxn ang="0">
                <a:pos x="connsiteX3" y="connsiteY3"/>
              </a:cxn>
            </a:cxnLst>
            <a:rect l="l" t="t" r="r" b="b"/>
            <a:pathLst>
              <a:path w="844061" h="3055815">
                <a:moveTo>
                  <a:pt x="0" y="3055815"/>
                </a:moveTo>
                <a:lnTo>
                  <a:pt x="695569" y="3055815"/>
                </a:lnTo>
                <a:lnTo>
                  <a:pt x="687754" y="0"/>
                </a:lnTo>
                <a:lnTo>
                  <a:pt x="844061"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5" name="Forme libre 44"/>
          <p:cNvSpPr/>
          <p:nvPr/>
        </p:nvSpPr>
        <p:spPr>
          <a:xfrm>
            <a:off x="3888128" y="1645384"/>
            <a:ext cx="490844" cy="2848533"/>
          </a:xfrm>
          <a:custGeom>
            <a:avLst/>
            <a:gdLst>
              <a:gd name="connsiteX0" fmla="*/ 0 w 851877"/>
              <a:gd name="connsiteY0" fmla="*/ 1578707 h 1578707"/>
              <a:gd name="connsiteX1" fmla="*/ 726831 w 851877"/>
              <a:gd name="connsiteY1" fmla="*/ 1578707 h 1578707"/>
              <a:gd name="connsiteX2" fmla="*/ 726831 w 851877"/>
              <a:gd name="connsiteY2" fmla="*/ 0 h 1578707"/>
              <a:gd name="connsiteX3" fmla="*/ 851877 w 851877"/>
              <a:gd name="connsiteY3" fmla="*/ 0 h 1578707"/>
            </a:gdLst>
            <a:ahLst/>
            <a:cxnLst>
              <a:cxn ang="0">
                <a:pos x="connsiteX0" y="connsiteY0"/>
              </a:cxn>
              <a:cxn ang="0">
                <a:pos x="connsiteX1" y="connsiteY1"/>
              </a:cxn>
              <a:cxn ang="0">
                <a:pos x="connsiteX2" y="connsiteY2"/>
              </a:cxn>
              <a:cxn ang="0">
                <a:pos x="connsiteX3" y="connsiteY3"/>
              </a:cxn>
            </a:cxnLst>
            <a:rect l="l" t="t" r="r" b="b"/>
            <a:pathLst>
              <a:path w="851877" h="1578707">
                <a:moveTo>
                  <a:pt x="0" y="1578707"/>
                </a:moveTo>
                <a:lnTo>
                  <a:pt x="726831" y="1578707"/>
                </a:lnTo>
                <a:lnTo>
                  <a:pt x="726831" y="0"/>
                </a:lnTo>
                <a:lnTo>
                  <a:pt x="851877"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7" name="Rectangle 5"/>
          <p:cNvSpPr>
            <a:spLocks noChangeArrowheads="1"/>
          </p:cNvSpPr>
          <p:nvPr/>
        </p:nvSpPr>
        <p:spPr bwMode="auto">
          <a:xfrm>
            <a:off x="303870" y="0"/>
            <a:ext cx="7128792" cy="253916"/>
          </a:xfrm>
          <a:prstGeom prst="rect">
            <a:avLst/>
          </a:prstGeom>
          <a:solidFill>
            <a:srgbClr val="CCFFCC">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1050" b="1" dirty="0">
                <a:solidFill>
                  <a:srgbClr val="009900"/>
                </a:solidFill>
                <a:latin typeface="Calibri" panose="020F0502020204030204" pitchFamily="34" charset="0"/>
                <a:cs typeface="Calibri" panose="020F0502020204030204" pitchFamily="34" charset="0"/>
              </a:rPr>
              <a:t>Formulaire P – Patient</a:t>
            </a:r>
          </a:p>
        </p:txBody>
      </p:sp>
      <p:pic>
        <p:nvPicPr>
          <p:cNvPr id="11" name="Grafik 10" descr="Ein Bild, das Text, ClipArt enthält.&#10;&#10;Automatisch generierte Beschreibung">
            <a:extLst>
              <a:ext uri="{FF2B5EF4-FFF2-40B4-BE49-F238E27FC236}">
                <a16:creationId xmlns:a16="http://schemas.microsoft.com/office/drawing/2014/main" id="{E07B36CF-FD50-47B1-9D73-6BDB1705B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153" y="1641"/>
            <a:ext cx="1125481" cy="235851"/>
          </a:xfrm>
          <a:prstGeom prst="rect">
            <a:avLst/>
          </a:prstGeom>
        </p:spPr>
      </p:pic>
      <p:sp>
        <p:nvSpPr>
          <p:cNvPr id="12" name="ZoneTexte 11">
            <a:extLst>
              <a:ext uri="{FF2B5EF4-FFF2-40B4-BE49-F238E27FC236}">
                <a16:creationId xmlns:a16="http://schemas.microsoft.com/office/drawing/2014/main" id="{1EADED1A-A74C-4CAC-B3CD-FB65E96C0441}"/>
              </a:ext>
            </a:extLst>
          </p:cNvPr>
          <p:cNvSpPr txBox="1"/>
          <p:nvPr/>
        </p:nvSpPr>
        <p:spPr>
          <a:xfrm>
            <a:off x="863904" y="771550"/>
            <a:ext cx="290464" cy="207749"/>
          </a:xfrm>
          <a:prstGeom prst="rect">
            <a:avLst/>
          </a:prstGeom>
          <a:noFill/>
        </p:spPr>
        <p:txBody>
          <a:bodyPr wrap="none" rtlCol="0">
            <a:spAutoFit/>
          </a:bodyPr>
          <a:lstStyle/>
          <a:p>
            <a:pPr algn="ctr"/>
            <a:r>
              <a:rPr lang="fr-CH" sz="750" dirty="0">
                <a:solidFill>
                  <a:srgbClr val="FF0000"/>
                </a:solidFill>
                <a:sym typeface="Wingdings"/>
              </a:rPr>
              <a:t>65</a:t>
            </a:r>
            <a:endParaRPr lang="fr-CH" sz="750" dirty="0">
              <a:solidFill>
                <a:srgbClr val="FF0000"/>
              </a:solidFill>
            </a:endParaRPr>
          </a:p>
        </p:txBody>
      </p:sp>
      <p:sp>
        <p:nvSpPr>
          <p:cNvPr id="13" name="ZoneTexte 12">
            <a:extLst>
              <a:ext uri="{FF2B5EF4-FFF2-40B4-BE49-F238E27FC236}">
                <a16:creationId xmlns:a16="http://schemas.microsoft.com/office/drawing/2014/main" id="{3CACC5A8-D938-469B-84B5-225F4AC72078}"/>
              </a:ext>
            </a:extLst>
          </p:cNvPr>
          <p:cNvSpPr txBox="1"/>
          <p:nvPr/>
        </p:nvSpPr>
        <p:spPr>
          <a:xfrm>
            <a:off x="932321" y="957559"/>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14" name="ZoneTexte 13">
            <a:extLst>
              <a:ext uri="{FF2B5EF4-FFF2-40B4-BE49-F238E27FC236}">
                <a16:creationId xmlns:a16="http://schemas.microsoft.com/office/drawing/2014/main" id="{32E4D6C9-E187-4289-94F0-C1847E345E73}"/>
              </a:ext>
            </a:extLst>
          </p:cNvPr>
          <p:cNvSpPr txBox="1"/>
          <p:nvPr/>
        </p:nvSpPr>
        <p:spPr>
          <a:xfrm>
            <a:off x="1203693" y="1132359"/>
            <a:ext cx="853119" cy="207749"/>
          </a:xfrm>
          <a:prstGeom prst="rect">
            <a:avLst/>
          </a:prstGeom>
          <a:noFill/>
        </p:spPr>
        <p:txBody>
          <a:bodyPr wrap="none" rtlCol="0">
            <a:spAutoFit/>
          </a:bodyPr>
          <a:lstStyle/>
          <a:p>
            <a:pPr algn="ctr"/>
            <a:r>
              <a:rPr lang="fr-CH" sz="750" dirty="0">
                <a:solidFill>
                  <a:srgbClr val="FF0000"/>
                </a:solidFill>
                <a:sym typeface="Wingdings"/>
              </a:rPr>
              <a:t>03     05    2022</a:t>
            </a:r>
            <a:endParaRPr lang="fr-CH" sz="750" dirty="0">
              <a:solidFill>
                <a:srgbClr val="FF0000"/>
              </a:solidFill>
            </a:endParaRPr>
          </a:p>
        </p:txBody>
      </p:sp>
      <p:sp>
        <p:nvSpPr>
          <p:cNvPr id="15" name="ZoneTexte 14">
            <a:extLst>
              <a:ext uri="{FF2B5EF4-FFF2-40B4-BE49-F238E27FC236}">
                <a16:creationId xmlns:a16="http://schemas.microsoft.com/office/drawing/2014/main" id="{D3DB8783-62FD-47BE-AC0F-F4F2C61BA5FE}"/>
              </a:ext>
            </a:extLst>
          </p:cNvPr>
          <p:cNvSpPr txBox="1"/>
          <p:nvPr/>
        </p:nvSpPr>
        <p:spPr>
          <a:xfrm>
            <a:off x="1242588" y="1340108"/>
            <a:ext cx="564578" cy="196208"/>
          </a:xfrm>
          <a:prstGeom prst="rect">
            <a:avLst/>
          </a:prstGeom>
          <a:noFill/>
        </p:spPr>
        <p:txBody>
          <a:bodyPr wrap="none" rtlCol="0">
            <a:spAutoFit/>
          </a:bodyPr>
          <a:lstStyle/>
          <a:p>
            <a:pPr algn="ctr"/>
            <a:r>
              <a:rPr lang="fr-CH" sz="675" dirty="0">
                <a:solidFill>
                  <a:srgbClr val="FF0000"/>
                </a:solidFill>
                <a:sym typeface="Wingdings"/>
              </a:rPr>
              <a:t>MEDGEN</a:t>
            </a:r>
            <a:endParaRPr lang="fr-CH" sz="675" dirty="0">
              <a:solidFill>
                <a:srgbClr val="FF0000"/>
              </a:solidFill>
            </a:endParaRPr>
          </a:p>
        </p:txBody>
      </p:sp>
      <p:sp>
        <p:nvSpPr>
          <p:cNvPr id="16" name="ZoneTexte 15">
            <a:extLst>
              <a:ext uri="{FF2B5EF4-FFF2-40B4-BE49-F238E27FC236}">
                <a16:creationId xmlns:a16="http://schemas.microsoft.com/office/drawing/2014/main" id="{0C757ACD-9112-4DA6-BFA3-78370901A4D3}"/>
              </a:ext>
            </a:extLst>
          </p:cNvPr>
          <p:cNvSpPr txBox="1"/>
          <p:nvPr/>
        </p:nvSpPr>
        <p:spPr>
          <a:xfrm>
            <a:off x="333922" y="1645384"/>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17" name="ZoneTexte 16">
            <a:extLst>
              <a:ext uri="{FF2B5EF4-FFF2-40B4-BE49-F238E27FC236}">
                <a16:creationId xmlns:a16="http://schemas.microsoft.com/office/drawing/2014/main" id="{A593912A-2B3C-46E6-93BA-84D775FBC814}"/>
              </a:ext>
            </a:extLst>
          </p:cNvPr>
          <p:cNvSpPr txBox="1"/>
          <p:nvPr/>
        </p:nvSpPr>
        <p:spPr>
          <a:xfrm>
            <a:off x="358017" y="2156817"/>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0" name="ZoneTexte 19">
            <a:extLst>
              <a:ext uri="{FF2B5EF4-FFF2-40B4-BE49-F238E27FC236}">
                <a16:creationId xmlns:a16="http://schemas.microsoft.com/office/drawing/2014/main" id="{FE70F2E2-BC59-4138-91A2-5C64CC318201}"/>
              </a:ext>
            </a:extLst>
          </p:cNvPr>
          <p:cNvSpPr txBox="1"/>
          <p:nvPr/>
        </p:nvSpPr>
        <p:spPr>
          <a:xfrm>
            <a:off x="313625" y="2820297"/>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1" name="ZoneTexte 20">
            <a:extLst>
              <a:ext uri="{FF2B5EF4-FFF2-40B4-BE49-F238E27FC236}">
                <a16:creationId xmlns:a16="http://schemas.microsoft.com/office/drawing/2014/main" id="{3611EA5E-D762-4EFA-954F-4FC8C58FC7BF}"/>
              </a:ext>
            </a:extLst>
          </p:cNvPr>
          <p:cNvSpPr txBox="1"/>
          <p:nvPr/>
        </p:nvSpPr>
        <p:spPr>
          <a:xfrm>
            <a:off x="3473080" y="3363838"/>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2" name="ZoneTexte 21">
            <a:extLst>
              <a:ext uri="{FF2B5EF4-FFF2-40B4-BE49-F238E27FC236}">
                <a16:creationId xmlns:a16="http://schemas.microsoft.com/office/drawing/2014/main" id="{E4386C91-6A04-46E4-9898-879B78DC1DA3}"/>
              </a:ext>
            </a:extLst>
          </p:cNvPr>
          <p:cNvSpPr txBox="1"/>
          <p:nvPr/>
        </p:nvSpPr>
        <p:spPr>
          <a:xfrm>
            <a:off x="3182616" y="3542103"/>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4" name="ZoneTexte 23">
            <a:extLst>
              <a:ext uri="{FF2B5EF4-FFF2-40B4-BE49-F238E27FC236}">
                <a16:creationId xmlns:a16="http://schemas.microsoft.com/office/drawing/2014/main" id="{C4A54364-398A-43C9-ACD7-1BE863888800}"/>
              </a:ext>
            </a:extLst>
          </p:cNvPr>
          <p:cNvSpPr txBox="1"/>
          <p:nvPr/>
        </p:nvSpPr>
        <p:spPr>
          <a:xfrm>
            <a:off x="3189186" y="3715411"/>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5" name="ZoneTexte 24">
            <a:extLst>
              <a:ext uri="{FF2B5EF4-FFF2-40B4-BE49-F238E27FC236}">
                <a16:creationId xmlns:a16="http://schemas.microsoft.com/office/drawing/2014/main" id="{C124303E-7B41-41AC-853D-E033C85B36B1}"/>
              </a:ext>
            </a:extLst>
          </p:cNvPr>
          <p:cNvSpPr txBox="1"/>
          <p:nvPr/>
        </p:nvSpPr>
        <p:spPr>
          <a:xfrm>
            <a:off x="3190196" y="3865220"/>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6" name="ZoneTexte 25">
            <a:extLst>
              <a:ext uri="{FF2B5EF4-FFF2-40B4-BE49-F238E27FC236}">
                <a16:creationId xmlns:a16="http://schemas.microsoft.com/office/drawing/2014/main" id="{212C9174-A899-4EF4-B455-517F6CD02C10}"/>
              </a:ext>
            </a:extLst>
          </p:cNvPr>
          <p:cNvSpPr txBox="1"/>
          <p:nvPr/>
        </p:nvSpPr>
        <p:spPr>
          <a:xfrm>
            <a:off x="3479650" y="4058460"/>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7" name="ZoneTexte 26">
            <a:extLst>
              <a:ext uri="{FF2B5EF4-FFF2-40B4-BE49-F238E27FC236}">
                <a16:creationId xmlns:a16="http://schemas.microsoft.com/office/drawing/2014/main" id="{D5672AE0-B7AF-4C23-A160-4E790A047C56}"/>
              </a:ext>
            </a:extLst>
          </p:cNvPr>
          <p:cNvSpPr txBox="1"/>
          <p:nvPr/>
        </p:nvSpPr>
        <p:spPr>
          <a:xfrm>
            <a:off x="3469308" y="4381745"/>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8" name="ZoneTexte 27">
            <a:extLst>
              <a:ext uri="{FF2B5EF4-FFF2-40B4-BE49-F238E27FC236}">
                <a16:creationId xmlns:a16="http://schemas.microsoft.com/office/drawing/2014/main" id="{3EC2B51C-D8FC-4052-94BC-1978DF9C486A}"/>
              </a:ext>
            </a:extLst>
          </p:cNvPr>
          <p:cNvSpPr txBox="1"/>
          <p:nvPr/>
        </p:nvSpPr>
        <p:spPr>
          <a:xfrm>
            <a:off x="4438102" y="702238"/>
            <a:ext cx="649537" cy="184666"/>
          </a:xfrm>
          <a:prstGeom prst="rect">
            <a:avLst/>
          </a:prstGeom>
          <a:noFill/>
        </p:spPr>
        <p:txBody>
          <a:bodyPr wrap="none" rtlCol="0">
            <a:spAutoFit/>
          </a:bodyPr>
          <a:lstStyle/>
          <a:p>
            <a:pPr algn="ctr"/>
            <a:r>
              <a:rPr lang="fr-CH" sz="600" dirty="0">
                <a:solidFill>
                  <a:srgbClr val="FF0000"/>
                </a:solidFill>
                <a:sym typeface="Wingdings"/>
              </a:rPr>
              <a:t>Vancomycine</a:t>
            </a:r>
            <a:endParaRPr lang="fr-CH" sz="600" dirty="0">
              <a:solidFill>
                <a:srgbClr val="FF0000"/>
              </a:solidFill>
            </a:endParaRPr>
          </a:p>
        </p:txBody>
      </p:sp>
      <p:sp>
        <p:nvSpPr>
          <p:cNvPr id="29" name="ZoneTexte 28">
            <a:extLst>
              <a:ext uri="{FF2B5EF4-FFF2-40B4-BE49-F238E27FC236}">
                <a16:creationId xmlns:a16="http://schemas.microsoft.com/office/drawing/2014/main" id="{405A245D-376C-45EF-8DF9-638A4ED34CE6}"/>
              </a:ext>
            </a:extLst>
          </p:cNvPr>
          <p:cNvSpPr txBox="1"/>
          <p:nvPr/>
        </p:nvSpPr>
        <p:spPr>
          <a:xfrm>
            <a:off x="5364235" y="682673"/>
            <a:ext cx="248787" cy="207749"/>
          </a:xfrm>
          <a:prstGeom prst="rect">
            <a:avLst/>
          </a:prstGeom>
          <a:noFill/>
        </p:spPr>
        <p:txBody>
          <a:bodyPr wrap="none" rtlCol="0">
            <a:spAutoFit/>
          </a:bodyPr>
          <a:lstStyle/>
          <a:p>
            <a:pPr algn="ctr"/>
            <a:r>
              <a:rPr lang="fr-CH" sz="750" dirty="0">
                <a:solidFill>
                  <a:srgbClr val="FF0000"/>
                </a:solidFill>
                <a:sym typeface="Wingdings"/>
              </a:rPr>
              <a:t>P</a:t>
            </a:r>
            <a:endParaRPr lang="fr-CH" sz="750" dirty="0">
              <a:solidFill>
                <a:srgbClr val="FF0000"/>
              </a:solidFill>
            </a:endParaRPr>
          </a:p>
        </p:txBody>
      </p:sp>
      <p:sp>
        <p:nvSpPr>
          <p:cNvPr id="30" name="ZoneTexte 29">
            <a:extLst>
              <a:ext uri="{FF2B5EF4-FFF2-40B4-BE49-F238E27FC236}">
                <a16:creationId xmlns:a16="http://schemas.microsoft.com/office/drawing/2014/main" id="{DFFDCAD8-3068-4B0C-9147-2EE0A17DA8AF}"/>
              </a:ext>
            </a:extLst>
          </p:cNvPr>
          <p:cNvSpPr txBox="1"/>
          <p:nvPr/>
        </p:nvSpPr>
        <p:spPr>
          <a:xfrm>
            <a:off x="5845539" y="682673"/>
            <a:ext cx="337494" cy="207749"/>
          </a:xfrm>
          <a:prstGeom prst="rect">
            <a:avLst/>
          </a:prstGeom>
          <a:noFill/>
        </p:spPr>
        <p:txBody>
          <a:bodyPr wrap="square" rtlCol="0">
            <a:spAutoFit/>
          </a:bodyPr>
          <a:lstStyle/>
          <a:p>
            <a:pPr algn="ctr"/>
            <a:r>
              <a:rPr lang="fr-CH" sz="750" dirty="0">
                <a:solidFill>
                  <a:srgbClr val="FF0000"/>
                </a:solidFill>
                <a:sym typeface="Wingdings"/>
              </a:rPr>
              <a:t>HI</a:t>
            </a:r>
            <a:endParaRPr lang="fr-CH" sz="750" dirty="0">
              <a:solidFill>
                <a:srgbClr val="FF0000"/>
              </a:solidFill>
            </a:endParaRPr>
          </a:p>
        </p:txBody>
      </p:sp>
      <p:sp>
        <p:nvSpPr>
          <p:cNvPr id="31" name="ZoneTexte 30">
            <a:extLst>
              <a:ext uri="{FF2B5EF4-FFF2-40B4-BE49-F238E27FC236}">
                <a16:creationId xmlns:a16="http://schemas.microsoft.com/office/drawing/2014/main" id="{8D6A1885-DD70-4C7B-A4BB-AE559275AB62}"/>
              </a:ext>
            </a:extLst>
          </p:cNvPr>
          <p:cNvSpPr txBox="1"/>
          <p:nvPr/>
        </p:nvSpPr>
        <p:spPr>
          <a:xfrm>
            <a:off x="6360105" y="682673"/>
            <a:ext cx="381836" cy="207749"/>
          </a:xfrm>
          <a:prstGeom prst="rect">
            <a:avLst/>
          </a:prstGeom>
          <a:noFill/>
        </p:spPr>
        <p:txBody>
          <a:bodyPr wrap="none" rtlCol="0">
            <a:spAutoFit/>
          </a:bodyPr>
          <a:lstStyle/>
          <a:p>
            <a:pPr algn="ctr"/>
            <a:r>
              <a:rPr lang="fr-CH" sz="750" dirty="0">
                <a:solidFill>
                  <a:srgbClr val="FF0000"/>
                </a:solidFill>
                <a:sym typeface="Wingdings"/>
              </a:rPr>
              <a:t>BAC</a:t>
            </a:r>
            <a:endParaRPr lang="fr-CH" sz="750" dirty="0">
              <a:solidFill>
                <a:srgbClr val="FF0000"/>
              </a:solidFill>
            </a:endParaRPr>
          </a:p>
        </p:txBody>
      </p:sp>
      <p:sp>
        <p:nvSpPr>
          <p:cNvPr id="32" name="ZoneTexte 31">
            <a:extLst>
              <a:ext uri="{FF2B5EF4-FFF2-40B4-BE49-F238E27FC236}">
                <a16:creationId xmlns:a16="http://schemas.microsoft.com/office/drawing/2014/main" id="{3BA671C0-5CE9-4ADA-BBC5-371B065B092F}"/>
              </a:ext>
            </a:extLst>
          </p:cNvPr>
          <p:cNvSpPr txBox="1"/>
          <p:nvPr/>
        </p:nvSpPr>
        <p:spPr>
          <a:xfrm>
            <a:off x="7015911" y="692242"/>
            <a:ext cx="260008" cy="207749"/>
          </a:xfrm>
          <a:prstGeom prst="rect">
            <a:avLst/>
          </a:prstGeom>
          <a:noFill/>
        </p:spPr>
        <p:txBody>
          <a:bodyPr wrap="none" rtlCol="0">
            <a:spAutoFit/>
          </a:bodyPr>
          <a:lstStyle/>
          <a:p>
            <a:pPr algn="ctr"/>
            <a:r>
              <a:rPr lang="fr-CH" sz="750" dirty="0">
                <a:solidFill>
                  <a:srgbClr val="FF0000"/>
                </a:solidFill>
                <a:sym typeface="Wingdings"/>
              </a:rPr>
              <a:t>O</a:t>
            </a:r>
            <a:endParaRPr lang="fr-CH" sz="750" dirty="0">
              <a:solidFill>
                <a:srgbClr val="FF0000"/>
              </a:solidFill>
            </a:endParaRPr>
          </a:p>
        </p:txBody>
      </p:sp>
      <p:sp>
        <p:nvSpPr>
          <p:cNvPr id="33" name="ZoneTexte 32">
            <a:extLst>
              <a:ext uri="{FF2B5EF4-FFF2-40B4-BE49-F238E27FC236}">
                <a16:creationId xmlns:a16="http://schemas.microsoft.com/office/drawing/2014/main" id="{5659D8CC-99BB-4F8A-BC1B-13020120F948}"/>
              </a:ext>
            </a:extLst>
          </p:cNvPr>
          <p:cNvSpPr txBox="1"/>
          <p:nvPr/>
        </p:nvSpPr>
        <p:spPr>
          <a:xfrm>
            <a:off x="7670986" y="700193"/>
            <a:ext cx="253596" cy="207749"/>
          </a:xfrm>
          <a:prstGeom prst="rect">
            <a:avLst/>
          </a:prstGeom>
          <a:noFill/>
        </p:spPr>
        <p:txBody>
          <a:bodyPr wrap="none" rtlCol="0">
            <a:spAutoFit/>
          </a:bodyPr>
          <a:lstStyle/>
          <a:p>
            <a:pPr algn="ctr"/>
            <a:r>
              <a:rPr lang="fr-CH" sz="750" dirty="0">
                <a:solidFill>
                  <a:srgbClr val="FF0000"/>
                </a:solidFill>
                <a:sym typeface="Wingdings"/>
              </a:rPr>
              <a:t>N</a:t>
            </a:r>
            <a:endParaRPr lang="fr-CH" sz="750" dirty="0">
              <a:solidFill>
                <a:srgbClr val="FF0000"/>
              </a:solidFill>
            </a:endParaRPr>
          </a:p>
        </p:txBody>
      </p:sp>
      <p:sp>
        <p:nvSpPr>
          <p:cNvPr id="34" name="ZoneTexte 33">
            <a:extLst>
              <a:ext uri="{FF2B5EF4-FFF2-40B4-BE49-F238E27FC236}">
                <a16:creationId xmlns:a16="http://schemas.microsoft.com/office/drawing/2014/main" id="{3D48EFA2-FFE7-4509-8FCA-E170AB779223}"/>
              </a:ext>
            </a:extLst>
          </p:cNvPr>
          <p:cNvSpPr txBox="1"/>
          <p:nvPr/>
        </p:nvSpPr>
        <p:spPr>
          <a:xfrm>
            <a:off x="4494209" y="855421"/>
            <a:ext cx="537327" cy="184666"/>
          </a:xfrm>
          <a:prstGeom prst="rect">
            <a:avLst/>
          </a:prstGeom>
          <a:noFill/>
        </p:spPr>
        <p:txBody>
          <a:bodyPr wrap="none" rtlCol="0">
            <a:spAutoFit/>
          </a:bodyPr>
          <a:lstStyle/>
          <a:p>
            <a:pPr algn="ctr"/>
            <a:r>
              <a:rPr lang="fr-CH" sz="600" dirty="0" err="1">
                <a:solidFill>
                  <a:srgbClr val="FF0000"/>
                </a:solidFill>
                <a:sym typeface="Wingdings"/>
              </a:rPr>
              <a:t>Cefepime</a:t>
            </a:r>
            <a:r>
              <a:rPr lang="fr-CH" sz="600" dirty="0">
                <a:solidFill>
                  <a:srgbClr val="FF0000"/>
                </a:solidFill>
                <a:sym typeface="Wingdings"/>
              </a:rPr>
              <a:t> </a:t>
            </a:r>
            <a:endParaRPr lang="fr-CH" sz="600" dirty="0">
              <a:solidFill>
                <a:srgbClr val="FF0000"/>
              </a:solidFill>
            </a:endParaRPr>
          </a:p>
        </p:txBody>
      </p:sp>
      <p:sp>
        <p:nvSpPr>
          <p:cNvPr id="35" name="ZoneTexte 34">
            <a:extLst>
              <a:ext uri="{FF2B5EF4-FFF2-40B4-BE49-F238E27FC236}">
                <a16:creationId xmlns:a16="http://schemas.microsoft.com/office/drawing/2014/main" id="{C1C0EBE6-25C7-47CA-9B8B-F30B24C02477}"/>
              </a:ext>
            </a:extLst>
          </p:cNvPr>
          <p:cNvSpPr txBox="1"/>
          <p:nvPr/>
        </p:nvSpPr>
        <p:spPr>
          <a:xfrm>
            <a:off x="5374389" y="826506"/>
            <a:ext cx="248787" cy="207749"/>
          </a:xfrm>
          <a:prstGeom prst="rect">
            <a:avLst/>
          </a:prstGeom>
          <a:noFill/>
        </p:spPr>
        <p:txBody>
          <a:bodyPr wrap="none" rtlCol="0">
            <a:spAutoFit/>
          </a:bodyPr>
          <a:lstStyle/>
          <a:p>
            <a:pPr algn="ctr"/>
            <a:r>
              <a:rPr lang="fr-CH" sz="750" dirty="0">
                <a:solidFill>
                  <a:srgbClr val="FF0000"/>
                </a:solidFill>
                <a:sym typeface="Wingdings"/>
              </a:rPr>
              <a:t>P</a:t>
            </a:r>
            <a:endParaRPr lang="fr-CH" sz="750" dirty="0">
              <a:solidFill>
                <a:srgbClr val="FF0000"/>
              </a:solidFill>
            </a:endParaRPr>
          </a:p>
        </p:txBody>
      </p:sp>
      <p:sp>
        <p:nvSpPr>
          <p:cNvPr id="36" name="ZoneTexte 35">
            <a:extLst>
              <a:ext uri="{FF2B5EF4-FFF2-40B4-BE49-F238E27FC236}">
                <a16:creationId xmlns:a16="http://schemas.microsoft.com/office/drawing/2014/main" id="{AB4D6BA4-608B-4572-8C42-2B5917FAD40B}"/>
              </a:ext>
            </a:extLst>
          </p:cNvPr>
          <p:cNvSpPr txBox="1"/>
          <p:nvPr/>
        </p:nvSpPr>
        <p:spPr>
          <a:xfrm>
            <a:off x="5839342" y="853684"/>
            <a:ext cx="337494" cy="207749"/>
          </a:xfrm>
          <a:prstGeom prst="rect">
            <a:avLst/>
          </a:prstGeom>
          <a:noFill/>
        </p:spPr>
        <p:txBody>
          <a:bodyPr wrap="square" rtlCol="0">
            <a:spAutoFit/>
          </a:bodyPr>
          <a:lstStyle/>
          <a:p>
            <a:pPr algn="ctr"/>
            <a:r>
              <a:rPr lang="fr-CH" sz="750" dirty="0">
                <a:solidFill>
                  <a:srgbClr val="FF0000"/>
                </a:solidFill>
                <a:sym typeface="Wingdings"/>
              </a:rPr>
              <a:t>HI</a:t>
            </a:r>
            <a:endParaRPr lang="fr-CH" sz="750" dirty="0">
              <a:solidFill>
                <a:srgbClr val="FF0000"/>
              </a:solidFill>
            </a:endParaRPr>
          </a:p>
        </p:txBody>
      </p:sp>
      <p:sp>
        <p:nvSpPr>
          <p:cNvPr id="37" name="ZoneTexte 36">
            <a:extLst>
              <a:ext uri="{FF2B5EF4-FFF2-40B4-BE49-F238E27FC236}">
                <a16:creationId xmlns:a16="http://schemas.microsoft.com/office/drawing/2014/main" id="{63529F08-7A3D-49D1-A75C-22DDD37D9B73}"/>
              </a:ext>
            </a:extLst>
          </p:cNvPr>
          <p:cNvSpPr txBox="1"/>
          <p:nvPr/>
        </p:nvSpPr>
        <p:spPr>
          <a:xfrm>
            <a:off x="6360105" y="843879"/>
            <a:ext cx="381836" cy="207749"/>
          </a:xfrm>
          <a:prstGeom prst="rect">
            <a:avLst/>
          </a:prstGeom>
          <a:noFill/>
        </p:spPr>
        <p:txBody>
          <a:bodyPr wrap="none" rtlCol="0">
            <a:spAutoFit/>
          </a:bodyPr>
          <a:lstStyle/>
          <a:p>
            <a:pPr algn="ctr"/>
            <a:r>
              <a:rPr lang="fr-CH" sz="750" dirty="0">
                <a:solidFill>
                  <a:srgbClr val="FF0000"/>
                </a:solidFill>
                <a:sym typeface="Wingdings"/>
              </a:rPr>
              <a:t>BAC</a:t>
            </a:r>
            <a:endParaRPr lang="fr-CH" sz="750" dirty="0">
              <a:solidFill>
                <a:srgbClr val="FF0000"/>
              </a:solidFill>
            </a:endParaRPr>
          </a:p>
        </p:txBody>
      </p:sp>
      <p:sp>
        <p:nvSpPr>
          <p:cNvPr id="38" name="ZoneTexte 37">
            <a:extLst>
              <a:ext uri="{FF2B5EF4-FFF2-40B4-BE49-F238E27FC236}">
                <a16:creationId xmlns:a16="http://schemas.microsoft.com/office/drawing/2014/main" id="{8512D185-79F3-4EDB-B3D5-77D0C210F3F7}"/>
              </a:ext>
            </a:extLst>
          </p:cNvPr>
          <p:cNvSpPr txBox="1"/>
          <p:nvPr/>
        </p:nvSpPr>
        <p:spPr>
          <a:xfrm>
            <a:off x="7015911" y="843879"/>
            <a:ext cx="260008" cy="207749"/>
          </a:xfrm>
          <a:prstGeom prst="rect">
            <a:avLst/>
          </a:prstGeom>
          <a:noFill/>
        </p:spPr>
        <p:txBody>
          <a:bodyPr wrap="none" rtlCol="0">
            <a:spAutoFit/>
          </a:bodyPr>
          <a:lstStyle/>
          <a:p>
            <a:pPr algn="ctr"/>
            <a:r>
              <a:rPr lang="fr-CH" sz="750" dirty="0">
                <a:solidFill>
                  <a:srgbClr val="FF0000"/>
                </a:solidFill>
                <a:sym typeface="Wingdings"/>
              </a:rPr>
              <a:t>O</a:t>
            </a:r>
            <a:endParaRPr lang="fr-CH" sz="750" dirty="0">
              <a:solidFill>
                <a:srgbClr val="FF0000"/>
              </a:solidFill>
            </a:endParaRPr>
          </a:p>
        </p:txBody>
      </p:sp>
      <p:sp>
        <p:nvSpPr>
          <p:cNvPr id="39" name="ZoneTexte 38">
            <a:extLst>
              <a:ext uri="{FF2B5EF4-FFF2-40B4-BE49-F238E27FC236}">
                <a16:creationId xmlns:a16="http://schemas.microsoft.com/office/drawing/2014/main" id="{A213FE17-86B0-46A1-8865-8D9823E6D194}"/>
              </a:ext>
            </a:extLst>
          </p:cNvPr>
          <p:cNvSpPr txBox="1"/>
          <p:nvPr/>
        </p:nvSpPr>
        <p:spPr>
          <a:xfrm>
            <a:off x="7587696" y="853684"/>
            <a:ext cx="405996" cy="207749"/>
          </a:xfrm>
          <a:prstGeom prst="rect">
            <a:avLst/>
          </a:prstGeom>
          <a:noFill/>
        </p:spPr>
        <p:txBody>
          <a:bodyPr wrap="square" rtlCol="0">
            <a:spAutoFit/>
          </a:bodyPr>
          <a:lstStyle/>
          <a:p>
            <a:pPr algn="ctr"/>
            <a:r>
              <a:rPr lang="fr-CH" sz="750" dirty="0">
                <a:solidFill>
                  <a:srgbClr val="FF0000"/>
                </a:solidFill>
                <a:sym typeface="Wingdings"/>
              </a:rPr>
              <a:t>N</a:t>
            </a:r>
            <a:endParaRPr lang="fr-CH" sz="750" dirty="0">
              <a:solidFill>
                <a:srgbClr val="FF0000"/>
              </a:solidFill>
            </a:endParaRPr>
          </a:p>
        </p:txBody>
      </p:sp>
      <p:sp>
        <p:nvSpPr>
          <p:cNvPr id="40" name="ZoneTexte 39">
            <a:extLst>
              <a:ext uri="{FF2B5EF4-FFF2-40B4-BE49-F238E27FC236}">
                <a16:creationId xmlns:a16="http://schemas.microsoft.com/office/drawing/2014/main" id="{B23D8803-B58A-4871-88B4-6FE9C103BEA3}"/>
              </a:ext>
            </a:extLst>
          </p:cNvPr>
          <p:cNvSpPr txBox="1"/>
          <p:nvPr/>
        </p:nvSpPr>
        <p:spPr>
          <a:xfrm>
            <a:off x="5931141" y="1675138"/>
            <a:ext cx="570990" cy="215444"/>
          </a:xfrm>
          <a:prstGeom prst="rect">
            <a:avLst/>
          </a:prstGeom>
          <a:noFill/>
        </p:spPr>
        <p:txBody>
          <a:bodyPr wrap="none" rtlCol="0">
            <a:spAutoFit/>
          </a:bodyPr>
          <a:lstStyle/>
          <a:p>
            <a:pPr algn="ctr"/>
            <a:r>
              <a:rPr lang="fr-CH" sz="800" dirty="0">
                <a:solidFill>
                  <a:srgbClr val="FF0000"/>
                </a:solidFill>
                <a:latin typeface="+mn-lt"/>
                <a:sym typeface="Wingdings"/>
              </a:rPr>
              <a:t>CRI3-CVC</a:t>
            </a:r>
            <a:endParaRPr lang="fr-CH" sz="800" dirty="0">
              <a:solidFill>
                <a:srgbClr val="FF0000"/>
              </a:solidFill>
              <a:latin typeface="+mn-lt"/>
            </a:endParaRPr>
          </a:p>
        </p:txBody>
      </p:sp>
      <p:sp>
        <p:nvSpPr>
          <p:cNvPr id="41" name="ZoneTexte 40">
            <a:extLst>
              <a:ext uri="{FF2B5EF4-FFF2-40B4-BE49-F238E27FC236}">
                <a16:creationId xmlns:a16="http://schemas.microsoft.com/office/drawing/2014/main" id="{E8AF722E-09FD-45DE-9D49-ADC2402484D3}"/>
              </a:ext>
            </a:extLst>
          </p:cNvPr>
          <p:cNvSpPr txBox="1"/>
          <p:nvPr/>
        </p:nvSpPr>
        <p:spPr>
          <a:xfrm>
            <a:off x="5548878" y="1872780"/>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42" name="ZoneTexte 41">
            <a:extLst>
              <a:ext uri="{FF2B5EF4-FFF2-40B4-BE49-F238E27FC236}">
                <a16:creationId xmlns:a16="http://schemas.microsoft.com/office/drawing/2014/main" id="{AAFF10DD-CF73-4EA5-93F6-52CC3AFFCE0A}"/>
              </a:ext>
            </a:extLst>
          </p:cNvPr>
          <p:cNvSpPr txBox="1"/>
          <p:nvPr/>
        </p:nvSpPr>
        <p:spPr>
          <a:xfrm>
            <a:off x="5829152" y="2029859"/>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44" name="ZoneTexte 43">
            <a:extLst>
              <a:ext uri="{FF2B5EF4-FFF2-40B4-BE49-F238E27FC236}">
                <a16:creationId xmlns:a16="http://schemas.microsoft.com/office/drawing/2014/main" id="{011D7B0D-9DFC-4E38-B3A1-E9560535D778}"/>
              </a:ext>
            </a:extLst>
          </p:cNvPr>
          <p:cNvSpPr txBox="1"/>
          <p:nvPr/>
        </p:nvSpPr>
        <p:spPr>
          <a:xfrm>
            <a:off x="5592391" y="2504823"/>
            <a:ext cx="748923" cy="230832"/>
          </a:xfrm>
          <a:prstGeom prst="rect">
            <a:avLst/>
          </a:prstGeom>
          <a:noFill/>
        </p:spPr>
        <p:txBody>
          <a:bodyPr wrap="none" rtlCol="0">
            <a:spAutoFit/>
          </a:bodyPr>
          <a:lstStyle/>
          <a:p>
            <a:pPr algn="ctr"/>
            <a:r>
              <a:rPr lang="fr-CH" sz="900" dirty="0">
                <a:solidFill>
                  <a:srgbClr val="FF0000"/>
                </a:solidFill>
                <a:latin typeface="+mj-lt"/>
                <a:sym typeface="Wingdings"/>
              </a:rPr>
              <a:t>11  05  2022</a:t>
            </a:r>
            <a:endParaRPr lang="fr-CH" sz="900" dirty="0">
              <a:solidFill>
                <a:srgbClr val="FF0000"/>
              </a:solidFill>
              <a:latin typeface="+mj-lt"/>
            </a:endParaRPr>
          </a:p>
        </p:txBody>
      </p:sp>
      <p:sp>
        <p:nvSpPr>
          <p:cNvPr id="46" name="ZoneTexte 45">
            <a:extLst>
              <a:ext uri="{FF2B5EF4-FFF2-40B4-BE49-F238E27FC236}">
                <a16:creationId xmlns:a16="http://schemas.microsoft.com/office/drawing/2014/main" id="{57F39A71-5B73-492F-BF5E-781C211CD781}"/>
              </a:ext>
            </a:extLst>
          </p:cNvPr>
          <p:cNvSpPr txBox="1"/>
          <p:nvPr/>
        </p:nvSpPr>
        <p:spPr>
          <a:xfrm>
            <a:off x="5538688" y="2642441"/>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48" name="ZoneTexte 47">
            <a:extLst>
              <a:ext uri="{FF2B5EF4-FFF2-40B4-BE49-F238E27FC236}">
                <a16:creationId xmlns:a16="http://schemas.microsoft.com/office/drawing/2014/main" id="{C96462B4-DECC-48F8-9D79-4C215CE61314}"/>
              </a:ext>
            </a:extLst>
          </p:cNvPr>
          <p:cNvSpPr txBox="1"/>
          <p:nvPr/>
        </p:nvSpPr>
        <p:spPr>
          <a:xfrm>
            <a:off x="5538688" y="2926219"/>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49" name="ZoneTexte 48">
            <a:extLst>
              <a:ext uri="{FF2B5EF4-FFF2-40B4-BE49-F238E27FC236}">
                <a16:creationId xmlns:a16="http://schemas.microsoft.com/office/drawing/2014/main" id="{50E9262F-C047-4710-A17D-2A471CED37D9}"/>
              </a:ext>
            </a:extLst>
          </p:cNvPr>
          <p:cNvSpPr txBox="1"/>
          <p:nvPr/>
        </p:nvSpPr>
        <p:spPr>
          <a:xfrm>
            <a:off x="5829152" y="3082929"/>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50" name="ZoneTexte 49">
            <a:extLst>
              <a:ext uri="{FF2B5EF4-FFF2-40B4-BE49-F238E27FC236}">
                <a16:creationId xmlns:a16="http://schemas.microsoft.com/office/drawing/2014/main" id="{A6F31467-4CBA-4B50-B88C-1E2E3FB3613F}"/>
              </a:ext>
            </a:extLst>
          </p:cNvPr>
          <p:cNvSpPr txBox="1"/>
          <p:nvPr/>
        </p:nvSpPr>
        <p:spPr>
          <a:xfrm>
            <a:off x="5545814" y="3843292"/>
            <a:ext cx="521297" cy="215444"/>
          </a:xfrm>
          <a:prstGeom prst="rect">
            <a:avLst/>
          </a:prstGeom>
          <a:noFill/>
        </p:spPr>
        <p:txBody>
          <a:bodyPr wrap="none" rtlCol="0">
            <a:spAutoFit/>
          </a:bodyPr>
          <a:lstStyle/>
          <a:p>
            <a:pPr algn="ctr"/>
            <a:r>
              <a:rPr lang="fr-CH" sz="800" dirty="0">
                <a:solidFill>
                  <a:srgbClr val="FF0000"/>
                </a:solidFill>
                <a:latin typeface="+mn-lt"/>
                <a:sym typeface="Wingdings"/>
              </a:rPr>
              <a:t>STAAUR</a:t>
            </a:r>
            <a:endParaRPr lang="fr-CH" sz="800" dirty="0">
              <a:solidFill>
                <a:srgbClr val="FF0000"/>
              </a:solidFill>
              <a:latin typeface="+mn-lt"/>
            </a:endParaRPr>
          </a:p>
        </p:txBody>
      </p:sp>
      <p:sp>
        <p:nvSpPr>
          <p:cNvPr id="51" name="ZoneTexte 50">
            <a:extLst>
              <a:ext uri="{FF2B5EF4-FFF2-40B4-BE49-F238E27FC236}">
                <a16:creationId xmlns:a16="http://schemas.microsoft.com/office/drawing/2014/main" id="{A4F31CDB-B43D-4814-8446-E7053DC67052}"/>
              </a:ext>
            </a:extLst>
          </p:cNvPr>
          <p:cNvSpPr txBox="1"/>
          <p:nvPr/>
        </p:nvSpPr>
        <p:spPr>
          <a:xfrm>
            <a:off x="6077087" y="3796019"/>
            <a:ext cx="341760" cy="200055"/>
          </a:xfrm>
          <a:prstGeom prst="rect">
            <a:avLst/>
          </a:prstGeom>
          <a:noFill/>
        </p:spPr>
        <p:txBody>
          <a:bodyPr wrap="none" rtlCol="0">
            <a:spAutoFit/>
          </a:bodyPr>
          <a:lstStyle/>
          <a:p>
            <a:pPr algn="ctr"/>
            <a:r>
              <a:rPr lang="fr-CH" sz="700" dirty="0">
                <a:solidFill>
                  <a:srgbClr val="FF0000"/>
                </a:solidFill>
                <a:latin typeface="+mn-lt"/>
                <a:sym typeface="Wingdings"/>
              </a:rPr>
              <a:t>OXA</a:t>
            </a:r>
            <a:endParaRPr lang="fr-CH" sz="700" dirty="0">
              <a:solidFill>
                <a:srgbClr val="FF0000"/>
              </a:solidFill>
              <a:latin typeface="+mn-lt"/>
            </a:endParaRPr>
          </a:p>
        </p:txBody>
      </p:sp>
      <p:sp>
        <p:nvSpPr>
          <p:cNvPr id="52" name="ZoneTexte 51">
            <a:extLst>
              <a:ext uri="{FF2B5EF4-FFF2-40B4-BE49-F238E27FC236}">
                <a16:creationId xmlns:a16="http://schemas.microsoft.com/office/drawing/2014/main" id="{ABE6E9CE-5226-4A6A-9818-A547BB1E527D}"/>
              </a:ext>
            </a:extLst>
          </p:cNvPr>
          <p:cNvSpPr txBox="1"/>
          <p:nvPr/>
        </p:nvSpPr>
        <p:spPr>
          <a:xfrm>
            <a:off x="6096322" y="3901640"/>
            <a:ext cx="322525" cy="200055"/>
          </a:xfrm>
          <a:prstGeom prst="rect">
            <a:avLst/>
          </a:prstGeom>
          <a:noFill/>
        </p:spPr>
        <p:txBody>
          <a:bodyPr wrap="none" rtlCol="0">
            <a:spAutoFit/>
          </a:bodyPr>
          <a:lstStyle/>
          <a:p>
            <a:pPr algn="ctr"/>
            <a:r>
              <a:rPr lang="fr-CH" sz="700" dirty="0">
                <a:solidFill>
                  <a:srgbClr val="FF0000"/>
                </a:solidFill>
                <a:latin typeface="+mn-lt"/>
                <a:sym typeface="Wingdings"/>
              </a:rPr>
              <a:t>GLY</a:t>
            </a:r>
            <a:endParaRPr lang="fr-CH" sz="700" dirty="0">
              <a:solidFill>
                <a:srgbClr val="FF0000"/>
              </a:solidFill>
              <a:latin typeface="+mn-lt"/>
            </a:endParaRPr>
          </a:p>
        </p:txBody>
      </p:sp>
      <p:sp>
        <p:nvSpPr>
          <p:cNvPr id="53" name="ZoneTexte 52">
            <a:extLst>
              <a:ext uri="{FF2B5EF4-FFF2-40B4-BE49-F238E27FC236}">
                <a16:creationId xmlns:a16="http://schemas.microsoft.com/office/drawing/2014/main" id="{CF38BFD8-85CF-4AE3-B30F-DA919B66B4D6}"/>
              </a:ext>
            </a:extLst>
          </p:cNvPr>
          <p:cNvSpPr txBox="1"/>
          <p:nvPr/>
        </p:nvSpPr>
        <p:spPr>
          <a:xfrm>
            <a:off x="6418847" y="3793918"/>
            <a:ext cx="231153" cy="215444"/>
          </a:xfrm>
          <a:prstGeom prst="rect">
            <a:avLst/>
          </a:prstGeom>
          <a:noFill/>
        </p:spPr>
        <p:txBody>
          <a:bodyPr wrap="none" rtlCol="0">
            <a:spAutoFit/>
          </a:bodyPr>
          <a:lstStyle/>
          <a:p>
            <a:pPr algn="ctr"/>
            <a:r>
              <a:rPr lang="fr-CH" sz="800" dirty="0">
                <a:solidFill>
                  <a:srgbClr val="FF0000"/>
                </a:solidFill>
                <a:latin typeface="+mj-lt"/>
                <a:sym typeface="Wingdings"/>
              </a:rPr>
              <a:t>S</a:t>
            </a:r>
            <a:endParaRPr lang="fr-CH" sz="800" dirty="0">
              <a:solidFill>
                <a:srgbClr val="FF0000"/>
              </a:solidFill>
              <a:latin typeface="+mj-lt"/>
            </a:endParaRPr>
          </a:p>
        </p:txBody>
      </p:sp>
      <p:sp>
        <p:nvSpPr>
          <p:cNvPr id="54" name="ZoneTexte 53">
            <a:extLst>
              <a:ext uri="{FF2B5EF4-FFF2-40B4-BE49-F238E27FC236}">
                <a16:creationId xmlns:a16="http://schemas.microsoft.com/office/drawing/2014/main" id="{5C97535A-C3DC-4B72-803E-7036793B1D95}"/>
              </a:ext>
            </a:extLst>
          </p:cNvPr>
          <p:cNvSpPr txBox="1"/>
          <p:nvPr/>
        </p:nvSpPr>
        <p:spPr>
          <a:xfrm>
            <a:off x="6431987" y="3901519"/>
            <a:ext cx="231153" cy="215444"/>
          </a:xfrm>
          <a:prstGeom prst="rect">
            <a:avLst/>
          </a:prstGeom>
          <a:noFill/>
        </p:spPr>
        <p:txBody>
          <a:bodyPr wrap="none" rtlCol="0">
            <a:spAutoFit/>
          </a:bodyPr>
          <a:lstStyle/>
          <a:p>
            <a:pPr algn="ctr"/>
            <a:r>
              <a:rPr lang="fr-CH" sz="800" dirty="0">
                <a:solidFill>
                  <a:srgbClr val="FF0000"/>
                </a:solidFill>
                <a:latin typeface="+mn-lt"/>
                <a:sym typeface="Wingdings"/>
              </a:rPr>
              <a:t>S</a:t>
            </a:r>
            <a:endParaRPr lang="fr-CH" sz="800" dirty="0">
              <a:solidFill>
                <a:srgbClr val="FF0000"/>
              </a:solidFill>
              <a:latin typeface="+mn-lt"/>
            </a:endParaRPr>
          </a:p>
        </p:txBody>
      </p:sp>
      <p:sp>
        <p:nvSpPr>
          <p:cNvPr id="55" name="ZoneTexte 54">
            <a:extLst>
              <a:ext uri="{FF2B5EF4-FFF2-40B4-BE49-F238E27FC236}">
                <a16:creationId xmlns:a16="http://schemas.microsoft.com/office/drawing/2014/main" id="{513E5292-0795-4914-8296-F95B80C09F85}"/>
              </a:ext>
            </a:extLst>
          </p:cNvPr>
          <p:cNvSpPr txBox="1"/>
          <p:nvPr/>
        </p:nvSpPr>
        <p:spPr>
          <a:xfrm>
            <a:off x="6635412" y="3837881"/>
            <a:ext cx="250390" cy="215444"/>
          </a:xfrm>
          <a:prstGeom prst="rect">
            <a:avLst/>
          </a:prstGeom>
          <a:noFill/>
        </p:spPr>
        <p:txBody>
          <a:bodyPr wrap="none" rtlCol="0">
            <a:spAutoFit/>
          </a:bodyPr>
          <a:lstStyle/>
          <a:p>
            <a:pPr algn="ctr"/>
            <a:r>
              <a:rPr lang="fr-CH" sz="800" dirty="0">
                <a:solidFill>
                  <a:srgbClr val="FF0000"/>
                </a:solidFill>
                <a:latin typeface="+mn-lt"/>
                <a:sym typeface="Wingdings"/>
              </a:rPr>
              <a:t>N</a:t>
            </a:r>
            <a:endParaRPr lang="fr-CH" sz="800" dirty="0">
              <a:solidFill>
                <a:srgbClr val="FF0000"/>
              </a:solidFill>
              <a:latin typeface="+mn-lt"/>
            </a:endParaRPr>
          </a:p>
        </p:txBody>
      </p:sp>
    </p:spTree>
    <p:extLst>
      <p:ext uri="{BB962C8B-B14F-4D97-AF65-F5344CB8AC3E}">
        <p14:creationId xmlns:p14="http://schemas.microsoft.com/office/powerpoint/2010/main" val="120377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5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51"/>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53"/>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52"/>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4"/>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20" grpId="0"/>
      <p:bldP spid="21" grpId="0"/>
      <p:bldP spid="22"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4" grpId="0"/>
      <p:bldP spid="46" grpId="0"/>
      <p:bldP spid="48" grpId="0"/>
      <p:bldP spid="49" grpId="0"/>
      <p:bldP spid="50" grpId="0"/>
      <p:bldP spid="51" grpId="0"/>
      <p:bldP spid="52" grpId="0"/>
      <p:bldP spid="53" grpId="0"/>
      <p:bldP spid="54" grpId="0"/>
      <p:bldP spid="5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00156"/>
            <a:ext cx="8229600" cy="3603845"/>
          </a:xfrm>
        </p:spPr>
        <p:txBody>
          <a:bodyPr>
            <a:noAutofit/>
          </a:bodyPr>
          <a:lstStyle/>
          <a:p>
            <a:r>
              <a:rPr lang="fr-CH" sz="1200" b="1" dirty="0">
                <a:latin typeface="Calibri" panose="020F0502020204030204" pitchFamily="34" charset="0"/>
                <a:cs typeface="Calibri" panose="020F0502020204030204" pitchFamily="34" charset="0"/>
              </a:rPr>
              <a:t>03.05.2022 : </a:t>
            </a:r>
            <a:r>
              <a:rPr lang="fr-CH" sz="1200" dirty="0">
                <a:latin typeface="Calibri" panose="020F0502020204030204" pitchFamily="34" charset="0"/>
                <a:cs typeface="Calibri" panose="020F0502020204030204" pitchFamily="34" charset="0"/>
              </a:rPr>
              <a:t>Patient de 75 ans, amené par ambulance aux Urgences après avoir présenté le même jour de fortes douleurs abdominales et thoraciques</a:t>
            </a:r>
          </a:p>
          <a:p>
            <a:r>
              <a:rPr lang="fr-CH" sz="1200" b="1" dirty="0" err="1">
                <a:latin typeface="Calibri" panose="020F0502020204030204" pitchFamily="34" charset="0"/>
                <a:cs typeface="Calibri" panose="020F0502020204030204" pitchFamily="34" charset="0"/>
              </a:rPr>
              <a:t>Status</a:t>
            </a:r>
            <a:r>
              <a:rPr lang="fr-CH" sz="1200" b="1" dirty="0">
                <a:latin typeface="Calibri" panose="020F0502020204030204" pitchFamily="34" charset="0"/>
                <a:cs typeface="Calibri" panose="020F0502020204030204" pitchFamily="34" charset="0"/>
              </a:rPr>
              <a:t> :</a:t>
            </a:r>
          </a:p>
          <a:p>
            <a:pPr lvl="1">
              <a:buFont typeface="Arial" pitchFamily="34" charset="0"/>
              <a:buChar char="•"/>
            </a:pPr>
            <a:r>
              <a:rPr lang="fr-CH" sz="1200" dirty="0">
                <a:latin typeface="Calibri" panose="020F0502020204030204" pitchFamily="34" charset="0"/>
                <a:cs typeface="Calibri" panose="020F0502020204030204" pitchFamily="34" charset="0"/>
              </a:rPr>
              <a:t>Inconscient</a:t>
            </a:r>
          </a:p>
          <a:p>
            <a:pPr lvl="1">
              <a:buFont typeface="Arial" pitchFamily="34" charset="0"/>
              <a:buChar char="•"/>
            </a:pPr>
            <a:r>
              <a:rPr lang="fr-CH" sz="1200" dirty="0">
                <a:latin typeface="Calibri" panose="020F0502020204030204" pitchFamily="34" charset="0"/>
                <a:cs typeface="Calibri" panose="020F0502020204030204" pitchFamily="34" charset="0"/>
              </a:rPr>
              <a:t>Hémodynamiquement instable</a:t>
            </a:r>
          </a:p>
          <a:p>
            <a:r>
              <a:rPr lang="fr-CH" sz="1200" b="1" dirty="0">
                <a:latin typeface="Calibri" panose="020F0502020204030204" pitchFamily="34" charset="0"/>
                <a:cs typeface="Calibri" panose="020F0502020204030204" pitchFamily="34" charset="0"/>
              </a:rPr>
              <a:t>Anamnèse :  </a:t>
            </a:r>
            <a:r>
              <a:rPr lang="fr-CH" sz="1200" dirty="0">
                <a:latin typeface="Calibri" panose="020F0502020204030204" pitchFamily="34" charset="0"/>
                <a:cs typeface="Calibri" panose="020F0502020204030204" pitchFamily="34" charset="0"/>
              </a:rPr>
              <a:t>diabète de type II </a:t>
            </a:r>
            <a:r>
              <a:rPr lang="fr-CH" sz="1200" dirty="0" err="1">
                <a:latin typeface="Calibri" panose="020F0502020204030204" pitchFamily="34" charset="0"/>
                <a:cs typeface="Calibri" panose="020F0502020204030204" pitchFamily="34" charset="0"/>
              </a:rPr>
              <a:t>insulino</a:t>
            </a:r>
            <a:r>
              <a:rPr lang="fr-CH" sz="1200" dirty="0">
                <a:latin typeface="Calibri" panose="020F0502020204030204" pitchFamily="34" charset="0"/>
                <a:cs typeface="Calibri" panose="020F0502020204030204" pitchFamily="34" charset="0"/>
              </a:rPr>
              <a:t>-traité, artériopathie avec s/p mise de plusieurs stents aux MI, maladie coronarienne de 2 vaisseaux avec s/p PTCA en 2014</a:t>
            </a:r>
          </a:p>
          <a:p>
            <a:r>
              <a:rPr lang="fr-CH" sz="1200" dirty="0">
                <a:latin typeface="Calibri" panose="020F0502020204030204" pitchFamily="34" charset="0"/>
                <a:cs typeface="Calibri" panose="020F0502020204030204" pitchFamily="34" charset="0"/>
              </a:rPr>
              <a:t>Rapidement équipé avec un cathéter veineux jugulaire droit. </a:t>
            </a:r>
          </a:p>
          <a:p>
            <a:pPr lvl="0"/>
            <a:r>
              <a:rPr lang="fr-CH" sz="1200" b="1" dirty="0">
                <a:latin typeface="Calibri" panose="020F0502020204030204" pitchFamily="34" charset="0"/>
                <a:cs typeface="Calibri" panose="020F0502020204030204" pitchFamily="34" charset="0"/>
              </a:rPr>
              <a:t>CT-scan : </a:t>
            </a:r>
            <a:r>
              <a:rPr lang="fr-CH" sz="1200" u="sng" dirty="0">
                <a:latin typeface="Calibri" panose="020F0502020204030204" pitchFamily="34" charset="0"/>
                <a:cs typeface="Calibri" panose="020F0502020204030204" pitchFamily="34" charset="0"/>
              </a:rPr>
              <a:t>dissection aortique de type A</a:t>
            </a:r>
          </a:p>
          <a:p>
            <a:pPr lvl="0"/>
            <a:r>
              <a:rPr lang="fr-CH" sz="1200" b="1" dirty="0">
                <a:latin typeface="Calibri" panose="020F0502020204030204" pitchFamily="34" charset="0"/>
                <a:cs typeface="Calibri" panose="020F0502020204030204" pitchFamily="34" charset="0"/>
              </a:rPr>
              <a:t>Diagnostic</a:t>
            </a:r>
            <a:r>
              <a:rPr lang="fr-CH" sz="1200" dirty="0">
                <a:latin typeface="Calibri" panose="020F0502020204030204" pitchFamily="34" charset="0"/>
                <a:cs typeface="Calibri" panose="020F0502020204030204" pitchFamily="34" charset="0"/>
              </a:rPr>
              <a:t> : dissection aortique de type A</a:t>
            </a:r>
          </a:p>
          <a:p>
            <a:pPr lvl="0"/>
            <a:r>
              <a:rPr lang="fr-CH" sz="1200" b="1" dirty="0">
                <a:latin typeface="Calibri" panose="020F0502020204030204" pitchFamily="34" charset="0"/>
                <a:cs typeface="Calibri" panose="020F0502020204030204" pitchFamily="34" charset="0"/>
              </a:rPr>
              <a:t>Chirurgie : </a:t>
            </a:r>
          </a:p>
          <a:p>
            <a:pPr lvl="1">
              <a:buFont typeface="Courier New" pitchFamily="49" charset="0"/>
              <a:buChar char="o"/>
            </a:pPr>
            <a:r>
              <a:rPr lang="fr-CH" sz="1200" dirty="0">
                <a:latin typeface="Calibri" panose="020F0502020204030204" pitchFamily="34" charset="0"/>
                <a:cs typeface="Calibri" panose="020F0502020204030204" pitchFamily="34" charset="0"/>
              </a:rPr>
              <a:t>résection de la crosse aorte et de l’aorte descendante et mise en place d’une endoprothèse.</a:t>
            </a:r>
          </a:p>
          <a:p>
            <a:pPr lvl="1">
              <a:buFont typeface="Courier New" pitchFamily="49" charset="0"/>
              <a:buChar char="o"/>
            </a:pPr>
            <a:r>
              <a:rPr lang="fr-CH" sz="1200" dirty="0">
                <a:latin typeface="Calibri" panose="020F0502020204030204" pitchFamily="34" charset="0"/>
                <a:cs typeface="Calibri" panose="020F0502020204030204" pitchFamily="34" charset="0"/>
              </a:rPr>
              <a:t>prophylaxie de </a:t>
            </a:r>
            <a:r>
              <a:rPr lang="fr-CH" sz="1200" dirty="0" err="1">
                <a:latin typeface="Calibri" panose="020F0502020204030204" pitchFamily="34" charset="0"/>
                <a:cs typeface="Calibri" panose="020F0502020204030204" pitchFamily="34" charset="0"/>
              </a:rPr>
              <a:t>céfuroxime</a:t>
            </a:r>
            <a:r>
              <a:rPr lang="fr-CH" sz="1200" dirty="0">
                <a:latin typeface="Calibri" panose="020F0502020204030204" pitchFamily="34" charset="0"/>
                <a:cs typeface="Calibri" panose="020F0502020204030204" pitchFamily="34" charset="0"/>
              </a:rPr>
              <a:t> pendant 48 h</a:t>
            </a:r>
          </a:p>
          <a:p>
            <a:r>
              <a:rPr lang="fr-CH" sz="1200" b="1" dirty="0">
                <a:latin typeface="Calibri" panose="020F0502020204030204" pitchFamily="34" charset="0"/>
                <a:cs typeface="Calibri" panose="020F0502020204030204" pitchFamily="34" charset="0"/>
              </a:rPr>
              <a:t>Transfert aux SI</a:t>
            </a:r>
          </a:p>
          <a:p>
            <a:endParaRPr lang="fr-CH" sz="1200" dirty="0">
              <a:latin typeface="Calibri" panose="020F0502020204030204" pitchFamily="34" charset="0"/>
              <a:cs typeface="Calibri" panose="020F0502020204030204" pitchFamily="34" charset="0"/>
            </a:endParaRPr>
          </a:p>
          <a:p>
            <a:r>
              <a:rPr lang="fr-CH" sz="1200" b="1" dirty="0">
                <a:latin typeface="Calibri" panose="020F0502020204030204" pitchFamily="34" charset="0"/>
                <a:cs typeface="Calibri" panose="020F0502020204030204" pitchFamily="34" charset="0"/>
              </a:rPr>
              <a:t>Evolution…. </a:t>
            </a:r>
          </a:p>
          <a:p>
            <a:pPr lvl="0">
              <a:buNone/>
            </a:pPr>
            <a:endParaRPr lang="de-CH" sz="1200" dirty="0">
              <a:latin typeface="Arial" panose="020B0604020202020204" pitchFamily="34" charset="0"/>
              <a:cs typeface="Arial" panose="020B0604020202020204" pitchFamily="34" charset="0"/>
            </a:endParaRPr>
          </a:p>
          <a:p>
            <a:endParaRPr lang="de-CH" sz="1200" dirty="0">
              <a:latin typeface="Arial" panose="020B0604020202020204" pitchFamily="34" charset="0"/>
              <a:cs typeface="Arial" panose="020B0604020202020204" pitchFamily="34" charset="0"/>
            </a:endParaRPr>
          </a:p>
        </p:txBody>
      </p:sp>
      <p:sp>
        <p:nvSpPr>
          <p:cNvPr id="5" name="Titre 4">
            <a:extLst>
              <a:ext uri="{FF2B5EF4-FFF2-40B4-BE49-F238E27FC236}">
                <a16:creationId xmlns:a16="http://schemas.microsoft.com/office/drawing/2014/main" id="{4F2C5FA5-7420-4B46-BC31-4177EB700B6F}"/>
              </a:ext>
            </a:extLst>
          </p:cNvPr>
          <p:cNvSpPr>
            <a:spLocks noGrp="1"/>
          </p:cNvSpPr>
          <p:nvPr>
            <p:ph type="title"/>
          </p:nvPr>
        </p:nvSpPr>
        <p:spPr/>
        <p:txBody>
          <a:bodyPr/>
          <a:lstStyle/>
          <a:p>
            <a:endParaRPr lang="fr-CH"/>
          </a:p>
        </p:txBody>
      </p:sp>
      <p:sp>
        <p:nvSpPr>
          <p:cNvPr id="6" name="Titre 1">
            <a:extLst>
              <a:ext uri="{FF2B5EF4-FFF2-40B4-BE49-F238E27FC236}">
                <a16:creationId xmlns:a16="http://schemas.microsoft.com/office/drawing/2014/main" id="{7CB2BD96-1ABF-47CA-A603-5070A3F42B03}"/>
              </a:ext>
            </a:extLst>
          </p:cNvPr>
          <p:cNvSpPr txBox="1">
            <a:spLocks/>
          </p:cNvSpPr>
          <p:nvPr/>
        </p:nvSpPr>
        <p:spPr>
          <a:xfrm>
            <a:off x="457200" y="195486"/>
            <a:ext cx="8229600" cy="857250"/>
          </a:xfrm>
          <a:prstGeom prst="rect">
            <a:avLst/>
          </a:prstGeom>
          <a:solidFill>
            <a:srgbClr val="D5F8D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CH" sz="2800" b="1" dirty="0">
                <a:latin typeface="+mn-lt"/>
                <a:cs typeface="Arial" panose="020B0604020202020204" pitchFamily="34" charset="0"/>
              </a:rPr>
              <a:t>Cas 3</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droite à entaille 10"/>
          <p:cNvSpPr/>
          <p:nvPr/>
        </p:nvSpPr>
        <p:spPr>
          <a:xfrm>
            <a:off x="1185057" y="2145759"/>
            <a:ext cx="6815947" cy="841543"/>
          </a:xfrm>
          <a:prstGeom prst="notchedRightArrow">
            <a:avLst/>
          </a:prstGeom>
          <a:solidFill>
            <a:schemeClr val="bg1">
              <a:lumMod val="85000"/>
            </a:schemeClr>
          </a:solidFill>
          <a:effectLst>
            <a:innerShdw blurRad="114300">
              <a:prstClr val="black"/>
            </a:innerShdw>
          </a:effectLst>
        </p:spPr>
        <p:style>
          <a:lnRef idx="0">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sp>
      <p:sp>
        <p:nvSpPr>
          <p:cNvPr id="12" name="Forme libre 11"/>
          <p:cNvSpPr/>
          <p:nvPr/>
        </p:nvSpPr>
        <p:spPr>
          <a:xfrm>
            <a:off x="1979712" y="1383618"/>
            <a:ext cx="882942" cy="918102"/>
          </a:xfrm>
          <a:custGeom>
            <a:avLst/>
            <a:gdLst>
              <a:gd name="connsiteX0" fmla="*/ 0 w 760704"/>
              <a:gd name="connsiteY0" fmla="*/ 0 h 1066324"/>
              <a:gd name="connsiteX1" fmla="*/ 760704 w 760704"/>
              <a:gd name="connsiteY1" fmla="*/ 0 h 1066324"/>
              <a:gd name="connsiteX2" fmla="*/ 760704 w 760704"/>
              <a:gd name="connsiteY2" fmla="*/ 1066324 h 1066324"/>
              <a:gd name="connsiteX3" fmla="*/ 0 w 760704"/>
              <a:gd name="connsiteY3" fmla="*/ 1066324 h 1066324"/>
              <a:gd name="connsiteX4" fmla="*/ 0 w 760704"/>
              <a:gd name="connsiteY4" fmla="*/ 0 h 1066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704" h="1066324">
                <a:moveTo>
                  <a:pt x="0" y="0"/>
                </a:moveTo>
                <a:lnTo>
                  <a:pt x="760704" y="0"/>
                </a:lnTo>
                <a:lnTo>
                  <a:pt x="760704" y="1066324"/>
                </a:lnTo>
                <a:lnTo>
                  <a:pt x="0" y="10663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333375">
              <a:lnSpc>
                <a:spcPct val="90000"/>
              </a:lnSpc>
              <a:spcBef>
                <a:spcPct val="0"/>
              </a:spcBef>
              <a:spcAft>
                <a:spcPct val="35000"/>
              </a:spcAft>
            </a:pPr>
            <a:r>
              <a:rPr lang="fr-CH" sz="800" dirty="0">
                <a:solidFill>
                  <a:srgbClr val="C00000"/>
                </a:solidFill>
                <a:latin typeface="Calibri" panose="020F0502020204030204" pitchFamily="34" charset="0"/>
                <a:cs typeface="Calibri" panose="020F0502020204030204" pitchFamily="34" charset="0"/>
              </a:rPr>
              <a:t>03.05.2022</a:t>
            </a:r>
          </a:p>
          <a:p>
            <a:pPr lvl="0"/>
            <a:r>
              <a:rPr lang="fr-CH" sz="800" dirty="0">
                <a:latin typeface="Calibri" panose="020F0502020204030204" pitchFamily="34" charset="0"/>
                <a:cs typeface="Calibri" panose="020F0502020204030204" pitchFamily="34" charset="0"/>
              </a:rPr>
              <a:t>Réparation de l’anévrysme et mise en place endoprothèse</a:t>
            </a:r>
          </a:p>
          <a:p>
            <a:pPr defTabSz="333375">
              <a:lnSpc>
                <a:spcPct val="90000"/>
              </a:lnSpc>
              <a:spcBef>
                <a:spcPct val="0"/>
              </a:spcBef>
              <a:spcAft>
                <a:spcPct val="35000"/>
              </a:spcAft>
            </a:pPr>
            <a:endParaRPr lang="fr-CH" sz="800" dirty="0">
              <a:latin typeface="Calibri" panose="020F0502020204030204" pitchFamily="34" charset="0"/>
              <a:cs typeface="Calibri" panose="020F0502020204030204" pitchFamily="34" charset="0"/>
            </a:endParaRPr>
          </a:p>
          <a:p>
            <a:pPr defTabSz="333375">
              <a:lnSpc>
                <a:spcPct val="90000"/>
              </a:lnSpc>
              <a:spcBef>
                <a:spcPct val="0"/>
              </a:spcBef>
              <a:spcAft>
                <a:spcPct val="35000"/>
              </a:spcAft>
            </a:pPr>
            <a:r>
              <a:rPr lang="fr-CH" sz="800" dirty="0">
                <a:latin typeface="Calibri" panose="020F0502020204030204" pitchFamily="34" charset="0"/>
                <a:cs typeface="Calibri" panose="020F0502020204030204" pitchFamily="34" charset="0"/>
              </a:rPr>
              <a:t>Ad </a:t>
            </a:r>
            <a:r>
              <a:rPr lang="fr-CH" sz="800" dirty="0" err="1">
                <a:latin typeface="Calibri" panose="020F0502020204030204" pitchFamily="34" charset="0"/>
                <a:cs typeface="Calibri" panose="020F0502020204030204" pitchFamily="34" charset="0"/>
              </a:rPr>
              <a:t>céfuroxime</a:t>
            </a:r>
            <a:endParaRPr lang="fr-CH" sz="800" dirty="0">
              <a:latin typeface="Calibri" panose="020F0502020204030204" pitchFamily="34" charset="0"/>
              <a:cs typeface="Calibri" panose="020F0502020204030204" pitchFamily="34" charset="0"/>
            </a:endParaRPr>
          </a:p>
        </p:txBody>
      </p:sp>
      <p:sp>
        <p:nvSpPr>
          <p:cNvPr id="13" name="Ellipse 12"/>
          <p:cNvSpPr/>
          <p:nvPr/>
        </p:nvSpPr>
        <p:spPr>
          <a:xfrm>
            <a:off x="2357755" y="2487413"/>
            <a:ext cx="138344" cy="138344"/>
          </a:xfrm>
          <a:prstGeom prst="ellipse">
            <a:avLst/>
          </a:pr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Forme libre 20"/>
          <p:cNvSpPr/>
          <p:nvPr/>
        </p:nvSpPr>
        <p:spPr>
          <a:xfrm>
            <a:off x="2573778" y="2787781"/>
            <a:ext cx="864096" cy="841543"/>
          </a:xfrm>
          <a:custGeom>
            <a:avLst/>
            <a:gdLst>
              <a:gd name="connsiteX0" fmla="*/ 0 w 832280"/>
              <a:gd name="connsiteY0" fmla="*/ 0 h 1122057"/>
              <a:gd name="connsiteX1" fmla="*/ 832280 w 832280"/>
              <a:gd name="connsiteY1" fmla="*/ 0 h 1122057"/>
              <a:gd name="connsiteX2" fmla="*/ 832280 w 832280"/>
              <a:gd name="connsiteY2" fmla="*/ 1122057 h 1122057"/>
              <a:gd name="connsiteX3" fmla="*/ 0 w 832280"/>
              <a:gd name="connsiteY3" fmla="*/ 1122057 h 1122057"/>
              <a:gd name="connsiteX4" fmla="*/ 0 w 832280"/>
              <a:gd name="connsiteY4" fmla="*/ 0 h 112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280" h="1122057">
                <a:moveTo>
                  <a:pt x="0" y="0"/>
                </a:moveTo>
                <a:lnTo>
                  <a:pt x="832280" y="0"/>
                </a:lnTo>
                <a:lnTo>
                  <a:pt x="832280" y="1122057"/>
                </a:lnTo>
                <a:lnTo>
                  <a:pt x="0" y="11220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333375">
              <a:lnSpc>
                <a:spcPct val="90000"/>
              </a:lnSpc>
              <a:spcBef>
                <a:spcPct val="0"/>
              </a:spcBef>
              <a:spcAft>
                <a:spcPct val="35000"/>
              </a:spcAft>
            </a:pPr>
            <a:r>
              <a:rPr lang="fr-CH" sz="800" dirty="0">
                <a:solidFill>
                  <a:srgbClr val="C00000"/>
                </a:solidFill>
                <a:latin typeface="Calibri" panose="020F0502020204030204" pitchFamily="34" charset="0"/>
                <a:cs typeface="Calibri" panose="020F0502020204030204" pitchFamily="34" charset="0"/>
              </a:rPr>
              <a:t>05.05.2022 à 10h00</a:t>
            </a:r>
          </a:p>
          <a:p>
            <a:pPr lvl="0"/>
            <a:r>
              <a:rPr lang="fr-CH" sz="800" dirty="0" err="1">
                <a:latin typeface="Calibri" panose="020F0502020204030204" pitchFamily="34" charset="0"/>
                <a:cs typeface="Calibri" panose="020F0502020204030204" pitchFamily="34" charset="0"/>
              </a:rPr>
              <a:t>extubé</a:t>
            </a:r>
            <a:r>
              <a:rPr lang="fr-CH" sz="800" dirty="0">
                <a:latin typeface="Calibri" panose="020F0502020204030204" pitchFamily="34" charset="0"/>
                <a:cs typeface="Calibri" panose="020F0502020204030204" pitchFamily="34" charset="0"/>
              </a:rPr>
              <a:t>, stable HD</a:t>
            </a:r>
          </a:p>
          <a:p>
            <a:pPr lvl="0"/>
            <a:r>
              <a:rPr lang="fr-CH" sz="800" dirty="0">
                <a:latin typeface="Calibri" panose="020F0502020204030204" pitchFamily="34" charset="0"/>
                <a:cs typeface="Calibri" panose="020F0502020204030204" pitchFamily="34" charset="0"/>
              </a:rPr>
              <a:t>STOP CEFUROXIME ET STOP VVC</a:t>
            </a:r>
          </a:p>
        </p:txBody>
      </p:sp>
      <p:sp>
        <p:nvSpPr>
          <p:cNvPr id="22" name="Ellipse 21"/>
          <p:cNvSpPr/>
          <p:nvPr/>
        </p:nvSpPr>
        <p:spPr>
          <a:xfrm>
            <a:off x="2913742" y="2487413"/>
            <a:ext cx="138344" cy="138344"/>
          </a:xfrm>
          <a:prstGeom prst="ellipse">
            <a:avLst/>
          </a:pr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Forme libre 22"/>
          <p:cNvSpPr/>
          <p:nvPr/>
        </p:nvSpPr>
        <p:spPr>
          <a:xfrm>
            <a:off x="3437874" y="1329613"/>
            <a:ext cx="972108" cy="1003562"/>
          </a:xfrm>
          <a:custGeom>
            <a:avLst/>
            <a:gdLst>
              <a:gd name="connsiteX0" fmla="*/ 0 w 662257"/>
              <a:gd name="connsiteY0" fmla="*/ 0 h 1122057"/>
              <a:gd name="connsiteX1" fmla="*/ 662257 w 662257"/>
              <a:gd name="connsiteY1" fmla="*/ 0 h 1122057"/>
              <a:gd name="connsiteX2" fmla="*/ 662257 w 662257"/>
              <a:gd name="connsiteY2" fmla="*/ 1122057 h 1122057"/>
              <a:gd name="connsiteX3" fmla="*/ 0 w 662257"/>
              <a:gd name="connsiteY3" fmla="*/ 1122057 h 1122057"/>
              <a:gd name="connsiteX4" fmla="*/ 0 w 662257"/>
              <a:gd name="connsiteY4" fmla="*/ 0 h 112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257" h="1122057">
                <a:moveTo>
                  <a:pt x="0" y="0"/>
                </a:moveTo>
                <a:lnTo>
                  <a:pt x="662257" y="0"/>
                </a:lnTo>
                <a:lnTo>
                  <a:pt x="662257" y="1122057"/>
                </a:lnTo>
                <a:lnTo>
                  <a:pt x="0" y="11220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b" anchorCtr="0">
            <a:noAutofit/>
          </a:bodyPr>
          <a:lstStyle/>
          <a:p>
            <a:pPr defTabSz="333375">
              <a:lnSpc>
                <a:spcPct val="90000"/>
              </a:lnSpc>
              <a:spcBef>
                <a:spcPct val="0"/>
              </a:spcBef>
              <a:spcAft>
                <a:spcPct val="35000"/>
              </a:spcAft>
            </a:pPr>
            <a:r>
              <a:rPr lang="fr-CH" sz="800" dirty="0">
                <a:solidFill>
                  <a:srgbClr val="C00000"/>
                </a:solidFill>
                <a:latin typeface="Calibri" panose="020F0502020204030204" pitchFamily="34" charset="0"/>
                <a:cs typeface="Calibri" panose="020F0502020204030204" pitchFamily="34" charset="0"/>
              </a:rPr>
              <a:t>25.05.2022  à 18h00</a:t>
            </a:r>
            <a:r>
              <a:rPr lang="fr-CH" sz="800" dirty="0">
                <a:solidFill>
                  <a:srgbClr val="FF0000"/>
                </a:solidFill>
                <a:latin typeface="Calibri" panose="020F0502020204030204" pitchFamily="34" charset="0"/>
                <a:cs typeface="Calibri" panose="020F0502020204030204" pitchFamily="34" charset="0"/>
              </a:rPr>
              <a:t> </a:t>
            </a:r>
          </a:p>
          <a:p>
            <a:pPr lvl="0"/>
            <a:r>
              <a:rPr lang="fr-CH" sz="800" dirty="0">
                <a:latin typeface="Calibri" panose="020F0502020204030204" pitchFamily="34" charset="0"/>
                <a:cs typeface="Calibri" panose="020F0502020204030204" pitchFamily="34" charset="0"/>
              </a:rPr>
              <a:t>Hospitalisé en chirurgie</a:t>
            </a:r>
          </a:p>
          <a:p>
            <a:pPr lvl="0"/>
            <a:r>
              <a:rPr lang="fr-CH" sz="800" dirty="0">
                <a:latin typeface="Calibri" panose="020F0502020204030204" pitchFamily="34" charset="0"/>
                <a:cs typeface="Calibri" panose="020F0502020204030204" pitchFamily="34" charset="0"/>
              </a:rPr>
              <a:t>Etat fébrile à 39,0° sans instabilité</a:t>
            </a:r>
          </a:p>
          <a:p>
            <a:pPr lvl="0"/>
            <a:endParaRPr lang="fr-CH" sz="800" dirty="0">
              <a:latin typeface="Calibri" panose="020F0502020204030204" pitchFamily="34" charset="0"/>
              <a:cs typeface="Calibri" panose="020F0502020204030204" pitchFamily="34" charset="0"/>
            </a:endParaRPr>
          </a:p>
          <a:p>
            <a:pPr lvl="0">
              <a:buFont typeface="Arial" pitchFamily="34" charset="0"/>
              <a:buChar char="•"/>
            </a:pPr>
            <a:r>
              <a:rPr lang="fr-CH" sz="800" dirty="0">
                <a:latin typeface="Calibri" panose="020F0502020204030204" pitchFamily="34" charset="0"/>
                <a:cs typeface="Calibri" panose="020F0502020204030204" pitchFamily="34" charset="0"/>
              </a:rPr>
              <a:t> Examen clinique: abdomen diffusément douloureux sans défense ni détente</a:t>
            </a:r>
          </a:p>
          <a:p>
            <a:pPr lvl="0">
              <a:buFont typeface="Arial" pitchFamily="34" charset="0"/>
              <a:buChar char="•"/>
            </a:pPr>
            <a:r>
              <a:rPr lang="fr-CH" sz="800" dirty="0">
                <a:latin typeface="Calibri" panose="020F0502020204030204" pitchFamily="34" charset="0"/>
                <a:cs typeface="Calibri" panose="020F0502020204030204" pitchFamily="34" charset="0"/>
              </a:rPr>
              <a:t> Deux paires HC par la périphérie</a:t>
            </a:r>
          </a:p>
        </p:txBody>
      </p:sp>
      <p:sp>
        <p:nvSpPr>
          <p:cNvPr id="24" name="Ellipse 23"/>
          <p:cNvSpPr/>
          <p:nvPr/>
        </p:nvSpPr>
        <p:spPr>
          <a:xfrm>
            <a:off x="3862718" y="2487413"/>
            <a:ext cx="138344" cy="138344"/>
          </a:xfrm>
          <a:prstGeom prst="ellipse">
            <a:avLst/>
          </a:prstGeom>
          <a:solidFill>
            <a:schemeClr val="accent2">
              <a:lumMod val="50000"/>
            </a:schemeClr>
          </a:solidFill>
          <a:ln>
            <a:solidFill>
              <a:schemeClr val="accent2">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Forme libre 24"/>
          <p:cNvSpPr/>
          <p:nvPr/>
        </p:nvSpPr>
        <p:spPr>
          <a:xfrm>
            <a:off x="4572000" y="951570"/>
            <a:ext cx="1026114" cy="1404156"/>
          </a:xfrm>
          <a:custGeom>
            <a:avLst/>
            <a:gdLst>
              <a:gd name="connsiteX0" fmla="*/ 0 w 739664"/>
              <a:gd name="connsiteY0" fmla="*/ 0 h 1122057"/>
              <a:gd name="connsiteX1" fmla="*/ 739664 w 739664"/>
              <a:gd name="connsiteY1" fmla="*/ 0 h 1122057"/>
              <a:gd name="connsiteX2" fmla="*/ 739664 w 739664"/>
              <a:gd name="connsiteY2" fmla="*/ 1122057 h 1122057"/>
              <a:gd name="connsiteX3" fmla="*/ 0 w 739664"/>
              <a:gd name="connsiteY3" fmla="*/ 1122057 h 1122057"/>
              <a:gd name="connsiteX4" fmla="*/ 0 w 739664"/>
              <a:gd name="connsiteY4" fmla="*/ 0 h 112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664" h="1122057">
                <a:moveTo>
                  <a:pt x="0" y="0"/>
                </a:moveTo>
                <a:lnTo>
                  <a:pt x="739664" y="0"/>
                </a:lnTo>
                <a:lnTo>
                  <a:pt x="739664" y="1122057"/>
                </a:lnTo>
                <a:lnTo>
                  <a:pt x="0" y="11220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333375">
              <a:lnSpc>
                <a:spcPct val="90000"/>
              </a:lnSpc>
              <a:spcBef>
                <a:spcPct val="0"/>
              </a:spcBef>
              <a:spcAft>
                <a:spcPct val="35000"/>
              </a:spcAft>
            </a:pPr>
            <a:r>
              <a:rPr lang="fr-CH" sz="800" dirty="0">
                <a:solidFill>
                  <a:srgbClr val="C00000"/>
                </a:solidFill>
                <a:latin typeface="Calibri" panose="020F0502020204030204" pitchFamily="34" charset="0"/>
                <a:cs typeface="Calibri" panose="020F0502020204030204" pitchFamily="34" charset="0"/>
              </a:rPr>
              <a:t>26.05.2022 à 11h00</a:t>
            </a:r>
          </a:p>
          <a:p>
            <a:pPr lvl="0"/>
            <a:r>
              <a:rPr lang="fr-CH" sz="800" dirty="0">
                <a:latin typeface="Calibri" panose="020F0502020204030204" pitchFamily="34" charset="0"/>
                <a:cs typeface="Calibri" panose="020F0502020204030204" pitchFamily="34" charset="0"/>
              </a:rPr>
              <a:t>Toutes les HC + </a:t>
            </a:r>
            <a:r>
              <a:rPr lang="fr-CH" sz="800" i="1" dirty="0">
                <a:latin typeface="Calibri" panose="020F0502020204030204" pitchFamily="34" charset="0"/>
                <a:cs typeface="Calibri" panose="020F0502020204030204" pitchFamily="34" charset="0"/>
              </a:rPr>
              <a:t>Enterobacter </a:t>
            </a:r>
            <a:r>
              <a:rPr lang="fr-CH" sz="800" i="1" dirty="0" err="1">
                <a:latin typeface="Calibri" panose="020F0502020204030204" pitchFamily="34" charset="0"/>
                <a:cs typeface="Calibri" panose="020F0502020204030204" pitchFamily="34" charset="0"/>
              </a:rPr>
              <a:t>cloacae</a:t>
            </a:r>
            <a:r>
              <a:rPr lang="fr-CH" sz="800" i="1" dirty="0">
                <a:latin typeface="Calibri" panose="020F0502020204030204" pitchFamily="34" charset="0"/>
                <a:cs typeface="Calibri" panose="020F0502020204030204" pitchFamily="34" charset="0"/>
              </a:rPr>
              <a:t> </a:t>
            </a:r>
            <a:r>
              <a:rPr lang="fr-CH" sz="800" dirty="0">
                <a:latin typeface="Calibri" panose="020F0502020204030204" pitchFamily="34" charset="0"/>
                <a:cs typeface="Calibri" panose="020F0502020204030204" pitchFamily="34" charset="0"/>
              </a:rPr>
              <a:t>et </a:t>
            </a:r>
            <a:r>
              <a:rPr lang="fr-CH" sz="800" i="1" dirty="0" err="1">
                <a:latin typeface="Calibri" panose="020F0502020204030204" pitchFamily="34" charset="0"/>
                <a:cs typeface="Calibri" panose="020F0502020204030204" pitchFamily="34" charset="0"/>
              </a:rPr>
              <a:t>Citrobacter</a:t>
            </a:r>
            <a:r>
              <a:rPr lang="fr-CH" sz="800" i="1" dirty="0">
                <a:latin typeface="Calibri" panose="020F0502020204030204" pitchFamily="34" charset="0"/>
                <a:cs typeface="Calibri" panose="020F0502020204030204" pitchFamily="34" charset="0"/>
              </a:rPr>
              <a:t> </a:t>
            </a:r>
            <a:r>
              <a:rPr lang="fr-CH" sz="800" i="1" dirty="0" err="1">
                <a:latin typeface="Calibri" panose="020F0502020204030204" pitchFamily="34" charset="0"/>
                <a:cs typeface="Calibri" panose="020F0502020204030204" pitchFamily="34" charset="0"/>
              </a:rPr>
              <a:t>koseri</a:t>
            </a:r>
            <a:endParaRPr lang="fr-CH" sz="800" dirty="0">
              <a:latin typeface="Calibri" panose="020F0502020204030204" pitchFamily="34" charset="0"/>
              <a:cs typeface="Calibri" panose="020F0502020204030204" pitchFamily="34" charset="0"/>
            </a:endParaRPr>
          </a:p>
          <a:p>
            <a:pPr defTabSz="333375">
              <a:lnSpc>
                <a:spcPct val="90000"/>
              </a:lnSpc>
              <a:spcBef>
                <a:spcPct val="0"/>
              </a:spcBef>
              <a:spcAft>
                <a:spcPct val="35000"/>
              </a:spcAft>
            </a:pPr>
            <a:endParaRPr lang="fr-CH" sz="800" dirty="0">
              <a:latin typeface="Calibri" panose="020F0502020204030204" pitchFamily="34" charset="0"/>
              <a:cs typeface="Calibri" panose="020F0502020204030204" pitchFamily="34" charset="0"/>
            </a:endParaRPr>
          </a:p>
          <a:p>
            <a:pPr defTabSz="333375">
              <a:lnSpc>
                <a:spcPct val="90000"/>
              </a:lnSpc>
              <a:spcBef>
                <a:spcPct val="0"/>
              </a:spcBef>
              <a:spcAft>
                <a:spcPct val="35000"/>
              </a:spcAft>
            </a:pPr>
            <a:r>
              <a:rPr lang="fr-CH" sz="800" dirty="0">
                <a:latin typeface="Calibri" panose="020F0502020204030204" pitchFamily="34" charset="0"/>
                <a:cs typeface="Calibri" panose="020F0502020204030204" pitchFamily="34" charset="0"/>
              </a:rPr>
              <a:t>CT-Scan: prise de contraste le long de la prothèse et abcès autour d’elle: </a:t>
            </a:r>
            <a:r>
              <a:rPr lang="fr-CH" sz="800" b="1" dirty="0">
                <a:solidFill>
                  <a:srgbClr val="FF0000"/>
                </a:solidFill>
                <a:latin typeface="Calibri" panose="020F0502020204030204" pitchFamily="34" charset="0"/>
                <a:cs typeface="Calibri" panose="020F0502020204030204" pitchFamily="34" charset="0"/>
              </a:rPr>
              <a:t>Infection de la prothèse aortique</a:t>
            </a:r>
            <a:endParaRPr lang="fr-CH" sz="800" dirty="0">
              <a:latin typeface="Calibri" panose="020F0502020204030204" pitchFamily="34" charset="0"/>
              <a:cs typeface="Calibri" panose="020F0502020204030204" pitchFamily="34" charset="0"/>
            </a:endParaRPr>
          </a:p>
          <a:p>
            <a:pPr defTabSz="333375">
              <a:lnSpc>
                <a:spcPct val="90000"/>
              </a:lnSpc>
              <a:spcBef>
                <a:spcPct val="0"/>
              </a:spcBef>
              <a:spcAft>
                <a:spcPct val="35000"/>
              </a:spcAft>
            </a:pPr>
            <a:endParaRPr lang="fr-CH" sz="800" b="1" dirty="0">
              <a:latin typeface="Calibri" panose="020F0502020204030204" pitchFamily="34" charset="0"/>
              <a:cs typeface="Calibri" panose="020F0502020204030204" pitchFamily="34" charset="0"/>
            </a:endParaRPr>
          </a:p>
        </p:txBody>
      </p:sp>
      <p:sp>
        <p:nvSpPr>
          <p:cNvPr id="26" name="Ellipse 25"/>
          <p:cNvSpPr/>
          <p:nvPr/>
        </p:nvSpPr>
        <p:spPr>
          <a:xfrm>
            <a:off x="4942503" y="2485438"/>
            <a:ext cx="138344" cy="138344"/>
          </a:xfrm>
          <a:prstGeom prst="ellipse">
            <a:avLst/>
          </a:pr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Forme libre 26"/>
          <p:cNvSpPr/>
          <p:nvPr/>
        </p:nvSpPr>
        <p:spPr>
          <a:xfrm>
            <a:off x="5706126" y="2807952"/>
            <a:ext cx="1166187" cy="1221961"/>
          </a:xfrm>
          <a:custGeom>
            <a:avLst/>
            <a:gdLst>
              <a:gd name="connsiteX0" fmla="*/ 0 w 930438"/>
              <a:gd name="connsiteY0" fmla="*/ 0 h 1122057"/>
              <a:gd name="connsiteX1" fmla="*/ 930438 w 930438"/>
              <a:gd name="connsiteY1" fmla="*/ 0 h 1122057"/>
              <a:gd name="connsiteX2" fmla="*/ 930438 w 930438"/>
              <a:gd name="connsiteY2" fmla="*/ 1122057 h 1122057"/>
              <a:gd name="connsiteX3" fmla="*/ 0 w 930438"/>
              <a:gd name="connsiteY3" fmla="*/ 1122057 h 1122057"/>
              <a:gd name="connsiteX4" fmla="*/ 0 w 930438"/>
              <a:gd name="connsiteY4" fmla="*/ 0 h 112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38" h="1122057">
                <a:moveTo>
                  <a:pt x="0" y="0"/>
                </a:moveTo>
                <a:lnTo>
                  <a:pt x="930438" y="0"/>
                </a:lnTo>
                <a:lnTo>
                  <a:pt x="930438" y="1122057"/>
                </a:lnTo>
                <a:lnTo>
                  <a:pt x="0" y="11220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333375">
              <a:lnSpc>
                <a:spcPct val="90000"/>
              </a:lnSpc>
              <a:spcBef>
                <a:spcPct val="0"/>
              </a:spcBef>
              <a:spcAft>
                <a:spcPct val="35000"/>
              </a:spcAft>
            </a:pPr>
            <a:r>
              <a:rPr lang="fr-CH" sz="800" dirty="0">
                <a:solidFill>
                  <a:srgbClr val="C00000"/>
                </a:solidFill>
                <a:latin typeface="Calibri" panose="020F0502020204030204" pitchFamily="34" charset="0"/>
                <a:cs typeface="Calibri" panose="020F0502020204030204" pitchFamily="34" charset="0"/>
              </a:rPr>
              <a:t>27.05.22</a:t>
            </a:r>
            <a:endParaRPr lang="fr-CH" sz="800" dirty="0">
              <a:solidFill>
                <a:srgbClr val="FF0000"/>
              </a:solidFill>
              <a:latin typeface="Calibri" panose="020F0502020204030204" pitchFamily="34" charset="0"/>
              <a:cs typeface="Calibri" panose="020F0502020204030204" pitchFamily="34" charset="0"/>
            </a:endParaRPr>
          </a:p>
          <a:p>
            <a:pPr lvl="0"/>
            <a:r>
              <a:rPr lang="fr-CH" sz="800" dirty="0">
                <a:latin typeface="Calibri" panose="020F0502020204030204" pitchFamily="34" charset="0"/>
                <a:cs typeface="Calibri" panose="020F0502020204030204" pitchFamily="34" charset="0"/>
              </a:rPr>
              <a:t>excision </a:t>
            </a:r>
            <a:r>
              <a:rPr lang="fr-CH" sz="800" i="1" dirty="0">
                <a:latin typeface="Calibri" panose="020F0502020204030204" pitchFamily="34" charset="0"/>
                <a:cs typeface="Calibri" panose="020F0502020204030204" pitchFamily="34" charset="0"/>
              </a:rPr>
              <a:t>in toto</a:t>
            </a:r>
            <a:r>
              <a:rPr lang="fr-CH" sz="800" dirty="0">
                <a:latin typeface="Calibri" panose="020F0502020204030204" pitchFamily="34" charset="0"/>
                <a:cs typeface="Calibri" panose="020F0502020204030204" pitchFamily="34" charset="0"/>
              </a:rPr>
              <a:t> de la prothèse et  mise d’une nouvelle prothèse </a:t>
            </a:r>
          </a:p>
          <a:p>
            <a:pPr lvl="0"/>
            <a:endParaRPr lang="fr-CH" sz="800" dirty="0">
              <a:latin typeface="Calibri" panose="020F0502020204030204" pitchFamily="34" charset="0"/>
              <a:cs typeface="Calibri" panose="020F0502020204030204" pitchFamily="34" charset="0"/>
            </a:endParaRPr>
          </a:p>
          <a:p>
            <a:pPr lvl="0"/>
            <a:r>
              <a:rPr lang="fr-CH" sz="800" dirty="0" err="1">
                <a:latin typeface="Calibri" panose="020F0502020204030204" pitchFamily="34" charset="0"/>
                <a:cs typeface="Calibri" panose="020F0502020204030204" pitchFamily="34" charset="0"/>
              </a:rPr>
              <a:t>Readmission</a:t>
            </a:r>
            <a:r>
              <a:rPr lang="fr-CH" sz="800" dirty="0">
                <a:latin typeface="Calibri" panose="020F0502020204030204" pitchFamily="34" charset="0"/>
                <a:cs typeface="Calibri" panose="020F0502020204030204" pitchFamily="34" charset="0"/>
              </a:rPr>
              <a:t> aux SI, intubé, équipé d’une nouvelle VVC et d’une SU</a:t>
            </a:r>
          </a:p>
        </p:txBody>
      </p:sp>
      <p:sp>
        <p:nvSpPr>
          <p:cNvPr id="28" name="Ellipse 27"/>
          <p:cNvSpPr/>
          <p:nvPr/>
        </p:nvSpPr>
        <p:spPr>
          <a:xfrm>
            <a:off x="6148493" y="2487558"/>
            <a:ext cx="138344" cy="138344"/>
          </a:xfrm>
          <a:prstGeom prst="ellipse">
            <a:avLst/>
          </a:pr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lèche vers le bas 15"/>
          <p:cNvSpPr/>
          <p:nvPr/>
        </p:nvSpPr>
        <p:spPr>
          <a:xfrm>
            <a:off x="4344241" y="536683"/>
            <a:ext cx="139481" cy="1796492"/>
          </a:xfrm>
          <a:prstGeom prst="down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fr-CH" sz="800">
              <a:latin typeface="Calibri" panose="020F0502020204030204" pitchFamily="34" charset="0"/>
              <a:cs typeface="Calibri" panose="020F0502020204030204" pitchFamily="34" charset="0"/>
            </a:endParaRPr>
          </a:p>
        </p:txBody>
      </p:sp>
      <p:sp>
        <p:nvSpPr>
          <p:cNvPr id="17" name="ZoneTexte 16"/>
          <p:cNvSpPr txBox="1"/>
          <p:nvPr/>
        </p:nvSpPr>
        <p:spPr>
          <a:xfrm>
            <a:off x="3676691" y="154188"/>
            <a:ext cx="1404156" cy="338554"/>
          </a:xfrm>
          <a:prstGeom prst="rect">
            <a:avLst/>
          </a:prstGeom>
          <a:solidFill>
            <a:schemeClr val="accent3">
              <a:lumMod val="60000"/>
              <a:lumOff val="40000"/>
            </a:schemeClr>
          </a:solidFill>
          <a:ln>
            <a:noFill/>
          </a:ln>
        </p:spPr>
        <p:txBody>
          <a:bodyPr wrap="square" rtlCol="0">
            <a:spAutoFit/>
          </a:bodyPr>
          <a:lstStyle/>
          <a:p>
            <a:pPr lvl="1"/>
            <a:r>
              <a:rPr lang="fr-CH" sz="800">
                <a:latin typeface="Calibri" panose="020F0502020204030204" pitchFamily="34" charset="0"/>
                <a:cs typeface="Calibri" panose="020F0502020204030204" pitchFamily="34" charset="0"/>
              </a:rPr>
              <a:t>Vancomycin: 2 x 1 g/jour iv Imipenem 4 x 500 mg/jour iv </a:t>
            </a:r>
          </a:p>
        </p:txBody>
      </p:sp>
      <p:sp>
        <p:nvSpPr>
          <p:cNvPr id="30" name="Flèche vers le bas 29"/>
          <p:cNvSpPr/>
          <p:nvPr/>
        </p:nvSpPr>
        <p:spPr>
          <a:xfrm rot="10800000">
            <a:off x="4085946" y="2679762"/>
            <a:ext cx="174687" cy="864096"/>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fr-CH" sz="800">
              <a:latin typeface="Calibri" panose="020F0502020204030204" pitchFamily="34" charset="0"/>
              <a:cs typeface="Calibri" panose="020F0502020204030204" pitchFamily="34" charset="0"/>
            </a:endParaRPr>
          </a:p>
        </p:txBody>
      </p:sp>
      <p:sp>
        <p:nvSpPr>
          <p:cNvPr id="31" name="ZoneTexte 30"/>
          <p:cNvSpPr txBox="1"/>
          <p:nvPr/>
        </p:nvSpPr>
        <p:spPr>
          <a:xfrm>
            <a:off x="3869922" y="3381841"/>
            <a:ext cx="1242138" cy="461665"/>
          </a:xfrm>
          <a:prstGeom prst="rect">
            <a:avLst/>
          </a:prstGeom>
          <a:solidFill>
            <a:schemeClr val="accent6">
              <a:lumMod val="60000"/>
              <a:lumOff val="40000"/>
            </a:schemeClr>
          </a:solidFill>
          <a:ln>
            <a:noFill/>
          </a:ln>
        </p:spPr>
        <p:txBody>
          <a:bodyPr wrap="square" rtlCol="0">
            <a:spAutoFit/>
          </a:bodyPr>
          <a:lstStyle/>
          <a:p>
            <a:pPr lvl="1"/>
            <a:r>
              <a:rPr lang="fr-CH" sz="800">
                <a:latin typeface="Calibri" panose="020F0502020204030204" pitchFamily="34" charset="0"/>
                <a:cs typeface="Calibri" panose="020F0502020204030204" pitchFamily="34" charset="0"/>
              </a:rPr>
              <a:t>Hémocultures positives:</a:t>
            </a:r>
          </a:p>
          <a:p>
            <a:pPr lvl="1"/>
            <a:r>
              <a:rPr lang="fr-CH" sz="800">
                <a:latin typeface="Calibri" panose="020F0502020204030204" pitchFamily="34" charset="0"/>
                <a:cs typeface="Calibri" panose="020F0502020204030204" pitchFamily="34" charset="0"/>
              </a:rPr>
              <a:t>2 x 2 (aérob/anaérob) par veine periphérique</a:t>
            </a:r>
          </a:p>
        </p:txBody>
      </p:sp>
      <p:cxnSp>
        <p:nvCxnSpPr>
          <p:cNvPr id="32" name="Connecteur droit 31"/>
          <p:cNvCxnSpPr/>
          <p:nvPr/>
        </p:nvCxnSpPr>
        <p:spPr>
          <a:xfrm>
            <a:off x="3221850" y="2085696"/>
            <a:ext cx="324036" cy="972108"/>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3310128" y="2095301"/>
            <a:ext cx="324036" cy="972108"/>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Ellipse 36"/>
          <p:cNvSpPr/>
          <p:nvPr/>
        </p:nvSpPr>
        <p:spPr>
          <a:xfrm>
            <a:off x="6770716" y="2487413"/>
            <a:ext cx="138344" cy="138344"/>
          </a:xfrm>
          <a:prstGeom prst="ellipse">
            <a:avLst/>
          </a:pr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8" name="Forme libre 37"/>
          <p:cNvSpPr/>
          <p:nvPr/>
        </p:nvSpPr>
        <p:spPr>
          <a:xfrm>
            <a:off x="5678325" y="1088397"/>
            <a:ext cx="1166187" cy="1221961"/>
          </a:xfrm>
          <a:custGeom>
            <a:avLst/>
            <a:gdLst>
              <a:gd name="connsiteX0" fmla="*/ 0 w 930438"/>
              <a:gd name="connsiteY0" fmla="*/ 0 h 1122057"/>
              <a:gd name="connsiteX1" fmla="*/ 930438 w 930438"/>
              <a:gd name="connsiteY1" fmla="*/ 0 h 1122057"/>
              <a:gd name="connsiteX2" fmla="*/ 930438 w 930438"/>
              <a:gd name="connsiteY2" fmla="*/ 1122057 h 1122057"/>
              <a:gd name="connsiteX3" fmla="*/ 0 w 930438"/>
              <a:gd name="connsiteY3" fmla="*/ 1122057 h 1122057"/>
              <a:gd name="connsiteX4" fmla="*/ 0 w 930438"/>
              <a:gd name="connsiteY4" fmla="*/ 0 h 112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38" h="1122057">
                <a:moveTo>
                  <a:pt x="0" y="0"/>
                </a:moveTo>
                <a:lnTo>
                  <a:pt x="930438" y="0"/>
                </a:lnTo>
                <a:lnTo>
                  <a:pt x="930438" y="1122057"/>
                </a:lnTo>
                <a:lnTo>
                  <a:pt x="0" y="11220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333375">
              <a:lnSpc>
                <a:spcPct val="90000"/>
              </a:lnSpc>
              <a:spcBef>
                <a:spcPct val="0"/>
              </a:spcBef>
              <a:spcAft>
                <a:spcPct val="35000"/>
              </a:spcAft>
            </a:pPr>
            <a:r>
              <a:rPr lang="fr-CH" sz="800" dirty="0">
                <a:solidFill>
                  <a:srgbClr val="C00000"/>
                </a:solidFill>
                <a:latin typeface="Calibri" panose="020F0502020204030204" pitchFamily="34" charset="0"/>
                <a:cs typeface="Calibri" panose="020F0502020204030204" pitchFamily="34" charset="0"/>
              </a:rPr>
              <a:t>28.05.22</a:t>
            </a:r>
            <a:endParaRPr lang="fr-CH" sz="800" dirty="0">
              <a:solidFill>
                <a:srgbClr val="FF0000"/>
              </a:solidFill>
              <a:latin typeface="Calibri" panose="020F0502020204030204" pitchFamily="34" charset="0"/>
              <a:cs typeface="Calibri" panose="020F0502020204030204" pitchFamily="34" charset="0"/>
            </a:endParaRPr>
          </a:p>
          <a:p>
            <a:pPr lvl="0"/>
            <a:r>
              <a:rPr lang="fr-CH" sz="800" dirty="0">
                <a:latin typeface="Calibri" panose="020F0502020204030204" pitchFamily="34" charset="0"/>
                <a:cs typeface="Calibri" panose="020F0502020204030204" pitchFamily="34" charset="0"/>
              </a:rPr>
              <a:t>prélèvements peropératoires : </a:t>
            </a:r>
          </a:p>
          <a:p>
            <a:pPr defTabSz="333375">
              <a:lnSpc>
                <a:spcPct val="90000"/>
              </a:lnSpc>
              <a:spcBef>
                <a:spcPct val="0"/>
              </a:spcBef>
              <a:spcAft>
                <a:spcPct val="35000"/>
              </a:spcAft>
            </a:pPr>
            <a:r>
              <a:rPr lang="fr-CH" sz="800" i="1" dirty="0">
                <a:latin typeface="Calibri" panose="020F0502020204030204" pitchFamily="34" charset="0"/>
                <a:cs typeface="Calibri" panose="020F0502020204030204" pitchFamily="34" charset="0"/>
              </a:rPr>
              <a:t>Enterobacter </a:t>
            </a:r>
            <a:r>
              <a:rPr lang="fr-CH" sz="800" i="1" dirty="0" err="1">
                <a:latin typeface="Calibri" panose="020F0502020204030204" pitchFamily="34" charset="0"/>
                <a:cs typeface="Calibri" panose="020F0502020204030204" pitchFamily="34" charset="0"/>
              </a:rPr>
              <a:t>cloacae</a:t>
            </a:r>
            <a:r>
              <a:rPr lang="fr-CH" sz="800" i="1" dirty="0">
                <a:latin typeface="Calibri" panose="020F0502020204030204" pitchFamily="34" charset="0"/>
                <a:cs typeface="Calibri" panose="020F0502020204030204" pitchFamily="34" charset="0"/>
              </a:rPr>
              <a:t>, </a:t>
            </a:r>
            <a:r>
              <a:rPr lang="fr-CH" sz="800" i="1" dirty="0" err="1">
                <a:latin typeface="Calibri" panose="020F0502020204030204" pitchFamily="34" charset="0"/>
                <a:cs typeface="Calibri" panose="020F0502020204030204" pitchFamily="34" charset="0"/>
              </a:rPr>
              <a:t>Citrobacter</a:t>
            </a:r>
            <a:r>
              <a:rPr lang="fr-CH" sz="800" i="1" dirty="0">
                <a:latin typeface="Calibri" panose="020F0502020204030204" pitchFamily="34" charset="0"/>
                <a:cs typeface="Calibri" panose="020F0502020204030204" pitchFamily="34" charset="0"/>
              </a:rPr>
              <a:t> </a:t>
            </a:r>
            <a:r>
              <a:rPr lang="fr-CH" sz="800" i="1" dirty="0" err="1">
                <a:latin typeface="Calibri" panose="020F0502020204030204" pitchFamily="34" charset="0"/>
                <a:cs typeface="Calibri" panose="020F0502020204030204" pitchFamily="34" charset="0"/>
              </a:rPr>
              <a:t>koseri</a:t>
            </a:r>
            <a:r>
              <a:rPr lang="fr-CH" sz="800" dirty="0">
                <a:latin typeface="Calibri" panose="020F0502020204030204" pitchFamily="34" charset="0"/>
                <a:cs typeface="Calibri" panose="020F0502020204030204" pitchFamily="34" charset="0"/>
              </a:rPr>
              <a:t> </a:t>
            </a:r>
            <a:r>
              <a:rPr lang="fr-CH" sz="800" dirty="0" err="1">
                <a:latin typeface="Calibri" panose="020F0502020204030204" pitchFamily="34" charset="0"/>
                <a:cs typeface="Calibri" panose="020F0502020204030204" pitchFamily="34" charset="0"/>
              </a:rPr>
              <a:t>und</a:t>
            </a:r>
            <a:r>
              <a:rPr lang="fr-CH" sz="800" dirty="0">
                <a:latin typeface="Calibri" panose="020F0502020204030204" pitchFamily="34" charset="0"/>
                <a:cs typeface="Calibri" panose="020F0502020204030204" pitchFamily="34" charset="0"/>
              </a:rPr>
              <a:t> </a:t>
            </a:r>
            <a:r>
              <a:rPr lang="fr-CH" sz="800" i="1" dirty="0">
                <a:latin typeface="Calibri" panose="020F0502020204030204" pitchFamily="34" charset="0"/>
                <a:cs typeface="Calibri" panose="020F0502020204030204" pitchFamily="34" charset="0"/>
              </a:rPr>
              <a:t>Enterococcus </a:t>
            </a:r>
            <a:r>
              <a:rPr lang="fr-CH" sz="800" i="1" dirty="0" err="1">
                <a:latin typeface="Calibri" panose="020F0502020204030204" pitchFamily="34" charset="0"/>
                <a:cs typeface="Calibri" panose="020F0502020204030204" pitchFamily="34" charset="0"/>
              </a:rPr>
              <a:t>facecalis</a:t>
            </a:r>
            <a:endParaRPr lang="fr-CH" sz="800" i="1" dirty="0">
              <a:latin typeface="Calibri" panose="020F0502020204030204" pitchFamily="34" charset="0"/>
              <a:cs typeface="Calibri" panose="020F0502020204030204" pitchFamily="34" charset="0"/>
            </a:endParaRPr>
          </a:p>
          <a:p>
            <a:pPr defTabSz="333375">
              <a:lnSpc>
                <a:spcPct val="90000"/>
              </a:lnSpc>
              <a:spcBef>
                <a:spcPct val="0"/>
              </a:spcBef>
              <a:spcAft>
                <a:spcPct val="35000"/>
              </a:spcAft>
            </a:pPr>
            <a:endParaRPr lang="fr-CH" sz="800" i="1" dirty="0">
              <a:latin typeface="Calibri" panose="020F0502020204030204" pitchFamily="34" charset="0"/>
              <a:cs typeface="Calibri" panose="020F0502020204030204" pitchFamily="34" charset="0"/>
            </a:endParaRPr>
          </a:p>
          <a:p>
            <a:pPr defTabSz="333375">
              <a:lnSpc>
                <a:spcPct val="90000"/>
              </a:lnSpc>
              <a:spcBef>
                <a:spcPct val="0"/>
              </a:spcBef>
              <a:spcAft>
                <a:spcPct val="35000"/>
              </a:spcAft>
            </a:pPr>
            <a:r>
              <a:rPr lang="fr-CH" sz="800" dirty="0">
                <a:latin typeface="Calibri" panose="020F0502020204030204" pitchFamily="34" charset="0"/>
                <a:cs typeface="Calibri" panose="020F0502020204030204" pitchFamily="34" charset="0"/>
              </a:rPr>
              <a:t>Antibiogramme </a:t>
            </a:r>
            <a:r>
              <a:rPr lang="fr-CH" sz="800" i="1" dirty="0" err="1">
                <a:latin typeface="Calibri" panose="020F0502020204030204" pitchFamily="34" charset="0"/>
                <a:cs typeface="Calibri" panose="020F0502020204030204" pitchFamily="34" charset="0"/>
              </a:rPr>
              <a:t>E.cloacae</a:t>
            </a:r>
            <a:r>
              <a:rPr lang="fr-CH" sz="800" dirty="0">
                <a:latin typeface="Calibri" panose="020F0502020204030204" pitchFamily="34" charset="0"/>
                <a:cs typeface="Calibri" panose="020F0502020204030204" pitchFamily="34" charset="0"/>
              </a:rPr>
              <a:t> : résistant aux C3G</a:t>
            </a:r>
          </a:p>
          <a:p>
            <a:pPr defTabSz="333375">
              <a:lnSpc>
                <a:spcPct val="90000"/>
              </a:lnSpc>
              <a:spcBef>
                <a:spcPct val="0"/>
              </a:spcBef>
              <a:spcAft>
                <a:spcPct val="35000"/>
              </a:spcAft>
            </a:pPr>
            <a:endParaRPr lang="fr-CH" sz="800" dirty="0">
              <a:latin typeface="Calibri" panose="020F0502020204030204" pitchFamily="34" charset="0"/>
              <a:cs typeface="Calibri" panose="020F0502020204030204" pitchFamily="34" charset="0"/>
            </a:endParaRPr>
          </a:p>
        </p:txBody>
      </p:sp>
      <p:cxnSp>
        <p:nvCxnSpPr>
          <p:cNvPr id="39" name="Connecteur droit 38"/>
          <p:cNvCxnSpPr/>
          <p:nvPr/>
        </p:nvCxnSpPr>
        <p:spPr>
          <a:xfrm>
            <a:off x="6948264" y="1167594"/>
            <a:ext cx="0" cy="2916324"/>
          </a:xfrm>
          <a:prstGeom prst="line">
            <a:avLst/>
          </a:prstGeom>
          <a:ln w="381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40" name="Flèche vers le bas 39"/>
          <p:cNvSpPr/>
          <p:nvPr/>
        </p:nvSpPr>
        <p:spPr>
          <a:xfrm>
            <a:off x="6751974" y="951570"/>
            <a:ext cx="174687" cy="1458162"/>
          </a:xfrm>
          <a:prstGeom prst="down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fr-CH" sz="800">
              <a:latin typeface="Calibri" panose="020F0502020204030204" pitchFamily="34" charset="0"/>
              <a:cs typeface="Calibri" panose="020F0502020204030204" pitchFamily="34" charset="0"/>
            </a:endParaRPr>
          </a:p>
        </p:txBody>
      </p:sp>
      <p:sp>
        <p:nvSpPr>
          <p:cNvPr id="41" name="ZoneTexte 40"/>
          <p:cNvSpPr txBox="1"/>
          <p:nvPr/>
        </p:nvSpPr>
        <p:spPr>
          <a:xfrm>
            <a:off x="6138174" y="651488"/>
            <a:ext cx="1404156" cy="338554"/>
          </a:xfrm>
          <a:prstGeom prst="rect">
            <a:avLst/>
          </a:prstGeom>
          <a:solidFill>
            <a:schemeClr val="accent3">
              <a:lumMod val="60000"/>
              <a:lumOff val="40000"/>
            </a:schemeClr>
          </a:solidFill>
          <a:ln>
            <a:noFill/>
          </a:ln>
        </p:spPr>
        <p:txBody>
          <a:bodyPr wrap="square" rtlCol="0">
            <a:spAutoFit/>
          </a:bodyPr>
          <a:lstStyle/>
          <a:p>
            <a:pPr lvl="1"/>
            <a:r>
              <a:rPr lang="fr-CH" sz="800">
                <a:latin typeface="Calibri" panose="020F0502020204030204" pitchFamily="34" charset="0"/>
                <a:cs typeface="Calibri" panose="020F0502020204030204" pitchFamily="34" charset="0"/>
              </a:rPr>
              <a:t>Vancomycin: Stop</a:t>
            </a:r>
          </a:p>
          <a:p>
            <a:pPr lvl="1"/>
            <a:r>
              <a:rPr lang="fr-CH" sz="800">
                <a:latin typeface="Calibri" panose="020F0502020204030204" pitchFamily="34" charset="0"/>
                <a:cs typeface="Calibri" panose="020F0502020204030204" pitchFamily="34" charset="0"/>
              </a:rPr>
              <a:t>Imipenem 4 x 500 mg/jour iv </a:t>
            </a:r>
          </a:p>
        </p:txBody>
      </p:sp>
      <p:sp>
        <p:nvSpPr>
          <p:cNvPr id="29" name="Rechteck 1">
            <a:extLst>
              <a:ext uri="{FF2B5EF4-FFF2-40B4-BE49-F238E27FC236}">
                <a16:creationId xmlns:a16="http://schemas.microsoft.com/office/drawing/2014/main" id="{7BB51368-E3D1-4FEF-96FB-C7EE6D5FF8A8}"/>
              </a:ext>
            </a:extLst>
          </p:cNvPr>
          <p:cNvSpPr/>
          <p:nvPr/>
        </p:nvSpPr>
        <p:spPr>
          <a:xfrm>
            <a:off x="6809437" y="4174097"/>
            <a:ext cx="646331" cy="203133"/>
          </a:xfrm>
          <a:prstGeom prst="rect">
            <a:avLst/>
          </a:prstGeom>
        </p:spPr>
        <p:txBody>
          <a:bodyPr wrap="none">
            <a:spAutoFit/>
          </a:bodyPr>
          <a:lstStyle/>
          <a:p>
            <a:pPr lvl="0" algn="ctr" defTabSz="444500">
              <a:lnSpc>
                <a:spcPct val="90000"/>
              </a:lnSpc>
              <a:spcBef>
                <a:spcPct val="0"/>
              </a:spcBef>
              <a:spcAft>
                <a:spcPct val="35000"/>
              </a:spcAft>
            </a:pPr>
            <a:r>
              <a:rPr lang="de-CH" sz="800" kern="1200" dirty="0">
                <a:solidFill>
                  <a:srgbClr val="C00000"/>
                </a:solidFill>
                <a:latin typeface="Calibri" panose="020F0502020204030204" pitchFamily="34" charset="0"/>
                <a:cs typeface="Calibri" panose="020F0502020204030204" pitchFamily="34" charset="0"/>
              </a:rPr>
              <a:t>28.05.2022</a:t>
            </a:r>
            <a:endParaRPr lang="de-CH" sz="800" kern="1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854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7" grpId="0"/>
      <p:bldP spid="16" grpId="0" animBg="1"/>
      <p:bldP spid="17" grpId="0" animBg="1"/>
      <p:bldP spid="30" grpId="0" animBg="1"/>
      <p:bldP spid="31" grpId="0" animBg="1"/>
      <p:bldP spid="38" grpId="0"/>
      <p:bldP spid="40" grpId="0" animBg="1"/>
      <p:bldP spid="41" grpId="0" animBg="1"/>
      <p:bldP spid="2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8" name="Group 990"/>
          <p:cNvGraphicFramePr>
            <a:graphicFrameLocks noGrp="1"/>
          </p:cNvGraphicFramePr>
          <p:nvPr>
            <p:extLst>
              <p:ext uri="{D42A27DB-BD31-4B8C-83A1-F6EECF244321}">
                <p14:modId xmlns:p14="http://schemas.microsoft.com/office/powerpoint/2010/main" val="746649876"/>
              </p:ext>
            </p:extLst>
          </p:nvPr>
        </p:nvGraphicFramePr>
        <p:xfrm>
          <a:off x="4374212" y="1536316"/>
          <a:ext cx="3780423" cy="2903692"/>
        </p:xfrm>
        <a:graphic>
          <a:graphicData uri="http://schemas.openxmlformats.org/drawingml/2006/table">
            <a:tbl>
              <a:tblPr/>
              <a:tblGrid>
                <a:gridCol w="1184897">
                  <a:extLst>
                    <a:ext uri="{9D8B030D-6E8A-4147-A177-3AD203B41FA5}">
                      <a16:colId xmlns:a16="http://schemas.microsoft.com/office/drawing/2014/main" val="20000"/>
                    </a:ext>
                  </a:extLst>
                </a:gridCol>
                <a:gridCol w="507664">
                  <a:extLst>
                    <a:ext uri="{9D8B030D-6E8A-4147-A177-3AD203B41FA5}">
                      <a16:colId xmlns:a16="http://schemas.microsoft.com/office/drawing/2014/main" val="20001"/>
                    </a:ext>
                  </a:extLst>
                </a:gridCol>
                <a:gridCol w="394849">
                  <a:extLst>
                    <a:ext uri="{9D8B030D-6E8A-4147-A177-3AD203B41FA5}">
                      <a16:colId xmlns:a16="http://schemas.microsoft.com/office/drawing/2014/main" val="20002"/>
                    </a:ext>
                  </a:extLst>
                </a:gridCol>
                <a:gridCol w="225629">
                  <a:extLst>
                    <a:ext uri="{9D8B030D-6E8A-4147-A177-3AD203B41FA5}">
                      <a16:colId xmlns:a16="http://schemas.microsoft.com/office/drawing/2014/main" val="20003"/>
                    </a:ext>
                  </a:extLst>
                </a:gridCol>
                <a:gridCol w="169222">
                  <a:extLst>
                    <a:ext uri="{9D8B030D-6E8A-4147-A177-3AD203B41FA5}">
                      <a16:colId xmlns:a16="http://schemas.microsoft.com/office/drawing/2014/main" val="20004"/>
                    </a:ext>
                  </a:extLst>
                </a:gridCol>
                <a:gridCol w="518336">
                  <a:extLst>
                    <a:ext uri="{9D8B030D-6E8A-4147-A177-3AD203B41FA5}">
                      <a16:colId xmlns:a16="http://schemas.microsoft.com/office/drawing/2014/main" val="20005"/>
                    </a:ext>
                  </a:extLst>
                </a:gridCol>
                <a:gridCol w="384176">
                  <a:extLst>
                    <a:ext uri="{9D8B030D-6E8A-4147-A177-3AD203B41FA5}">
                      <a16:colId xmlns:a16="http://schemas.microsoft.com/office/drawing/2014/main" val="20006"/>
                    </a:ext>
                  </a:extLst>
                </a:gridCol>
                <a:gridCol w="225629">
                  <a:extLst>
                    <a:ext uri="{9D8B030D-6E8A-4147-A177-3AD203B41FA5}">
                      <a16:colId xmlns:a16="http://schemas.microsoft.com/office/drawing/2014/main" val="20007"/>
                    </a:ext>
                  </a:extLst>
                </a:gridCol>
                <a:gridCol w="170021">
                  <a:extLst>
                    <a:ext uri="{9D8B030D-6E8A-4147-A177-3AD203B41FA5}">
                      <a16:colId xmlns:a16="http://schemas.microsoft.com/office/drawing/2014/main" val="20008"/>
                    </a:ext>
                  </a:extLst>
                </a:gridCol>
              </a:tblGrid>
              <a:tr h="184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1</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2</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IAS</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Dispositif pertinent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(3)</a:t>
                      </a: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Présente à l‘admission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762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présente à l’admission, séjour lié à la IAS?</a:t>
                      </a:r>
                      <a:endPar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3305" marR="63305"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0016"/>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Début de l‘IAS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(4)</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25322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Attribution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associée à ce service</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80587">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Traitement vasopresseur</a:t>
                      </a: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554296866"/>
                  </a:ext>
                </a:extLst>
              </a:tr>
              <a:tr h="1841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BSI: Source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(5)</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16114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rowSpan="2">
                  <a:txBody>
                    <a:bodyPr/>
                    <a:lstStyle/>
                    <a:p>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h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8"/>
                  </a:ext>
                </a:extLst>
              </a:tr>
              <a:tr h="184170">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T w="12700" cap="flat" cmpd="sng" algn="ctr">
                      <a:solidFill>
                        <a:srgbClr val="000000"/>
                      </a:solidFill>
                      <a:prstDash val="solid"/>
                      <a:round/>
                      <a:headEnd type="none" w="med" len="med"/>
                      <a:tailEnd type="none" w="med" len="med"/>
                    </a:lnT>
                  </a:tcPr>
                </a:tc>
                <a:tc v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US" sz="1100" b="0" i="0" u="none" strike="noStrike" cap="none" normalizeH="0" baseline="3000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9"/>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1</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0"/>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1"/>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2</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2"/>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3"/>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3</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B w="28575" cap="flat" cmpd="sng" algn="ctr">
                      <a:solidFill>
                        <a:srgbClr val="339966"/>
                      </a:solidFill>
                      <a:prstDash val="solid"/>
                      <a:round/>
                      <a:headEnd type="none" w="med" len="med"/>
                      <a:tailEnd type="none" w="med" len="med"/>
                    </a:lnB>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B w="28575" cap="flat" cmpd="sng" algn="ctr">
                      <a:solidFill>
                        <a:srgbClr val="339966"/>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5"/>
                  </a:ext>
                </a:extLst>
              </a:tr>
            </a:tbl>
          </a:graphicData>
        </a:graphic>
      </p:graphicFrame>
      <p:sp>
        <p:nvSpPr>
          <p:cNvPr id="6235" name="Rectangle 172"/>
          <p:cNvSpPr>
            <a:spLocks noChangeArrowheads="1"/>
          </p:cNvSpPr>
          <p:nvPr/>
        </p:nvSpPr>
        <p:spPr bwMode="auto">
          <a:xfrm>
            <a:off x="330150" y="272989"/>
            <a:ext cx="3902566" cy="4480093"/>
          </a:xfrm>
          <a:prstGeom prst="rect">
            <a:avLst/>
          </a:prstGeom>
          <a:noFill/>
          <a:ln w="28575">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652463"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52463"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52463"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Code de l‘établissement</a:t>
            </a:r>
            <a:r>
              <a:rPr lang="fr-FR" altLang="en-US" sz="750" dirty="0">
                <a:latin typeface="Calibri" panose="020F0502020204030204" pitchFamily="34" charset="0"/>
                <a:cs typeface="Calibri" panose="020F0502020204030204" pitchFamily="34" charset="0"/>
              </a:rPr>
              <a:t> </a:t>
            </a:r>
            <a:r>
              <a:rPr lang="fr-FR" altLang="en-US" sz="750" dirty="0">
                <a:solidFill>
                  <a:srgbClr val="000000"/>
                </a:solidFill>
                <a:latin typeface="Calibri" panose="020F0502020204030204" pitchFamily="34" charset="0"/>
                <a:cs typeface="Calibri" panose="020F0502020204030204" pitchFamily="34" charset="0"/>
              </a:rPr>
              <a:t>[_________] </a:t>
            </a:r>
            <a:r>
              <a:rPr lang="fr-FR" altLang="en-US" sz="750" b="1" dirty="0">
                <a:solidFill>
                  <a:srgbClr val="000000"/>
                </a:solidFill>
                <a:latin typeface="Calibri" panose="020F0502020204030204" pitchFamily="34" charset="0"/>
                <a:cs typeface="Calibri" panose="020F0502020204030204" pitchFamily="34" charset="0"/>
              </a:rPr>
              <a:t>Code du service</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de l‘enquête :   ___  / ___  /  </a:t>
            </a:r>
            <a:r>
              <a:rPr lang="fr-FR" altLang="en-US" sz="750" dirty="0">
                <a:solidFill>
                  <a:srgbClr val="000000"/>
                </a:solidFill>
                <a:latin typeface="Calibri" panose="020F0502020204030204" pitchFamily="34" charset="0"/>
                <a:cs typeface="Calibri" panose="020F0502020204030204" pitchFamily="34" charset="0"/>
              </a:rPr>
              <a:t>20</a:t>
            </a:r>
            <a:r>
              <a:rPr lang="fr-FR" altLang="en-US" sz="750" b="1" dirty="0">
                <a:solidFill>
                  <a:srgbClr val="000000"/>
                </a:solidFill>
                <a:latin typeface="Calibri" panose="020F0502020204030204" pitchFamily="34" charset="0"/>
                <a:cs typeface="Calibri" panose="020F0502020204030204" pitchFamily="34" charset="0"/>
              </a:rPr>
              <a:t>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Code patient  </a:t>
            </a:r>
            <a:r>
              <a:rPr lang="fr-FR" altLang="en-US" sz="750" dirty="0">
                <a:solidFill>
                  <a:srgbClr val="000000"/>
                </a:solidFill>
                <a:latin typeface="Calibri" panose="020F0502020204030204" pitchFamily="34" charset="0"/>
                <a:cs typeface="Calibri" panose="020F0502020204030204" pitchFamily="34" charset="0"/>
              </a:rPr>
              <a:t>[_________________________________]</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Age </a:t>
            </a:r>
            <a:r>
              <a:rPr lang="fr-FR" altLang="en-US" sz="750" dirty="0">
                <a:solidFill>
                  <a:srgbClr val="000000"/>
                </a:solidFill>
                <a:latin typeface="Calibri" panose="020F0502020204030204" pitchFamily="34" charset="0"/>
                <a:cs typeface="Calibri" panose="020F0502020204030204" pitchFamily="34" charset="0"/>
              </a:rPr>
              <a:t>(ans) : [____] ans ;   Age &lt; 2 ans : [_____] mois</a:t>
            </a:r>
          </a:p>
          <a:p>
            <a:pPr eaLnBrk="1" hangingPunct="1">
              <a:spcBef>
                <a:spcPct val="50000"/>
              </a:spcBef>
              <a:buNone/>
            </a:pPr>
            <a:r>
              <a:rPr lang="fr-FR" altLang="en-US" sz="750" b="1" dirty="0">
                <a:solidFill>
                  <a:srgbClr val="000000"/>
                </a:solidFill>
                <a:latin typeface="Calibri" panose="020F0502020204030204" pitchFamily="34" charset="0"/>
                <a:cs typeface="Calibri" panose="020F0502020204030204" pitchFamily="34" charset="0"/>
              </a:rPr>
              <a:t>Genre :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M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F</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d‘admission :  ___  / ___  /  _____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ts val="675"/>
              </a:spcBef>
              <a:buNone/>
            </a:pPr>
            <a:r>
              <a:rPr lang="fr-FR" altLang="en-US" sz="750" b="1" dirty="0">
                <a:solidFill>
                  <a:srgbClr val="000000"/>
                </a:solidFill>
                <a:latin typeface="Calibri" panose="020F0502020204030204" pitchFamily="34" charset="0"/>
                <a:cs typeface="Calibri" panose="020F0502020204030204" pitchFamily="34" charset="0"/>
              </a:rPr>
              <a:t>Spécialité du patient</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Intervention chirurgicale depuis l‘admission :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Non</a:t>
            </a:r>
            <a:r>
              <a:rPr lang="fr-FR" altLang="en-US" sz="750" dirty="0">
                <a:solidFill>
                  <a:srgbClr val="000000"/>
                </a:solidFill>
                <a:latin typeface="Calibri" panose="020F0502020204030204" pitchFamily="34" charset="0"/>
                <a:cs typeface="Calibri" panose="020F0502020204030204" pitchFamily="34" charset="0"/>
              </a:rPr>
              <a:t>	</a:t>
            </a:r>
            <a:r>
              <a:rPr lang="fr-FR" altLang="en-US" sz="90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sym typeface="Wingdings" pitchFamily="2" charset="2"/>
              </a:rPr>
              <a:t> Intervention mini-invasive/non-NHSN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Pas d‘information</a:t>
            </a:r>
            <a:endParaRPr lang="fr-FR" altLang="en-US" sz="750" dirty="0">
              <a:solidFill>
                <a:srgbClr val="000000"/>
              </a:solidFill>
              <a:latin typeface="Calibri" panose="020F0502020204030204" pitchFamily="34" charset="0"/>
              <a:cs typeface="Calibri" panose="020F0502020204030204" pitchFamily="34" charset="0"/>
            </a:endParaRP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Intervention NHSN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rPr>
              <a:t>[__________] 	</a:t>
            </a:r>
          </a:p>
          <a:p>
            <a:pPr eaLnBrk="1" hangingPunct="1">
              <a:spcBef>
                <a:spcPct val="50000"/>
              </a:spcBef>
              <a:buFontTx/>
              <a:buNone/>
            </a:pPr>
            <a:r>
              <a:rPr lang="fr-FR" altLang="en-US" sz="750" b="1" dirty="0" err="1">
                <a:latin typeface="Calibri" panose="020F0502020204030204" pitchFamily="34" charset="0"/>
                <a:cs typeface="Calibri" panose="020F0502020204030204" pitchFamily="34" charset="0"/>
              </a:rPr>
              <a:t>McCabe</a:t>
            </a:r>
            <a:r>
              <a:rPr lang="fr-FR" altLang="en-US" sz="750" b="1" dirty="0">
                <a:latin typeface="Calibri" panose="020F0502020204030204" pitchFamily="34" charset="0"/>
                <a:cs typeface="Calibri" panose="020F0502020204030204" pitchFamily="34" charset="0"/>
              </a:rPr>
              <a:t> score</a:t>
            </a:r>
            <a:r>
              <a:rPr lang="fr-FR" altLang="en-US" sz="750" dirty="0">
                <a:latin typeface="Calibri" panose="020F0502020204030204" pitchFamily="34" charset="0"/>
                <a:cs typeface="Calibri" panose="020F0502020204030204" pitchFamily="34" charset="0"/>
              </a:rPr>
              <a:t>: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rPr>
              <a:t>Pathologie non-fatale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sz="750" dirty="0">
                <a:latin typeface="Calibri" panose="020F0502020204030204" pitchFamily="34" charset="0"/>
                <a:cs typeface="Calibri" panose="020F0502020204030204" pitchFamily="34" charset="0"/>
              </a:rPr>
              <a:t>Pathologie avec évolution fatale dans 5 ans </a:t>
            </a:r>
            <a:endParaRPr lang="fr-FR" altLang="en-US" sz="750" dirty="0">
              <a:latin typeface="Calibri" panose="020F0502020204030204" pitchFamily="34" charset="0"/>
              <a:cs typeface="Calibri" panose="020F0502020204030204" pitchFamily="34" charset="0"/>
            </a:endParaRPr>
          </a:p>
          <a:p>
            <a:pPr marL="128588" indent="-128588" eaLnBrk="1" hangingPunct="1">
              <a:spcBef>
                <a:spcPts val="225"/>
              </a:spcBef>
              <a:buFont typeface="Wingdings" panose="05000000000000000000" pitchFamily="2" charset="2"/>
              <a:buChar char="¨"/>
            </a:pPr>
            <a:r>
              <a:rPr lang="fr-FR" sz="750" dirty="0">
                <a:latin typeface="Calibri" panose="020F0502020204030204" pitchFamily="34" charset="0"/>
                <a:cs typeface="Calibri" panose="020F0502020204030204" pitchFamily="34" charset="0"/>
              </a:rPr>
              <a:t>Pathologie avec évolution fatale dans 12 mois</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rPr>
              <a:t> Pas d‘information</a:t>
            </a:r>
          </a:p>
          <a:p>
            <a:pPr eaLnBrk="1" hangingPunct="1">
              <a:spcBef>
                <a:spcPct val="50000"/>
              </a:spcBef>
              <a:buNone/>
            </a:pPr>
            <a:r>
              <a:rPr lang="fr-CH" altLang="en-US" sz="750" b="1" dirty="0">
                <a:latin typeface="Calibri" panose="020F0502020204030204" pitchFamily="34" charset="0"/>
                <a:cs typeface="Calibri" panose="020F0502020204030204" pitchFamily="34" charset="0"/>
              </a:rPr>
              <a:t>Vaccination </a:t>
            </a:r>
            <a:r>
              <a:rPr lang="fr-CH" altLang="en-US" sz="750" b="1" dirty="0">
                <a:latin typeface="Calibri" panose="020F0502020204030204" pitchFamily="34" charset="0"/>
                <a:cs typeface="Calibri" panose="020F0502020204030204" pitchFamily="34" charset="0"/>
                <a:sym typeface="Wingdings" panose="05000000000000000000" pitchFamily="2" charset="2"/>
              </a:rPr>
              <a:t>contre COVID-19 :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Non </a:t>
            </a: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Partielle O </a:t>
            </a:r>
            <a:r>
              <a:rPr lang="fr-CH" altLang="en-US" sz="750" dirty="0">
                <a:latin typeface="Calibri" panose="020F0502020204030204" pitchFamily="34" charset="0"/>
                <a:cs typeface="Calibri" panose="020F0502020204030204" pitchFamily="34" charset="0"/>
                <a:sym typeface="Wingdings" panose="05000000000000000000" pitchFamily="2" charset="2"/>
              </a:rPr>
              <a:t>Complete -&gt; doses supplémentaires O 1 O ≥2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a:t>
            </a:r>
            <a:r>
              <a:rPr lang="en-US" altLang="en-US" sz="750" dirty="0">
                <a:latin typeface="Calibri" panose="020F0502020204030204" pitchFamily="34" charset="0"/>
                <a:cs typeface="Calibri" panose="020F0502020204030204" pitchFamily="34" charset="0"/>
                <a:sym typeface="Wingdings" panose="05000000000000000000" pitchFamily="2" charset="2"/>
              </a:rPr>
              <a:t> </a:t>
            </a:r>
            <a:r>
              <a:rPr lang="fr-CH" altLang="en-US" sz="750" dirty="0">
                <a:latin typeface="Calibri" panose="020F0502020204030204" pitchFamily="34" charset="0"/>
                <a:cs typeface="Calibri" panose="020F0502020204030204" pitchFamily="34" charset="0"/>
                <a:sym typeface="Wingdings" panose="05000000000000000000" pitchFamily="2" charset="2"/>
              </a:rPr>
              <a:t>Inconnu</a:t>
            </a:r>
            <a:endParaRPr lang="fr-CH"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Nouveau-né, Poids de naissance : </a:t>
            </a:r>
            <a:r>
              <a:rPr lang="fr-FR" altLang="en-US" sz="750" dirty="0">
                <a:latin typeface="Calibri" panose="020F0502020204030204" pitchFamily="34" charset="0"/>
                <a:cs typeface="Calibri" panose="020F0502020204030204" pitchFamily="34" charset="0"/>
              </a:rPr>
              <a:t>[______] grammes</a:t>
            </a:r>
          </a:p>
          <a:p>
            <a:pPr eaLnBrk="1" hangingPunct="1">
              <a:spcBef>
                <a:spcPct val="50000"/>
              </a:spcBef>
              <a:buNone/>
            </a:pPr>
            <a:r>
              <a:rPr lang="fr-FR" altLang="en-US" sz="750" b="1" dirty="0">
                <a:latin typeface="Calibri" panose="020F0502020204030204" pitchFamily="34" charset="0"/>
                <a:cs typeface="Calibri" panose="020F0502020204030204" pitchFamily="34" charset="0"/>
              </a:rPr>
              <a:t>Enfant &lt;16 ans, poids:  </a:t>
            </a:r>
            <a:r>
              <a:rPr lang="fr-FR" altLang="en-US" sz="750" dirty="0">
                <a:latin typeface="Calibri" panose="020F0502020204030204" pitchFamily="34" charset="0"/>
                <a:cs typeface="Calibri" panose="020F0502020204030204" pitchFamily="34" charset="0"/>
              </a:rPr>
              <a:t>[______] </a:t>
            </a:r>
            <a:r>
              <a:rPr lang="fr-FR" altLang="en-US" sz="750" b="1" dirty="0">
                <a:latin typeface="Calibri" panose="020F0502020204030204" pitchFamily="34" charset="0"/>
                <a:cs typeface="Calibri" panose="020F0502020204030204" pitchFamily="34" charset="0"/>
              </a:rPr>
              <a:t> taille:  </a:t>
            </a:r>
            <a:r>
              <a:rPr lang="fr-FR" altLang="en-US" sz="750" dirty="0">
                <a:latin typeface="Calibri" panose="020F0502020204030204" pitchFamily="34" charset="0"/>
                <a:cs typeface="Calibri" panose="020F0502020204030204" pitchFamily="34" charset="0"/>
              </a:rPr>
              <a:t>[______]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central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périphérique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Sonde urinaire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Ventilation (intubé)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reçoit des </a:t>
            </a:r>
            <a:r>
              <a:rPr lang="fr-FR" altLang="en-US" sz="750" b="1" dirty="0">
                <a:latin typeface="Calibri" panose="020F0502020204030204" pitchFamily="34" charset="0"/>
                <a:cs typeface="Calibri" panose="020F0502020204030204" pitchFamily="34" charset="0"/>
              </a:rPr>
              <a:t>antimicrobiens </a:t>
            </a:r>
            <a:r>
              <a:rPr lang="fr-FR" altLang="en-US" sz="750" baseline="30000" dirty="0">
                <a:latin typeface="Calibri" panose="020F0502020204030204" pitchFamily="34" charset="0"/>
                <a:cs typeface="Calibri" panose="020F0502020204030204" pitchFamily="34" charset="0"/>
              </a:rPr>
              <a:t>(1)</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a une </a:t>
            </a:r>
            <a:r>
              <a:rPr lang="fr-FR" altLang="en-US" sz="750" b="1" dirty="0">
                <a:latin typeface="Calibri" panose="020F0502020204030204" pitchFamily="34" charset="0"/>
                <a:cs typeface="Calibri" panose="020F0502020204030204" pitchFamily="34" charset="0"/>
              </a:rPr>
              <a:t>infection associée </a:t>
            </a: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aux soins (IAS)</a:t>
            </a:r>
            <a:r>
              <a:rPr lang="fr-FR" altLang="en-US" sz="750" baseline="30000" dirty="0">
                <a:latin typeface="Calibri" panose="020F0502020204030204" pitchFamily="34" charset="0"/>
                <a:cs typeface="Calibri" panose="020F0502020204030204" pitchFamily="34" charset="0"/>
              </a:rPr>
              <a:t>(2)</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p>
        </p:txBody>
      </p:sp>
      <p:sp>
        <p:nvSpPr>
          <p:cNvPr id="6239" name="Rectangle 925"/>
          <p:cNvSpPr>
            <a:spLocks noChangeArrowheads="1"/>
          </p:cNvSpPr>
          <p:nvPr/>
        </p:nvSpPr>
        <p:spPr bwMode="auto">
          <a:xfrm>
            <a:off x="303870" y="4772156"/>
            <a:ext cx="3999813"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dirty="0">
                <a:latin typeface="Calibri" panose="020F0502020204030204" pitchFamily="34" charset="0"/>
                <a:cs typeface="Calibri" panose="020F0502020204030204" pitchFamily="34" charset="0"/>
              </a:rPr>
              <a:t>(1) Le jour de l‘enquête; exception :  prophylaxie chirurgicale → 24h avant 08:00 du jour de l‘enquête – si oui : remplir la section « antimicrobien » ; si &gt; 3 antimicrobiens sont appliques, rajouter une formulaire supplémentaire; (2) [Début de l’infection ≥ jour 3 OU critères applicables pour infections du site chirurgical (intervention chirurgicale dans les derniers 30/90 jours) OU sortie de l’hôpital mais réadmission &lt; 48h OU infection à </a:t>
            </a:r>
            <a:r>
              <a:rPr lang="fr-FR" altLang="en-US" sz="375" i="1" dirty="0">
                <a:latin typeface="Calibri" panose="020F0502020204030204" pitchFamily="34" charset="0"/>
                <a:cs typeface="Calibri" panose="020F0502020204030204" pitchFamily="34" charset="0"/>
              </a:rPr>
              <a:t>C. difficile </a:t>
            </a:r>
            <a:r>
              <a:rPr lang="fr-FR" altLang="en-US" sz="375" dirty="0">
                <a:latin typeface="Calibri" panose="020F0502020204030204" pitchFamily="34" charset="0"/>
                <a:cs typeface="Calibri" panose="020F0502020204030204" pitchFamily="34" charset="0"/>
              </a:rPr>
              <a:t>après une sortie &lt; 28 jours OU début &lt;j3 après procédure/dispositif invasifs  à J1 ou J2] ET [les critères d’une IAS sont requis  le jour de l’enquête OU un traitement pour une IAS au jour de l’enquête est installé (après avoir rempli les critères d’une IAS avant)] – si oui : remplir la section « infection associée aux soins » ; si &gt; 2 IAS, rajouter une formulaire supplémentaire.</a:t>
            </a:r>
          </a:p>
        </p:txBody>
      </p:sp>
      <p:sp>
        <p:nvSpPr>
          <p:cNvPr id="23" name="Rectangle 924"/>
          <p:cNvSpPr>
            <a:spLocks noChangeArrowheads="1"/>
          </p:cNvSpPr>
          <p:nvPr/>
        </p:nvSpPr>
        <p:spPr bwMode="auto">
          <a:xfrm>
            <a:off x="4301133" y="4478653"/>
            <a:ext cx="3888432"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fr-FR" altLang="en-US" sz="450" dirty="0">
                <a:latin typeface="Calibri" panose="020F0502020204030204" pitchFamily="34" charset="0"/>
                <a:cs typeface="Calibri" panose="020F0502020204030204" pitchFamily="34" charset="0"/>
              </a:rPr>
              <a:t>(</a:t>
            </a:r>
            <a:r>
              <a:rPr lang="fr-FR" altLang="en-US" sz="375" dirty="0">
                <a:latin typeface="Calibri" panose="020F0502020204030204" pitchFamily="34" charset="0"/>
                <a:cs typeface="Calibri" panose="020F0502020204030204" pitchFamily="34" charset="0"/>
              </a:rPr>
              <a:t>3) Dispositif pertinent avant l’IAS (tube </a:t>
            </a:r>
            <a:r>
              <a:rPr lang="fr-FR" altLang="en-US" sz="375" dirty="0" err="1">
                <a:latin typeface="Calibri" panose="020F0502020204030204" pitchFamily="34" charset="0"/>
                <a:cs typeface="Calibri" panose="020F0502020204030204" pitchFamily="34" charset="0"/>
              </a:rPr>
              <a:t>endo</a:t>
            </a:r>
            <a:r>
              <a:rPr lang="fr-FR" altLang="en-US" sz="375" dirty="0">
                <a:latin typeface="Calibri" panose="020F0502020204030204" pitchFamily="34" charset="0"/>
                <a:cs typeface="Calibri" panose="020F0502020204030204" pitchFamily="34" charset="0"/>
              </a:rPr>
              <a:t>-trachéal pour PN1-PN5, CVC/CVP pour </a:t>
            </a:r>
            <a:r>
              <a:rPr lang="fr-FR" altLang="en-US" sz="375" dirty="0" err="1">
                <a:latin typeface="Calibri" panose="020F0502020204030204" pitchFamily="34" charset="0"/>
                <a:cs typeface="Calibri" panose="020F0502020204030204" pitchFamily="34" charset="0"/>
              </a:rPr>
              <a:t>sepsis</a:t>
            </a:r>
            <a:r>
              <a:rPr lang="fr-FR" altLang="en-US" sz="375" dirty="0">
                <a:latin typeface="Calibri" panose="020F0502020204030204" pitchFamily="34" charset="0"/>
                <a:cs typeface="Calibri" panose="020F0502020204030204" pitchFamily="34" charset="0"/>
              </a:rPr>
              <a:t> [BSI, NEO-LCBI, NEO-CNSB], sonde urinaire pour UTI-A et UTI-B; (4) Si l‘infection n‘est pas présente à l‘admission; (5) C-CVC, C-PVC, S-PUL, S-UTI, S-DIG, S-SSI, S-SST, S-OTH, UO, UNK; (6) AB: </a:t>
            </a:r>
            <a:r>
              <a:rPr lang="fr-FR" altLang="en-US" sz="375" i="1" dirty="0">
                <a:latin typeface="Calibri" panose="020F0502020204030204" pitchFamily="34" charset="0"/>
                <a:cs typeface="Calibri" panose="020F0502020204030204" pitchFamily="34" charset="0"/>
              </a:rPr>
              <a:t>S. aureus</a:t>
            </a:r>
            <a:r>
              <a:rPr lang="fr-FR" altLang="en-US" sz="375" dirty="0">
                <a:latin typeface="Calibri" panose="020F0502020204030204" pitchFamily="34" charset="0"/>
                <a:cs typeface="Calibri" panose="020F0502020204030204" pitchFamily="34" charset="0"/>
              </a:rPr>
              <a:t>: OXA+ GLY; </a:t>
            </a:r>
            <a:r>
              <a:rPr lang="fr-FR" altLang="en-US" sz="375" i="1" dirty="0" err="1">
                <a:latin typeface="Calibri" panose="020F0502020204030204" pitchFamily="34" charset="0"/>
                <a:cs typeface="Calibri" panose="020F0502020204030204" pitchFamily="34" charset="0"/>
              </a:rPr>
              <a:t>Enterococcus</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GLY; </a:t>
            </a:r>
            <a:r>
              <a:rPr lang="fr-FR" altLang="en-US" sz="375" dirty="0" err="1">
                <a:latin typeface="Calibri" panose="020F0502020204030204" pitchFamily="34" charset="0"/>
                <a:cs typeface="Calibri" panose="020F0502020204030204" pitchFamily="34" charset="0"/>
              </a:rPr>
              <a:t>Enterobacteriaceae</a:t>
            </a:r>
            <a:r>
              <a:rPr lang="fr-FR" altLang="en-US" sz="375" dirty="0">
                <a:latin typeface="Calibri" panose="020F0502020204030204" pitchFamily="34" charset="0"/>
                <a:cs typeface="Calibri" panose="020F0502020204030204" pitchFamily="34" charset="0"/>
              </a:rPr>
              <a:t>: C3G + CAR; </a:t>
            </a:r>
            <a:r>
              <a:rPr lang="fr-FR" altLang="en-US" sz="375" i="1" dirty="0">
                <a:latin typeface="Calibri" panose="020F0502020204030204" pitchFamily="34" charset="0"/>
                <a:cs typeface="Calibri" panose="020F0502020204030204" pitchFamily="34" charset="0"/>
              </a:rPr>
              <a:t>P. </a:t>
            </a:r>
            <a:r>
              <a:rPr lang="fr-FR" altLang="en-US" sz="375" i="1" dirty="0" err="1">
                <a:latin typeface="Calibri" panose="020F0502020204030204" pitchFamily="34" charset="0"/>
                <a:cs typeface="Calibri" panose="020F0502020204030204" pitchFamily="34" charset="0"/>
              </a:rPr>
              <a:t>aeruginosa</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und</a:t>
            </a:r>
            <a:r>
              <a:rPr lang="fr-FR" altLang="en-US" sz="375" dirty="0">
                <a:latin typeface="Calibri" panose="020F0502020204030204" pitchFamily="34" charset="0"/>
                <a:cs typeface="Calibri" panose="020F0502020204030204" pitchFamily="34" charset="0"/>
              </a:rPr>
              <a:t> </a:t>
            </a:r>
            <a:r>
              <a:rPr lang="fr-FR" altLang="en-US" sz="375" i="1" dirty="0">
                <a:latin typeface="Calibri" panose="020F0502020204030204" pitchFamily="34" charset="0"/>
                <a:cs typeface="Calibri" panose="020F0502020204030204" pitchFamily="34" charset="0"/>
              </a:rPr>
              <a:t>Acinetobacter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CAR; SIR: S=sensible, I= sensible en dosage élevé, R=résistant, U=?; PDR: résistant contre tous les antibiotiques: N = Non, P = potentiellement, C=confirmé, U=? * établissement de soins de longue durée </a:t>
            </a:r>
          </a:p>
        </p:txBody>
      </p:sp>
      <p:graphicFrame>
        <p:nvGraphicFramePr>
          <p:cNvPr id="18" name="Group 975"/>
          <p:cNvGraphicFramePr>
            <a:graphicFrameLocks noGrp="1"/>
          </p:cNvGraphicFramePr>
          <p:nvPr/>
        </p:nvGraphicFramePr>
        <p:xfrm>
          <a:off x="4343270" y="249470"/>
          <a:ext cx="3791593" cy="911090"/>
        </p:xfrm>
        <a:graphic>
          <a:graphicData uri="http://schemas.openxmlformats.org/drawingml/2006/table">
            <a:tbl>
              <a:tblPr/>
              <a:tblGrid>
                <a:gridCol w="1038821">
                  <a:extLst>
                    <a:ext uri="{9D8B030D-6E8A-4147-A177-3AD203B41FA5}">
                      <a16:colId xmlns:a16="http://schemas.microsoft.com/office/drawing/2014/main" val="20000"/>
                    </a:ext>
                  </a:extLst>
                </a:gridCol>
                <a:gridCol w="324036">
                  <a:extLst>
                    <a:ext uri="{9D8B030D-6E8A-4147-A177-3AD203B41FA5}">
                      <a16:colId xmlns:a16="http://schemas.microsoft.com/office/drawing/2014/main" val="20001"/>
                    </a:ext>
                  </a:extLst>
                </a:gridCol>
                <a:gridCol w="540060">
                  <a:extLst>
                    <a:ext uri="{9D8B030D-6E8A-4147-A177-3AD203B41FA5}">
                      <a16:colId xmlns:a16="http://schemas.microsoft.com/office/drawing/2014/main" val="20002"/>
                    </a:ext>
                  </a:extLst>
                </a:gridCol>
                <a:gridCol w="59406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6538">
                  <a:extLst>
                    <a:ext uri="{9D8B030D-6E8A-4147-A177-3AD203B41FA5}">
                      <a16:colId xmlns:a16="http://schemas.microsoft.com/office/drawing/2014/main" val="20006"/>
                    </a:ext>
                  </a:extLst>
                </a:gridCol>
              </a:tblGrid>
              <a:tr h="478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Antimicrobien (AM) </a:t>
                      </a:r>
                    </a:p>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(Substance)</a:t>
                      </a:r>
                    </a:p>
                  </a:txBody>
                  <a:tcPr marL="68580" marR="68580" marT="34307" marB="34307"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Voie</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Diagnostic</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 documentée</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Changement de l‘AM (raison)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0"/>
                  </a:ext>
                </a:extLst>
              </a:tr>
              <a:tr h="1422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047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576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 name="Rectangle 355"/>
          <p:cNvSpPr>
            <a:spLocks noChangeArrowheads="1"/>
          </p:cNvSpPr>
          <p:nvPr/>
        </p:nvSpPr>
        <p:spPr bwMode="auto">
          <a:xfrm>
            <a:off x="4301133" y="1200519"/>
            <a:ext cx="38344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b="1" dirty="0">
                <a:latin typeface="Calibri" panose="020F0502020204030204" pitchFamily="34" charset="0"/>
                <a:cs typeface="Calibri" panose="020F0502020204030204" pitchFamily="34" charset="0"/>
              </a:rPr>
              <a:t>Voie</a:t>
            </a:r>
            <a:r>
              <a:rPr lang="fr-FR" altLang="en-US" sz="375" dirty="0">
                <a:latin typeface="Calibri" panose="020F0502020204030204" pitchFamily="34" charset="0"/>
                <a:cs typeface="Calibri" panose="020F0502020204030204" pitchFamily="34" charset="0"/>
              </a:rPr>
              <a:t>: P: parentérale, O: orale, R: rectale, I: inhalée;  </a:t>
            </a:r>
            <a:r>
              <a:rPr lang="fr-FR" altLang="en-US" sz="375" b="1" dirty="0">
                <a:latin typeface="Calibri" panose="020F0502020204030204" pitchFamily="34" charset="0"/>
                <a:cs typeface="Calibri" panose="020F0502020204030204" pitchFamily="34" charset="0"/>
              </a:rPr>
              <a:t>Indication</a:t>
            </a:r>
            <a:r>
              <a:rPr lang="fr-FR" altLang="en-US" sz="375" dirty="0">
                <a:latin typeface="Calibri" panose="020F0502020204030204" pitchFamily="34" charset="0"/>
                <a:cs typeface="Calibri" panose="020F0502020204030204" pitchFamily="34" charset="0"/>
              </a:rPr>
              <a:t>: infection communautaire (CI), infection acquise à un service de soins de longue durée (LI), infection associée aux soins aigus (HI); prophylaxie chirurgicale : SP1: dose simple, SP2: pendant 1 jour, SP3: &gt; 1 jour ; MP: prophylaxie médicale; O: autre indication ; UI: ?; </a:t>
            </a:r>
            <a:r>
              <a:rPr lang="fr-FR" altLang="en-US" sz="375" b="1" dirty="0">
                <a:latin typeface="Calibri" panose="020F0502020204030204" pitchFamily="34" charset="0"/>
                <a:cs typeface="Calibri" panose="020F0502020204030204" pitchFamily="34" charset="0"/>
              </a:rPr>
              <a:t>Diagnostic</a:t>
            </a:r>
            <a:r>
              <a:rPr lang="fr-FR" altLang="en-US" sz="375" dirty="0">
                <a:latin typeface="Calibri" panose="020F0502020204030204" pitchFamily="34" charset="0"/>
                <a:cs typeface="Calibri" panose="020F0502020204030204" pitchFamily="34" charset="0"/>
              </a:rPr>
              <a:t>: voir liste ; </a:t>
            </a:r>
            <a:r>
              <a:rPr lang="fr-FR" altLang="en-US" sz="375" b="1" dirty="0">
                <a:latin typeface="Calibri" panose="020F0502020204030204" pitchFamily="34" charset="0"/>
                <a:cs typeface="Calibri" panose="020F0502020204030204" pitchFamily="34" charset="0"/>
              </a:rPr>
              <a:t>Indication documentée </a:t>
            </a:r>
            <a:r>
              <a:rPr lang="fr-FR" altLang="en-US" sz="375" dirty="0">
                <a:latin typeface="Calibri" panose="020F0502020204030204" pitchFamily="34" charset="0"/>
                <a:cs typeface="Calibri" panose="020F0502020204030204" pitchFamily="34" charset="0"/>
              </a:rPr>
              <a:t>(dans le dossier du patient) : Oui/Non ; </a:t>
            </a:r>
            <a:r>
              <a:rPr lang="fr-FR" altLang="en-US" sz="375" b="1" dirty="0">
                <a:latin typeface="Calibri" panose="020F0502020204030204" pitchFamily="34" charset="0"/>
                <a:cs typeface="Calibri" panose="020F0502020204030204" pitchFamily="34" charset="0"/>
              </a:rPr>
              <a:t>Changement de l’AM (+ cause): </a:t>
            </a:r>
            <a:r>
              <a:rPr lang="fr-FR" altLang="en-US" sz="375" dirty="0">
                <a:latin typeface="Calibri" panose="020F0502020204030204" pitchFamily="34" charset="0"/>
                <a:cs typeface="Calibri" panose="020F0502020204030204" pitchFamily="34" charset="0"/>
              </a:rPr>
              <a:t>N = pas de changement ; E = escalade; D = </a:t>
            </a:r>
            <a:r>
              <a:rPr lang="fr-FR" altLang="en-US" sz="375" dirty="0" err="1">
                <a:latin typeface="Calibri" panose="020F0502020204030204" pitchFamily="34" charset="0"/>
                <a:cs typeface="Calibri" panose="020F0502020204030204" pitchFamily="34" charset="0"/>
              </a:rPr>
              <a:t>descalade</a:t>
            </a:r>
            <a:r>
              <a:rPr lang="fr-FR" altLang="en-US" sz="375" dirty="0">
                <a:latin typeface="Calibri" panose="020F0502020204030204" pitchFamily="34" charset="0"/>
                <a:cs typeface="Calibri" panose="020F0502020204030204" pitchFamily="34" charset="0"/>
              </a:rPr>
              <a:t>; S = changement iv-oral; A = effet indésirable; OU = autre cause; U = ? * établissement de soins de longue durée </a:t>
            </a:r>
          </a:p>
        </p:txBody>
      </p:sp>
      <p:sp>
        <p:nvSpPr>
          <p:cNvPr id="43" name="Forme libre 42"/>
          <p:cNvSpPr/>
          <p:nvPr/>
        </p:nvSpPr>
        <p:spPr>
          <a:xfrm>
            <a:off x="3888128" y="509757"/>
            <a:ext cx="472944" cy="3646169"/>
          </a:xfrm>
          <a:custGeom>
            <a:avLst/>
            <a:gdLst>
              <a:gd name="connsiteX0" fmla="*/ 0 w 844061"/>
              <a:gd name="connsiteY0" fmla="*/ 3055815 h 3055815"/>
              <a:gd name="connsiteX1" fmla="*/ 695569 w 844061"/>
              <a:gd name="connsiteY1" fmla="*/ 3055815 h 3055815"/>
              <a:gd name="connsiteX2" fmla="*/ 687754 w 844061"/>
              <a:gd name="connsiteY2" fmla="*/ 0 h 3055815"/>
              <a:gd name="connsiteX3" fmla="*/ 844061 w 844061"/>
              <a:gd name="connsiteY3" fmla="*/ 0 h 3055815"/>
            </a:gdLst>
            <a:ahLst/>
            <a:cxnLst>
              <a:cxn ang="0">
                <a:pos x="connsiteX0" y="connsiteY0"/>
              </a:cxn>
              <a:cxn ang="0">
                <a:pos x="connsiteX1" y="connsiteY1"/>
              </a:cxn>
              <a:cxn ang="0">
                <a:pos x="connsiteX2" y="connsiteY2"/>
              </a:cxn>
              <a:cxn ang="0">
                <a:pos x="connsiteX3" y="connsiteY3"/>
              </a:cxn>
            </a:cxnLst>
            <a:rect l="l" t="t" r="r" b="b"/>
            <a:pathLst>
              <a:path w="844061" h="3055815">
                <a:moveTo>
                  <a:pt x="0" y="3055815"/>
                </a:moveTo>
                <a:lnTo>
                  <a:pt x="695569" y="3055815"/>
                </a:lnTo>
                <a:lnTo>
                  <a:pt x="687754" y="0"/>
                </a:lnTo>
                <a:lnTo>
                  <a:pt x="844061"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5" name="Forme libre 44"/>
          <p:cNvSpPr/>
          <p:nvPr/>
        </p:nvSpPr>
        <p:spPr>
          <a:xfrm>
            <a:off x="3888128" y="1645384"/>
            <a:ext cx="490844" cy="2848533"/>
          </a:xfrm>
          <a:custGeom>
            <a:avLst/>
            <a:gdLst>
              <a:gd name="connsiteX0" fmla="*/ 0 w 851877"/>
              <a:gd name="connsiteY0" fmla="*/ 1578707 h 1578707"/>
              <a:gd name="connsiteX1" fmla="*/ 726831 w 851877"/>
              <a:gd name="connsiteY1" fmla="*/ 1578707 h 1578707"/>
              <a:gd name="connsiteX2" fmla="*/ 726831 w 851877"/>
              <a:gd name="connsiteY2" fmla="*/ 0 h 1578707"/>
              <a:gd name="connsiteX3" fmla="*/ 851877 w 851877"/>
              <a:gd name="connsiteY3" fmla="*/ 0 h 1578707"/>
            </a:gdLst>
            <a:ahLst/>
            <a:cxnLst>
              <a:cxn ang="0">
                <a:pos x="connsiteX0" y="connsiteY0"/>
              </a:cxn>
              <a:cxn ang="0">
                <a:pos x="connsiteX1" y="connsiteY1"/>
              </a:cxn>
              <a:cxn ang="0">
                <a:pos x="connsiteX2" y="connsiteY2"/>
              </a:cxn>
              <a:cxn ang="0">
                <a:pos x="connsiteX3" y="connsiteY3"/>
              </a:cxn>
            </a:cxnLst>
            <a:rect l="l" t="t" r="r" b="b"/>
            <a:pathLst>
              <a:path w="851877" h="1578707">
                <a:moveTo>
                  <a:pt x="0" y="1578707"/>
                </a:moveTo>
                <a:lnTo>
                  <a:pt x="726831" y="1578707"/>
                </a:lnTo>
                <a:lnTo>
                  <a:pt x="726831" y="0"/>
                </a:lnTo>
                <a:lnTo>
                  <a:pt x="851877"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7" name="Rectangle 5"/>
          <p:cNvSpPr>
            <a:spLocks noChangeArrowheads="1"/>
          </p:cNvSpPr>
          <p:nvPr/>
        </p:nvSpPr>
        <p:spPr bwMode="auto">
          <a:xfrm>
            <a:off x="303870" y="0"/>
            <a:ext cx="7128792" cy="253916"/>
          </a:xfrm>
          <a:prstGeom prst="rect">
            <a:avLst/>
          </a:prstGeom>
          <a:solidFill>
            <a:srgbClr val="CCFFCC">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1050" b="1" dirty="0">
                <a:solidFill>
                  <a:srgbClr val="009900"/>
                </a:solidFill>
                <a:latin typeface="Calibri" panose="020F0502020204030204" pitchFamily="34" charset="0"/>
                <a:cs typeface="Calibri" panose="020F0502020204030204" pitchFamily="34" charset="0"/>
              </a:rPr>
              <a:t>Formulaire P – Patient</a:t>
            </a:r>
          </a:p>
        </p:txBody>
      </p:sp>
      <p:pic>
        <p:nvPicPr>
          <p:cNvPr id="11" name="Grafik 10" descr="Ein Bild, das Text, ClipArt enthält.&#10;&#10;Automatisch generierte Beschreibung">
            <a:extLst>
              <a:ext uri="{FF2B5EF4-FFF2-40B4-BE49-F238E27FC236}">
                <a16:creationId xmlns:a16="http://schemas.microsoft.com/office/drawing/2014/main" id="{E07B36CF-FD50-47B1-9D73-6BDB1705B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153" y="1641"/>
            <a:ext cx="1125481" cy="235851"/>
          </a:xfrm>
          <a:prstGeom prst="rect">
            <a:avLst/>
          </a:prstGeom>
        </p:spPr>
      </p:pic>
      <p:sp>
        <p:nvSpPr>
          <p:cNvPr id="12" name="ZoneTexte 11">
            <a:extLst>
              <a:ext uri="{FF2B5EF4-FFF2-40B4-BE49-F238E27FC236}">
                <a16:creationId xmlns:a16="http://schemas.microsoft.com/office/drawing/2014/main" id="{1EADED1A-A74C-4CAC-B3CD-FB65E96C0441}"/>
              </a:ext>
            </a:extLst>
          </p:cNvPr>
          <p:cNvSpPr txBox="1"/>
          <p:nvPr/>
        </p:nvSpPr>
        <p:spPr>
          <a:xfrm>
            <a:off x="863904" y="771550"/>
            <a:ext cx="290464" cy="207749"/>
          </a:xfrm>
          <a:prstGeom prst="rect">
            <a:avLst/>
          </a:prstGeom>
          <a:noFill/>
        </p:spPr>
        <p:txBody>
          <a:bodyPr wrap="none" rtlCol="0">
            <a:spAutoFit/>
          </a:bodyPr>
          <a:lstStyle/>
          <a:p>
            <a:pPr algn="ctr"/>
            <a:r>
              <a:rPr lang="fr-CH" sz="750" dirty="0">
                <a:solidFill>
                  <a:srgbClr val="FF0000"/>
                </a:solidFill>
                <a:sym typeface="Wingdings"/>
              </a:rPr>
              <a:t>75</a:t>
            </a:r>
            <a:endParaRPr lang="fr-CH" sz="750" dirty="0">
              <a:solidFill>
                <a:srgbClr val="FF0000"/>
              </a:solidFill>
            </a:endParaRPr>
          </a:p>
        </p:txBody>
      </p:sp>
      <p:sp>
        <p:nvSpPr>
          <p:cNvPr id="13" name="ZoneTexte 12">
            <a:extLst>
              <a:ext uri="{FF2B5EF4-FFF2-40B4-BE49-F238E27FC236}">
                <a16:creationId xmlns:a16="http://schemas.microsoft.com/office/drawing/2014/main" id="{3CACC5A8-D938-469B-84B5-225F4AC72078}"/>
              </a:ext>
            </a:extLst>
          </p:cNvPr>
          <p:cNvSpPr txBox="1"/>
          <p:nvPr/>
        </p:nvSpPr>
        <p:spPr>
          <a:xfrm>
            <a:off x="678859" y="957558"/>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14" name="ZoneTexte 13">
            <a:extLst>
              <a:ext uri="{FF2B5EF4-FFF2-40B4-BE49-F238E27FC236}">
                <a16:creationId xmlns:a16="http://schemas.microsoft.com/office/drawing/2014/main" id="{32E4D6C9-E187-4289-94F0-C1847E345E73}"/>
              </a:ext>
            </a:extLst>
          </p:cNvPr>
          <p:cNvSpPr txBox="1"/>
          <p:nvPr/>
        </p:nvSpPr>
        <p:spPr>
          <a:xfrm>
            <a:off x="1203693" y="1132359"/>
            <a:ext cx="853119" cy="207749"/>
          </a:xfrm>
          <a:prstGeom prst="rect">
            <a:avLst/>
          </a:prstGeom>
          <a:noFill/>
        </p:spPr>
        <p:txBody>
          <a:bodyPr wrap="none" rtlCol="0">
            <a:spAutoFit/>
          </a:bodyPr>
          <a:lstStyle/>
          <a:p>
            <a:pPr algn="ctr"/>
            <a:r>
              <a:rPr lang="fr-CH" sz="750" dirty="0">
                <a:solidFill>
                  <a:srgbClr val="FF0000"/>
                </a:solidFill>
                <a:sym typeface="Wingdings"/>
              </a:rPr>
              <a:t>03     05    2022</a:t>
            </a:r>
            <a:endParaRPr lang="fr-CH" sz="750" dirty="0">
              <a:solidFill>
                <a:srgbClr val="FF0000"/>
              </a:solidFill>
            </a:endParaRPr>
          </a:p>
        </p:txBody>
      </p:sp>
      <p:sp>
        <p:nvSpPr>
          <p:cNvPr id="15" name="ZoneTexte 14">
            <a:extLst>
              <a:ext uri="{FF2B5EF4-FFF2-40B4-BE49-F238E27FC236}">
                <a16:creationId xmlns:a16="http://schemas.microsoft.com/office/drawing/2014/main" id="{D3DB8783-62FD-47BE-AC0F-F4F2C61BA5FE}"/>
              </a:ext>
            </a:extLst>
          </p:cNvPr>
          <p:cNvSpPr txBox="1"/>
          <p:nvPr/>
        </p:nvSpPr>
        <p:spPr>
          <a:xfrm>
            <a:off x="1266634" y="1340108"/>
            <a:ext cx="516488" cy="196208"/>
          </a:xfrm>
          <a:prstGeom prst="rect">
            <a:avLst/>
          </a:prstGeom>
          <a:noFill/>
        </p:spPr>
        <p:txBody>
          <a:bodyPr wrap="none" rtlCol="0">
            <a:spAutoFit/>
          </a:bodyPr>
          <a:lstStyle/>
          <a:p>
            <a:pPr algn="ctr"/>
            <a:r>
              <a:rPr lang="fr-CH" sz="675" dirty="0">
                <a:solidFill>
                  <a:srgbClr val="FF0000"/>
                </a:solidFill>
                <a:sym typeface="Wingdings"/>
              </a:rPr>
              <a:t>ICUSUR</a:t>
            </a:r>
            <a:endParaRPr lang="fr-CH" sz="675" dirty="0">
              <a:solidFill>
                <a:srgbClr val="FF0000"/>
              </a:solidFill>
            </a:endParaRPr>
          </a:p>
        </p:txBody>
      </p:sp>
      <p:sp>
        <p:nvSpPr>
          <p:cNvPr id="16" name="ZoneTexte 15">
            <a:extLst>
              <a:ext uri="{FF2B5EF4-FFF2-40B4-BE49-F238E27FC236}">
                <a16:creationId xmlns:a16="http://schemas.microsoft.com/office/drawing/2014/main" id="{0C757ACD-9112-4DA6-BFA3-78370901A4D3}"/>
              </a:ext>
            </a:extLst>
          </p:cNvPr>
          <p:cNvSpPr txBox="1"/>
          <p:nvPr/>
        </p:nvSpPr>
        <p:spPr>
          <a:xfrm>
            <a:off x="358017" y="1824901"/>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17" name="ZoneTexte 16">
            <a:extLst>
              <a:ext uri="{FF2B5EF4-FFF2-40B4-BE49-F238E27FC236}">
                <a16:creationId xmlns:a16="http://schemas.microsoft.com/office/drawing/2014/main" id="{A593912A-2B3C-46E6-93BA-84D775FBC814}"/>
              </a:ext>
            </a:extLst>
          </p:cNvPr>
          <p:cNvSpPr txBox="1"/>
          <p:nvPr/>
        </p:nvSpPr>
        <p:spPr>
          <a:xfrm>
            <a:off x="358017" y="2156817"/>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0" name="ZoneTexte 19">
            <a:extLst>
              <a:ext uri="{FF2B5EF4-FFF2-40B4-BE49-F238E27FC236}">
                <a16:creationId xmlns:a16="http://schemas.microsoft.com/office/drawing/2014/main" id="{FE70F2E2-BC59-4138-91A2-5C64CC318201}"/>
              </a:ext>
            </a:extLst>
          </p:cNvPr>
          <p:cNvSpPr txBox="1"/>
          <p:nvPr/>
        </p:nvSpPr>
        <p:spPr>
          <a:xfrm>
            <a:off x="313625" y="2820297"/>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1" name="ZoneTexte 20">
            <a:extLst>
              <a:ext uri="{FF2B5EF4-FFF2-40B4-BE49-F238E27FC236}">
                <a16:creationId xmlns:a16="http://schemas.microsoft.com/office/drawing/2014/main" id="{3611EA5E-D762-4EFA-954F-4FC8C58FC7BF}"/>
              </a:ext>
            </a:extLst>
          </p:cNvPr>
          <p:cNvSpPr txBox="1"/>
          <p:nvPr/>
        </p:nvSpPr>
        <p:spPr>
          <a:xfrm>
            <a:off x="3169476" y="3348106"/>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2" name="ZoneTexte 21">
            <a:extLst>
              <a:ext uri="{FF2B5EF4-FFF2-40B4-BE49-F238E27FC236}">
                <a16:creationId xmlns:a16="http://schemas.microsoft.com/office/drawing/2014/main" id="{E4386C91-6A04-46E4-9898-879B78DC1DA3}"/>
              </a:ext>
            </a:extLst>
          </p:cNvPr>
          <p:cNvSpPr txBox="1"/>
          <p:nvPr/>
        </p:nvSpPr>
        <p:spPr>
          <a:xfrm>
            <a:off x="3460080" y="3509749"/>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4" name="ZoneTexte 23">
            <a:extLst>
              <a:ext uri="{FF2B5EF4-FFF2-40B4-BE49-F238E27FC236}">
                <a16:creationId xmlns:a16="http://schemas.microsoft.com/office/drawing/2014/main" id="{C4A54364-398A-43C9-ACD7-1BE863888800}"/>
              </a:ext>
            </a:extLst>
          </p:cNvPr>
          <p:cNvSpPr txBox="1"/>
          <p:nvPr/>
        </p:nvSpPr>
        <p:spPr>
          <a:xfrm>
            <a:off x="3189186" y="3715411"/>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5" name="ZoneTexte 24">
            <a:extLst>
              <a:ext uri="{FF2B5EF4-FFF2-40B4-BE49-F238E27FC236}">
                <a16:creationId xmlns:a16="http://schemas.microsoft.com/office/drawing/2014/main" id="{C124303E-7B41-41AC-853D-E033C85B36B1}"/>
              </a:ext>
            </a:extLst>
          </p:cNvPr>
          <p:cNvSpPr txBox="1"/>
          <p:nvPr/>
        </p:nvSpPr>
        <p:spPr>
          <a:xfrm>
            <a:off x="3190196" y="3865220"/>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6" name="ZoneTexte 25">
            <a:extLst>
              <a:ext uri="{FF2B5EF4-FFF2-40B4-BE49-F238E27FC236}">
                <a16:creationId xmlns:a16="http://schemas.microsoft.com/office/drawing/2014/main" id="{212C9174-A899-4EF4-B455-517F6CD02C10}"/>
              </a:ext>
            </a:extLst>
          </p:cNvPr>
          <p:cNvSpPr txBox="1"/>
          <p:nvPr/>
        </p:nvSpPr>
        <p:spPr>
          <a:xfrm>
            <a:off x="3479650" y="4058460"/>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7" name="ZoneTexte 26">
            <a:extLst>
              <a:ext uri="{FF2B5EF4-FFF2-40B4-BE49-F238E27FC236}">
                <a16:creationId xmlns:a16="http://schemas.microsoft.com/office/drawing/2014/main" id="{D5672AE0-B7AF-4C23-A160-4E790A047C56}"/>
              </a:ext>
            </a:extLst>
          </p:cNvPr>
          <p:cNvSpPr txBox="1"/>
          <p:nvPr/>
        </p:nvSpPr>
        <p:spPr>
          <a:xfrm>
            <a:off x="3469308" y="4381745"/>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8" name="ZoneTexte 27">
            <a:extLst>
              <a:ext uri="{FF2B5EF4-FFF2-40B4-BE49-F238E27FC236}">
                <a16:creationId xmlns:a16="http://schemas.microsoft.com/office/drawing/2014/main" id="{3EC2B51C-D8FC-4052-94BC-1978DF9C486A}"/>
              </a:ext>
            </a:extLst>
          </p:cNvPr>
          <p:cNvSpPr txBox="1"/>
          <p:nvPr/>
        </p:nvSpPr>
        <p:spPr>
          <a:xfrm>
            <a:off x="4500626" y="702238"/>
            <a:ext cx="524504" cy="184666"/>
          </a:xfrm>
          <a:prstGeom prst="rect">
            <a:avLst/>
          </a:prstGeom>
          <a:noFill/>
        </p:spPr>
        <p:txBody>
          <a:bodyPr wrap="none" rtlCol="0">
            <a:spAutoFit/>
          </a:bodyPr>
          <a:lstStyle/>
          <a:p>
            <a:pPr algn="ctr"/>
            <a:r>
              <a:rPr lang="fr-CH" sz="600" dirty="0" err="1">
                <a:solidFill>
                  <a:srgbClr val="FF0000"/>
                </a:solidFill>
                <a:sym typeface="Wingdings"/>
              </a:rPr>
              <a:t>Imipenem</a:t>
            </a:r>
            <a:endParaRPr lang="fr-CH" sz="600" dirty="0">
              <a:solidFill>
                <a:srgbClr val="FF0000"/>
              </a:solidFill>
            </a:endParaRPr>
          </a:p>
        </p:txBody>
      </p:sp>
      <p:sp>
        <p:nvSpPr>
          <p:cNvPr id="29" name="ZoneTexte 28">
            <a:extLst>
              <a:ext uri="{FF2B5EF4-FFF2-40B4-BE49-F238E27FC236}">
                <a16:creationId xmlns:a16="http://schemas.microsoft.com/office/drawing/2014/main" id="{405A245D-376C-45EF-8DF9-638A4ED34CE6}"/>
              </a:ext>
            </a:extLst>
          </p:cNvPr>
          <p:cNvSpPr txBox="1"/>
          <p:nvPr/>
        </p:nvSpPr>
        <p:spPr>
          <a:xfrm>
            <a:off x="5364235" y="682673"/>
            <a:ext cx="248787" cy="207749"/>
          </a:xfrm>
          <a:prstGeom prst="rect">
            <a:avLst/>
          </a:prstGeom>
          <a:noFill/>
        </p:spPr>
        <p:txBody>
          <a:bodyPr wrap="none" rtlCol="0">
            <a:spAutoFit/>
          </a:bodyPr>
          <a:lstStyle/>
          <a:p>
            <a:pPr algn="ctr"/>
            <a:r>
              <a:rPr lang="fr-CH" sz="750" dirty="0">
                <a:solidFill>
                  <a:srgbClr val="FF0000"/>
                </a:solidFill>
                <a:sym typeface="Wingdings"/>
              </a:rPr>
              <a:t>P</a:t>
            </a:r>
            <a:endParaRPr lang="fr-CH" sz="750" dirty="0">
              <a:solidFill>
                <a:srgbClr val="FF0000"/>
              </a:solidFill>
            </a:endParaRPr>
          </a:p>
        </p:txBody>
      </p:sp>
      <p:sp>
        <p:nvSpPr>
          <p:cNvPr id="30" name="ZoneTexte 29">
            <a:extLst>
              <a:ext uri="{FF2B5EF4-FFF2-40B4-BE49-F238E27FC236}">
                <a16:creationId xmlns:a16="http://schemas.microsoft.com/office/drawing/2014/main" id="{DFFDCAD8-3068-4B0C-9147-2EE0A17DA8AF}"/>
              </a:ext>
            </a:extLst>
          </p:cNvPr>
          <p:cNvSpPr txBox="1"/>
          <p:nvPr/>
        </p:nvSpPr>
        <p:spPr>
          <a:xfrm>
            <a:off x="5845539" y="682673"/>
            <a:ext cx="337494" cy="207749"/>
          </a:xfrm>
          <a:prstGeom prst="rect">
            <a:avLst/>
          </a:prstGeom>
          <a:noFill/>
        </p:spPr>
        <p:txBody>
          <a:bodyPr wrap="square" rtlCol="0">
            <a:spAutoFit/>
          </a:bodyPr>
          <a:lstStyle/>
          <a:p>
            <a:pPr algn="ctr"/>
            <a:r>
              <a:rPr lang="fr-CH" sz="750" dirty="0">
                <a:solidFill>
                  <a:srgbClr val="FF0000"/>
                </a:solidFill>
                <a:sym typeface="Wingdings"/>
              </a:rPr>
              <a:t>HI</a:t>
            </a:r>
            <a:endParaRPr lang="fr-CH" sz="750" dirty="0">
              <a:solidFill>
                <a:srgbClr val="FF0000"/>
              </a:solidFill>
            </a:endParaRPr>
          </a:p>
        </p:txBody>
      </p:sp>
      <p:sp>
        <p:nvSpPr>
          <p:cNvPr id="31" name="ZoneTexte 30">
            <a:extLst>
              <a:ext uri="{FF2B5EF4-FFF2-40B4-BE49-F238E27FC236}">
                <a16:creationId xmlns:a16="http://schemas.microsoft.com/office/drawing/2014/main" id="{8D6A1885-DD70-4C7B-A4BB-AE559275AB62}"/>
              </a:ext>
            </a:extLst>
          </p:cNvPr>
          <p:cNvSpPr txBox="1"/>
          <p:nvPr/>
        </p:nvSpPr>
        <p:spPr>
          <a:xfrm>
            <a:off x="6271139" y="682673"/>
            <a:ext cx="559770" cy="207749"/>
          </a:xfrm>
          <a:prstGeom prst="rect">
            <a:avLst/>
          </a:prstGeom>
          <a:noFill/>
        </p:spPr>
        <p:txBody>
          <a:bodyPr wrap="none" rtlCol="0">
            <a:spAutoFit/>
          </a:bodyPr>
          <a:lstStyle/>
          <a:p>
            <a:pPr algn="ctr"/>
            <a:r>
              <a:rPr lang="fr-CH" sz="750" dirty="0">
                <a:solidFill>
                  <a:srgbClr val="FF0000"/>
                </a:solidFill>
                <a:sym typeface="Wingdings"/>
              </a:rPr>
              <a:t>SST-SSI</a:t>
            </a:r>
            <a:endParaRPr lang="fr-CH" sz="750" dirty="0">
              <a:solidFill>
                <a:srgbClr val="FF0000"/>
              </a:solidFill>
            </a:endParaRPr>
          </a:p>
        </p:txBody>
      </p:sp>
      <p:sp>
        <p:nvSpPr>
          <p:cNvPr id="32" name="ZoneTexte 31">
            <a:extLst>
              <a:ext uri="{FF2B5EF4-FFF2-40B4-BE49-F238E27FC236}">
                <a16:creationId xmlns:a16="http://schemas.microsoft.com/office/drawing/2014/main" id="{3BA671C0-5CE9-4ADA-BBC5-371B065B092F}"/>
              </a:ext>
            </a:extLst>
          </p:cNvPr>
          <p:cNvSpPr txBox="1"/>
          <p:nvPr/>
        </p:nvSpPr>
        <p:spPr>
          <a:xfrm>
            <a:off x="7015911" y="692242"/>
            <a:ext cx="260008" cy="207749"/>
          </a:xfrm>
          <a:prstGeom prst="rect">
            <a:avLst/>
          </a:prstGeom>
          <a:noFill/>
        </p:spPr>
        <p:txBody>
          <a:bodyPr wrap="none" rtlCol="0">
            <a:spAutoFit/>
          </a:bodyPr>
          <a:lstStyle/>
          <a:p>
            <a:pPr algn="ctr"/>
            <a:r>
              <a:rPr lang="fr-CH" sz="750" dirty="0">
                <a:solidFill>
                  <a:srgbClr val="FF0000"/>
                </a:solidFill>
                <a:sym typeface="Wingdings"/>
              </a:rPr>
              <a:t>O</a:t>
            </a:r>
            <a:endParaRPr lang="fr-CH" sz="750" dirty="0">
              <a:solidFill>
                <a:srgbClr val="FF0000"/>
              </a:solidFill>
            </a:endParaRPr>
          </a:p>
        </p:txBody>
      </p:sp>
      <p:sp>
        <p:nvSpPr>
          <p:cNvPr id="33" name="ZoneTexte 32">
            <a:extLst>
              <a:ext uri="{FF2B5EF4-FFF2-40B4-BE49-F238E27FC236}">
                <a16:creationId xmlns:a16="http://schemas.microsoft.com/office/drawing/2014/main" id="{5659D8CC-99BB-4F8A-BC1B-13020120F948}"/>
              </a:ext>
            </a:extLst>
          </p:cNvPr>
          <p:cNvSpPr txBox="1"/>
          <p:nvPr/>
        </p:nvSpPr>
        <p:spPr>
          <a:xfrm>
            <a:off x="7670986" y="700193"/>
            <a:ext cx="253596" cy="207749"/>
          </a:xfrm>
          <a:prstGeom prst="rect">
            <a:avLst/>
          </a:prstGeom>
          <a:noFill/>
        </p:spPr>
        <p:txBody>
          <a:bodyPr wrap="none" rtlCol="0">
            <a:spAutoFit/>
          </a:bodyPr>
          <a:lstStyle/>
          <a:p>
            <a:pPr algn="ctr"/>
            <a:r>
              <a:rPr lang="fr-CH" sz="750" dirty="0">
                <a:solidFill>
                  <a:srgbClr val="FF0000"/>
                </a:solidFill>
                <a:sym typeface="Wingdings"/>
              </a:rPr>
              <a:t>D</a:t>
            </a:r>
            <a:endParaRPr lang="fr-CH" sz="750" dirty="0">
              <a:solidFill>
                <a:srgbClr val="FF0000"/>
              </a:solidFill>
            </a:endParaRPr>
          </a:p>
        </p:txBody>
      </p:sp>
      <p:sp>
        <p:nvSpPr>
          <p:cNvPr id="40" name="ZoneTexte 39">
            <a:extLst>
              <a:ext uri="{FF2B5EF4-FFF2-40B4-BE49-F238E27FC236}">
                <a16:creationId xmlns:a16="http://schemas.microsoft.com/office/drawing/2014/main" id="{B23D8803-B58A-4871-88B4-6FE9C103BEA3}"/>
              </a:ext>
            </a:extLst>
          </p:cNvPr>
          <p:cNvSpPr txBox="1"/>
          <p:nvPr/>
        </p:nvSpPr>
        <p:spPr>
          <a:xfrm>
            <a:off x="6015300" y="1675138"/>
            <a:ext cx="402674" cy="215444"/>
          </a:xfrm>
          <a:prstGeom prst="rect">
            <a:avLst/>
          </a:prstGeom>
          <a:noFill/>
        </p:spPr>
        <p:txBody>
          <a:bodyPr wrap="none" rtlCol="0">
            <a:spAutoFit/>
          </a:bodyPr>
          <a:lstStyle/>
          <a:p>
            <a:pPr algn="ctr"/>
            <a:r>
              <a:rPr lang="fr-CH" sz="800" dirty="0">
                <a:solidFill>
                  <a:srgbClr val="FF0000"/>
                </a:solidFill>
                <a:latin typeface="+mn-lt"/>
                <a:sym typeface="Wingdings"/>
              </a:rPr>
              <a:t>SSI-O</a:t>
            </a:r>
            <a:endParaRPr lang="fr-CH" sz="800" dirty="0">
              <a:solidFill>
                <a:srgbClr val="FF0000"/>
              </a:solidFill>
              <a:latin typeface="+mn-lt"/>
            </a:endParaRPr>
          </a:p>
        </p:txBody>
      </p:sp>
      <p:sp>
        <p:nvSpPr>
          <p:cNvPr id="41" name="ZoneTexte 40">
            <a:extLst>
              <a:ext uri="{FF2B5EF4-FFF2-40B4-BE49-F238E27FC236}">
                <a16:creationId xmlns:a16="http://schemas.microsoft.com/office/drawing/2014/main" id="{E8AF722E-09FD-45DE-9D49-ADC2402484D3}"/>
              </a:ext>
            </a:extLst>
          </p:cNvPr>
          <p:cNvSpPr txBox="1"/>
          <p:nvPr/>
        </p:nvSpPr>
        <p:spPr>
          <a:xfrm>
            <a:off x="5842292" y="1857714"/>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42" name="ZoneTexte 41">
            <a:extLst>
              <a:ext uri="{FF2B5EF4-FFF2-40B4-BE49-F238E27FC236}">
                <a16:creationId xmlns:a16="http://schemas.microsoft.com/office/drawing/2014/main" id="{AAFF10DD-CF73-4EA5-93F6-52CC3AFFCE0A}"/>
              </a:ext>
            </a:extLst>
          </p:cNvPr>
          <p:cNvSpPr txBox="1"/>
          <p:nvPr/>
        </p:nvSpPr>
        <p:spPr>
          <a:xfrm>
            <a:off x="5842292" y="2038777"/>
            <a:ext cx="277324" cy="253916"/>
          </a:xfrm>
          <a:prstGeom prst="rect">
            <a:avLst/>
          </a:prstGeom>
          <a:noFill/>
        </p:spPr>
        <p:txBody>
          <a:bodyPr wrap="square" rtlCol="0">
            <a:spAutoFit/>
          </a:bodyPr>
          <a:lstStyle/>
          <a:p>
            <a:r>
              <a:rPr lang="fr-CH" sz="1050" dirty="0">
                <a:solidFill>
                  <a:srgbClr val="FF0000"/>
                </a:solidFill>
                <a:sym typeface="Wingdings"/>
              </a:rPr>
              <a:t></a:t>
            </a:r>
            <a:endParaRPr lang="fr-CH" sz="1050" dirty="0">
              <a:solidFill>
                <a:srgbClr val="FF0000"/>
              </a:solidFill>
            </a:endParaRPr>
          </a:p>
        </p:txBody>
      </p:sp>
      <p:sp>
        <p:nvSpPr>
          <p:cNvPr id="44" name="ZoneTexte 43">
            <a:extLst>
              <a:ext uri="{FF2B5EF4-FFF2-40B4-BE49-F238E27FC236}">
                <a16:creationId xmlns:a16="http://schemas.microsoft.com/office/drawing/2014/main" id="{011D7B0D-9DFC-4E38-B3A1-E9560535D778}"/>
              </a:ext>
            </a:extLst>
          </p:cNvPr>
          <p:cNvSpPr txBox="1"/>
          <p:nvPr/>
        </p:nvSpPr>
        <p:spPr>
          <a:xfrm>
            <a:off x="5592391" y="2504823"/>
            <a:ext cx="748923" cy="230832"/>
          </a:xfrm>
          <a:prstGeom prst="rect">
            <a:avLst/>
          </a:prstGeom>
          <a:noFill/>
        </p:spPr>
        <p:txBody>
          <a:bodyPr wrap="none" rtlCol="0">
            <a:spAutoFit/>
          </a:bodyPr>
          <a:lstStyle/>
          <a:p>
            <a:pPr algn="ctr"/>
            <a:r>
              <a:rPr lang="fr-CH" sz="900" dirty="0">
                <a:solidFill>
                  <a:srgbClr val="FF0000"/>
                </a:solidFill>
                <a:latin typeface="+mj-lt"/>
                <a:sym typeface="Wingdings"/>
              </a:rPr>
              <a:t>25  05  2022</a:t>
            </a:r>
            <a:endParaRPr lang="fr-CH" sz="900" dirty="0">
              <a:solidFill>
                <a:srgbClr val="FF0000"/>
              </a:solidFill>
              <a:latin typeface="+mj-lt"/>
            </a:endParaRPr>
          </a:p>
        </p:txBody>
      </p:sp>
      <p:sp>
        <p:nvSpPr>
          <p:cNvPr id="46" name="ZoneTexte 45">
            <a:extLst>
              <a:ext uri="{FF2B5EF4-FFF2-40B4-BE49-F238E27FC236}">
                <a16:creationId xmlns:a16="http://schemas.microsoft.com/office/drawing/2014/main" id="{57F39A71-5B73-492F-BF5E-781C211CD781}"/>
              </a:ext>
            </a:extLst>
          </p:cNvPr>
          <p:cNvSpPr txBox="1"/>
          <p:nvPr/>
        </p:nvSpPr>
        <p:spPr>
          <a:xfrm>
            <a:off x="5538544" y="2642344"/>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48" name="ZoneTexte 47">
            <a:extLst>
              <a:ext uri="{FF2B5EF4-FFF2-40B4-BE49-F238E27FC236}">
                <a16:creationId xmlns:a16="http://schemas.microsoft.com/office/drawing/2014/main" id="{C96462B4-DECC-48F8-9D79-4C215CE61314}"/>
              </a:ext>
            </a:extLst>
          </p:cNvPr>
          <p:cNvSpPr txBox="1"/>
          <p:nvPr/>
        </p:nvSpPr>
        <p:spPr>
          <a:xfrm>
            <a:off x="5847903" y="2915167"/>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49" name="ZoneTexte 48">
            <a:extLst>
              <a:ext uri="{FF2B5EF4-FFF2-40B4-BE49-F238E27FC236}">
                <a16:creationId xmlns:a16="http://schemas.microsoft.com/office/drawing/2014/main" id="{50E9262F-C047-4710-A17D-2A471CED37D9}"/>
              </a:ext>
            </a:extLst>
          </p:cNvPr>
          <p:cNvSpPr txBox="1"/>
          <p:nvPr/>
        </p:nvSpPr>
        <p:spPr>
          <a:xfrm>
            <a:off x="5829147" y="3075772"/>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50" name="ZoneTexte 49">
            <a:extLst>
              <a:ext uri="{FF2B5EF4-FFF2-40B4-BE49-F238E27FC236}">
                <a16:creationId xmlns:a16="http://schemas.microsoft.com/office/drawing/2014/main" id="{A6F31467-4CBA-4B50-B88C-1E2E3FB3613F}"/>
              </a:ext>
            </a:extLst>
          </p:cNvPr>
          <p:cNvSpPr txBox="1"/>
          <p:nvPr/>
        </p:nvSpPr>
        <p:spPr>
          <a:xfrm>
            <a:off x="5580568" y="3835259"/>
            <a:ext cx="521297" cy="215444"/>
          </a:xfrm>
          <a:prstGeom prst="rect">
            <a:avLst/>
          </a:prstGeom>
          <a:noFill/>
        </p:spPr>
        <p:txBody>
          <a:bodyPr wrap="none" rtlCol="0">
            <a:spAutoFit/>
          </a:bodyPr>
          <a:lstStyle/>
          <a:p>
            <a:pPr algn="ctr"/>
            <a:r>
              <a:rPr lang="fr-CH" sz="800" dirty="0">
                <a:solidFill>
                  <a:srgbClr val="FF0000"/>
                </a:solidFill>
                <a:latin typeface="+mn-lt"/>
                <a:sym typeface="Wingdings"/>
              </a:rPr>
              <a:t>ENCBLO</a:t>
            </a:r>
            <a:endParaRPr lang="fr-CH" sz="800" dirty="0">
              <a:solidFill>
                <a:srgbClr val="FF0000"/>
              </a:solidFill>
              <a:latin typeface="+mn-lt"/>
            </a:endParaRPr>
          </a:p>
        </p:txBody>
      </p:sp>
      <p:sp>
        <p:nvSpPr>
          <p:cNvPr id="51" name="ZoneTexte 50">
            <a:extLst>
              <a:ext uri="{FF2B5EF4-FFF2-40B4-BE49-F238E27FC236}">
                <a16:creationId xmlns:a16="http://schemas.microsoft.com/office/drawing/2014/main" id="{A4F31CDB-B43D-4814-8446-E7053DC67052}"/>
              </a:ext>
            </a:extLst>
          </p:cNvPr>
          <p:cNvSpPr txBox="1"/>
          <p:nvPr/>
        </p:nvSpPr>
        <p:spPr>
          <a:xfrm>
            <a:off x="6082649" y="3808232"/>
            <a:ext cx="333746" cy="200055"/>
          </a:xfrm>
          <a:prstGeom prst="rect">
            <a:avLst/>
          </a:prstGeom>
          <a:noFill/>
        </p:spPr>
        <p:txBody>
          <a:bodyPr wrap="none" rtlCol="0">
            <a:spAutoFit/>
          </a:bodyPr>
          <a:lstStyle/>
          <a:p>
            <a:pPr algn="ctr"/>
            <a:r>
              <a:rPr lang="fr-CH" sz="700" dirty="0">
                <a:solidFill>
                  <a:srgbClr val="FF0000"/>
                </a:solidFill>
                <a:latin typeface="+mn-lt"/>
                <a:sym typeface="Wingdings"/>
              </a:rPr>
              <a:t>C3G</a:t>
            </a:r>
            <a:endParaRPr lang="fr-CH" sz="700" dirty="0">
              <a:solidFill>
                <a:srgbClr val="FF0000"/>
              </a:solidFill>
              <a:latin typeface="+mn-lt"/>
            </a:endParaRPr>
          </a:p>
        </p:txBody>
      </p:sp>
      <p:sp>
        <p:nvSpPr>
          <p:cNvPr id="52" name="ZoneTexte 51">
            <a:extLst>
              <a:ext uri="{FF2B5EF4-FFF2-40B4-BE49-F238E27FC236}">
                <a16:creationId xmlns:a16="http://schemas.microsoft.com/office/drawing/2014/main" id="{ABE6E9CE-5226-4A6A-9818-A547BB1E527D}"/>
              </a:ext>
            </a:extLst>
          </p:cNvPr>
          <p:cNvSpPr txBox="1"/>
          <p:nvPr/>
        </p:nvSpPr>
        <p:spPr>
          <a:xfrm>
            <a:off x="6095228" y="3902857"/>
            <a:ext cx="332142" cy="200055"/>
          </a:xfrm>
          <a:prstGeom prst="rect">
            <a:avLst/>
          </a:prstGeom>
          <a:noFill/>
        </p:spPr>
        <p:txBody>
          <a:bodyPr wrap="none" rtlCol="0">
            <a:spAutoFit/>
          </a:bodyPr>
          <a:lstStyle/>
          <a:p>
            <a:pPr algn="ctr"/>
            <a:r>
              <a:rPr lang="fr-CH" sz="700" dirty="0">
                <a:solidFill>
                  <a:srgbClr val="FF0000"/>
                </a:solidFill>
                <a:latin typeface="+mn-lt"/>
                <a:sym typeface="Wingdings"/>
              </a:rPr>
              <a:t>CAR</a:t>
            </a:r>
            <a:endParaRPr lang="fr-CH" sz="700" dirty="0">
              <a:solidFill>
                <a:srgbClr val="FF0000"/>
              </a:solidFill>
              <a:latin typeface="+mn-lt"/>
            </a:endParaRPr>
          </a:p>
        </p:txBody>
      </p:sp>
      <p:sp>
        <p:nvSpPr>
          <p:cNvPr id="53" name="ZoneTexte 52">
            <a:extLst>
              <a:ext uri="{FF2B5EF4-FFF2-40B4-BE49-F238E27FC236}">
                <a16:creationId xmlns:a16="http://schemas.microsoft.com/office/drawing/2014/main" id="{CF38BFD8-85CF-4AE3-B30F-DA919B66B4D6}"/>
              </a:ext>
            </a:extLst>
          </p:cNvPr>
          <p:cNvSpPr txBox="1"/>
          <p:nvPr/>
        </p:nvSpPr>
        <p:spPr>
          <a:xfrm>
            <a:off x="6429535" y="3789092"/>
            <a:ext cx="240772" cy="215444"/>
          </a:xfrm>
          <a:prstGeom prst="rect">
            <a:avLst/>
          </a:prstGeom>
          <a:noFill/>
        </p:spPr>
        <p:txBody>
          <a:bodyPr wrap="none" rtlCol="0">
            <a:spAutoFit/>
          </a:bodyPr>
          <a:lstStyle/>
          <a:p>
            <a:pPr algn="ctr"/>
            <a:r>
              <a:rPr lang="fr-CH" sz="800" dirty="0">
                <a:solidFill>
                  <a:srgbClr val="FF0000"/>
                </a:solidFill>
                <a:latin typeface="+mj-lt"/>
                <a:sym typeface="Wingdings"/>
              </a:rPr>
              <a:t>R</a:t>
            </a:r>
            <a:endParaRPr lang="fr-CH" sz="800" dirty="0">
              <a:solidFill>
                <a:srgbClr val="FF0000"/>
              </a:solidFill>
              <a:latin typeface="+mj-lt"/>
            </a:endParaRPr>
          </a:p>
        </p:txBody>
      </p:sp>
      <p:sp>
        <p:nvSpPr>
          <p:cNvPr id="54" name="ZoneTexte 53">
            <a:extLst>
              <a:ext uri="{FF2B5EF4-FFF2-40B4-BE49-F238E27FC236}">
                <a16:creationId xmlns:a16="http://schemas.microsoft.com/office/drawing/2014/main" id="{5C97535A-C3DC-4B72-803E-7036793B1D95}"/>
              </a:ext>
            </a:extLst>
          </p:cNvPr>
          <p:cNvSpPr txBox="1"/>
          <p:nvPr/>
        </p:nvSpPr>
        <p:spPr>
          <a:xfrm>
            <a:off x="6459458" y="3896814"/>
            <a:ext cx="202804" cy="215444"/>
          </a:xfrm>
          <a:prstGeom prst="rect">
            <a:avLst/>
          </a:prstGeom>
          <a:noFill/>
        </p:spPr>
        <p:txBody>
          <a:bodyPr wrap="square" rtlCol="0">
            <a:spAutoFit/>
          </a:bodyPr>
          <a:lstStyle/>
          <a:p>
            <a:pPr algn="ctr"/>
            <a:r>
              <a:rPr lang="fr-CH" sz="800" dirty="0">
                <a:solidFill>
                  <a:srgbClr val="FF0000"/>
                </a:solidFill>
                <a:latin typeface="+mn-lt"/>
                <a:sym typeface="Wingdings"/>
              </a:rPr>
              <a:t>S</a:t>
            </a:r>
            <a:endParaRPr lang="fr-CH" sz="800" dirty="0">
              <a:solidFill>
                <a:srgbClr val="FF0000"/>
              </a:solidFill>
              <a:latin typeface="+mn-lt"/>
            </a:endParaRPr>
          </a:p>
        </p:txBody>
      </p:sp>
      <p:sp>
        <p:nvSpPr>
          <p:cNvPr id="55" name="ZoneTexte 54">
            <a:extLst>
              <a:ext uri="{FF2B5EF4-FFF2-40B4-BE49-F238E27FC236}">
                <a16:creationId xmlns:a16="http://schemas.microsoft.com/office/drawing/2014/main" id="{513E5292-0795-4914-8296-F95B80C09F85}"/>
              </a:ext>
            </a:extLst>
          </p:cNvPr>
          <p:cNvSpPr txBox="1"/>
          <p:nvPr/>
        </p:nvSpPr>
        <p:spPr>
          <a:xfrm>
            <a:off x="6638494" y="3836704"/>
            <a:ext cx="250390" cy="215444"/>
          </a:xfrm>
          <a:prstGeom prst="rect">
            <a:avLst/>
          </a:prstGeom>
          <a:noFill/>
        </p:spPr>
        <p:txBody>
          <a:bodyPr wrap="none" rtlCol="0">
            <a:spAutoFit/>
          </a:bodyPr>
          <a:lstStyle/>
          <a:p>
            <a:pPr algn="ctr"/>
            <a:r>
              <a:rPr lang="fr-CH" sz="800" dirty="0">
                <a:solidFill>
                  <a:srgbClr val="FF0000"/>
                </a:solidFill>
                <a:latin typeface="+mn-lt"/>
                <a:sym typeface="Wingdings"/>
              </a:rPr>
              <a:t>N</a:t>
            </a:r>
            <a:endParaRPr lang="fr-CH" sz="800" dirty="0">
              <a:solidFill>
                <a:srgbClr val="FF0000"/>
              </a:solidFill>
              <a:latin typeface="+mn-lt"/>
            </a:endParaRPr>
          </a:p>
        </p:txBody>
      </p:sp>
      <p:sp>
        <p:nvSpPr>
          <p:cNvPr id="56" name="ZoneTexte 55">
            <a:extLst>
              <a:ext uri="{FF2B5EF4-FFF2-40B4-BE49-F238E27FC236}">
                <a16:creationId xmlns:a16="http://schemas.microsoft.com/office/drawing/2014/main" id="{CEAFEB61-8F0E-4F04-AA99-B284B97D0631}"/>
              </a:ext>
            </a:extLst>
          </p:cNvPr>
          <p:cNvSpPr txBox="1"/>
          <p:nvPr/>
        </p:nvSpPr>
        <p:spPr>
          <a:xfrm>
            <a:off x="1487095" y="1853755"/>
            <a:ext cx="357791" cy="196208"/>
          </a:xfrm>
          <a:prstGeom prst="rect">
            <a:avLst/>
          </a:prstGeom>
          <a:noFill/>
        </p:spPr>
        <p:txBody>
          <a:bodyPr wrap="none" rtlCol="0">
            <a:spAutoFit/>
          </a:bodyPr>
          <a:lstStyle/>
          <a:p>
            <a:pPr algn="ctr"/>
            <a:r>
              <a:rPr lang="fr-CH" sz="675" dirty="0">
                <a:solidFill>
                  <a:srgbClr val="FF0000"/>
                </a:solidFill>
                <a:sym typeface="Wingdings"/>
              </a:rPr>
              <a:t>AAA</a:t>
            </a:r>
            <a:endParaRPr lang="fr-CH" sz="675" dirty="0">
              <a:solidFill>
                <a:srgbClr val="FF0000"/>
              </a:solidFill>
            </a:endParaRPr>
          </a:p>
        </p:txBody>
      </p:sp>
      <p:sp>
        <p:nvSpPr>
          <p:cNvPr id="58" name="ZoneTexte 57">
            <a:extLst>
              <a:ext uri="{FF2B5EF4-FFF2-40B4-BE49-F238E27FC236}">
                <a16:creationId xmlns:a16="http://schemas.microsoft.com/office/drawing/2014/main" id="{8A5790F6-20E1-4D09-AB1F-0CA00E49C77F}"/>
              </a:ext>
            </a:extLst>
          </p:cNvPr>
          <p:cNvSpPr txBox="1"/>
          <p:nvPr/>
        </p:nvSpPr>
        <p:spPr>
          <a:xfrm>
            <a:off x="5592391" y="4022702"/>
            <a:ext cx="460383" cy="215444"/>
          </a:xfrm>
          <a:prstGeom prst="rect">
            <a:avLst/>
          </a:prstGeom>
          <a:noFill/>
        </p:spPr>
        <p:txBody>
          <a:bodyPr wrap="none" rtlCol="0">
            <a:spAutoFit/>
          </a:bodyPr>
          <a:lstStyle/>
          <a:p>
            <a:pPr algn="ctr"/>
            <a:r>
              <a:rPr lang="fr-CH" sz="800" dirty="0">
                <a:solidFill>
                  <a:srgbClr val="FF0000"/>
                </a:solidFill>
                <a:latin typeface="+mn-lt"/>
                <a:sym typeface="Wingdings"/>
              </a:rPr>
              <a:t>CITDIV</a:t>
            </a:r>
            <a:endParaRPr lang="fr-CH" sz="800" dirty="0">
              <a:solidFill>
                <a:srgbClr val="FF0000"/>
              </a:solidFill>
              <a:latin typeface="+mn-lt"/>
            </a:endParaRPr>
          </a:p>
        </p:txBody>
      </p:sp>
      <p:sp>
        <p:nvSpPr>
          <p:cNvPr id="59" name="ZoneTexte 58">
            <a:extLst>
              <a:ext uri="{FF2B5EF4-FFF2-40B4-BE49-F238E27FC236}">
                <a16:creationId xmlns:a16="http://schemas.microsoft.com/office/drawing/2014/main" id="{6928805C-7AEB-497B-9D7B-7385AC7FED73}"/>
              </a:ext>
            </a:extLst>
          </p:cNvPr>
          <p:cNvSpPr txBox="1"/>
          <p:nvPr/>
        </p:nvSpPr>
        <p:spPr>
          <a:xfrm>
            <a:off x="5569005" y="4228592"/>
            <a:ext cx="510076" cy="215444"/>
          </a:xfrm>
          <a:prstGeom prst="rect">
            <a:avLst/>
          </a:prstGeom>
          <a:noFill/>
        </p:spPr>
        <p:txBody>
          <a:bodyPr wrap="none" rtlCol="0">
            <a:spAutoFit/>
          </a:bodyPr>
          <a:lstStyle/>
          <a:p>
            <a:pPr algn="ctr"/>
            <a:r>
              <a:rPr lang="fr-CH" sz="800" dirty="0">
                <a:solidFill>
                  <a:srgbClr val="FF0000"/>
                </a:solidFill>
                <a:latin typeface="+mn-lt"/>
                <a:sym typeface="Wingdings"/>
              </a:rPr>
              <a:t>ENCFAE</a:t>
            </a:r>
            <a:endParaRPr lang="fr-CH" sz="800" dirty="0">
              <a:solidFill>
                <a:srgbClr val="FF0000"/>
              </a:solidFill>
              <a:latin typeface="+mn-lt"/>
            </a:endParaRPr>
          </a:p>
        </p:txBody>
      </p:sp>
      <p:sp>
        <p:nvSpPr>
          <p:cNvPr id="60" name="ZoneTexte 59">
            <a:extLst>
              <a:ext uri="{FF2B5EF4-FFF2-40B4-BE49-F238E27FC236}">
                <a16:creationId xmlns:a16="http://schemas.microsoft.com/office/drawing/2014/main" id="{4E33D51D-63FC-4F6A-8ADB-2689380FA4E3}"/>
              </a:ext>
            </a:extLst>
          </p:cNvPr>
          <p:cNvSpPr txBox="1"/>
          <p:nvPr/>
        </p:nvSpPr>
        <p:spPr>
          <a:xfrm>
            <a:off x="6097712" y="3991199"/>
            <a:ext cx="333746" cy="200055"/>
          </a:xfrm>
          <a:prstGeom prst="rect">
            <a:avLst/>
          </a:prstGeom>
          <a:noFill/>
        </p:spPr>
        <p:txBody>
          <a:bodyPr wrap="none" rtlCol="0">
            <a:spAutoFit/>
          </a:bodyPr>
          <a:lstStyle/>
          <a:p>
            <a:pPr algn="ctr"/>
            <a:r>
              <a:rPr lang="fr-CH" sz="700" dirty="0">
                <a:solidFill>
                  <a:srgbClr val="FF0000"/>
                </a:solidFill>
                <a:latin typeface="+mn-lt"/>
                <a:sym typeface="Wingdings"/>
              </a:rPr>
              <a:t>C3G</a:t>
            </a:r>
            <a:endParaRPr lang="fr-CH" sz="700" dirty="0">
              <a:solidFill>
                <a:srgbClr val="FF0000"/>
              </a:solidFill>
              <a:latin typeface="+mn-lt"/>
            </a:endParaRPr>
          </a:p>
        </p:txBody>
      </p:sp>
      <p:sp>
        <p:nvSpPr>
          <p:cNvPr id="61" name="ZoneTexte 60">
            <a:extLst>
              <a:ext uri="{FF2B5EF4-FFF2-40B4-BE49-F238E27FC236}">
                <a16:creationId xmlns:a16="http://schemas.microsoft.com/office/drawing/2014/main" id="{3A66DEE5-974B-4BA7-9FFF-E43085F5EF74}"/>
              </a:ext>
            </a:extLst>
          </p:cNvPr>
          <p:cNvSpPr txBox="1"/>
          <p:nvPr/>
        </p:nvSpPr>
        <p:spPr>
          <a:xfrm>
            <a:off x="6107161" y="4102192"/>
            <a:ext cx="332142" cy="200055"/>
          </a:xfrm>
          <a:prstGeom prst="rect">
            <a:avLst/>
          </a:prstGeom>
          <a:noFill/>
        </p:spPr>
        <p:txBody>
          <a:bodyPr wrap="none" rtlCol="0">
            <a:spAutoFit/>
          </a:bodyPr>
          <a:lstStyle/>
          <a:p>
            <a:pPr algn="ctr"/>
            <a:r>
              <a:rPr lang="fr-CH" sz="700" dirty="0">
                <a:solidFill>
                  <a:srgbClr val="FF0000"/>
                </a:solidFill>
                <a:latin typeface="+mn-lt"/>
                <a:sym typeface="Wingdings"/>
              </a:rPr>
              <a:t>CAR</a:t>
            </a:r>
            <a:endParaRPr lang="fr-CH" sz="700" dirty="0">
              <a:solidFill>
                <a:srgbClr val="FF0000"/>
              </a:solidFill>
              <a:latin typeface="+mn-lt"/>
            </a:endParaRPr>
          </a:p>
        </p:txBody>
      </p:sp>
      <p:sp>
        <p:nvSpPr>
          <p:cNvPr id="62" name="ZoneTexte 61">
            <a:extLst>
              <a:ext uri="{FF2B5EF4-FFF2-40B4-BE49-F238E27FC236}">
                <a16:creationId xmlns:a16="http://schemas.microsoft.com/office/drawing/2014/main" id="{BCB1DB80-6CCF-45F3-94BF-E87B63BA0577}"/>
              </a:ext>
            </a:extLst>
          </p:cNvPr>
          <p:cNvSpPr txBox="1"/>
          <p:nvPr/>
        </p:nvSpPr>
        <p:spPr>
          <a:xfrm>
            <a:off x="6099604" y="4191556"/>
            <a:ext cx="341761" cy="200055"/>
          </a:xfrm>
          <a:prstGeom prst="rect">
            <a:avLst/>
          </a:prstGeom>
          <a:noFill/>
        </p:spPr>
        <p:txBody>
          <a:bodyPr wrap="none" rtlCol="0">
            <a:spAutoFit/>
          </a:bodyPr>
          <a:lstStyle/>
          <a:p>
            <a:pPr algn="ctr"/>
            <a:r>
              <a:rPr lang="fr-CH" sz="700" dirty="0">
                <a:solidFill>
                  <a:srgbClr val="FF0000"/>
                </a:solidFill>
                <a:latin typeface="+mn-lt"/>
                <a:sym typeface="Wingdings"/>
              </a:rPr>
              <a:t>OXA</a:t>
            </a:r>
            <a:endParaRPr lang="fr-CH" sz="700" dirty="0">
              <a:solidFill>
                <a:srgbClr val="FF0000"/>
              </a:solidFill>
              <a:latin typeface="+mn-lt"/>
            </a:endParaRPr>
          </a:p>
        </p:txBody>
      </p:sp>
      <p:sp>
        <p:nvSpPr>
          <p:cNvPr id="63" name="ZoneTexte 62">
            <a:extLst>
              <a:ext uri="{FF2B5EF4-FFF2-40B4-BE49-F238E27FC236}">
                <a16:creationId xmlns:a16="http://schemas.microsoft.com/office/drawing/2014/main" id="{18C57AC9-7923-44BC-81C7-1E814FA8151F}"/>
              </a:ext>
            </a:extLst>
          </p:cNvPr>
          <p:cNvSpPr txBox="1"/>
          <p:nvPr/>
        </p:nvSpPr>
        <p:spPr>
          <a:xfrm>
            <a:off x="6114386" y="4293862"/>
            <a:ext cx="322525" cy="200055"/>
          </a:xfrm>
          <a:prstGeom prst="rect">
            <a:avLst/>
          </a:prstGeom>
          <a:noFill/>
        </p:spPr>
        <p:txBody>
          <a:bodyPr wrap="none" rtlCol="0">
            <a:spAutoFit/>
          </a:bodyPr>
          <a:lstStyle/>
          <a:p>
            <a:pPr algn="ctr"/>
            <a:r>
              <a:rPr lang="fr-CH" sz="700" dirty="0">
                <a:solidFill>
                  <a:srgbClr val="FF0000"/>
                </a:solidFill>
                <a:latin typeface="+mn-lt"/>
                <a:sym typeface="Wingdings"/>
              </a:rPr>
              <a:t>GLY</a:t>
            </a:r>
            <a:endParaRPr lang="fr-CH" sz="700" dirty="0">
              <a:solidFill>
                <a:srgbClr val="FF0000"/>
              </a:solidFill>
              <a:latin typeface="+mn-lt"/>
            </a:endParaRPr>
          </a:p>
        </p:txBody>
      </p:sp>
      <p:sp>
        <p:nvSpPr>
          <p:cNvPr id="64" name="ZoneTexte 63">
            <a:extLst>
              <a:ext uri="{FF2B5EF4-FFF2-40B4-BE49-F238E27FC236}">
                <a16:creationId xmlns:a16="http://schemas.microsoft.com/office/drawing/2014/main" id="{34853947-873C-4DE4-A975-9C8BFBC42733}"/>
              </a:ext>
            </a:extLst>
          </p:cNvPr>
          <p:cNvSpPr txBox="1"/>
          <p:nvPr/>
        </p:nvSpPr>
        <p:spPr>
          <a:xfrm>
            <a:off x="6452455" y="3989939"/>
            <a:ext cx="231153" cy="215444"/>
          </a:xfrm>
          <a:prstGeom prst="rect">
            <a:avLst/>
          </a:prstGeom>
          <a:noFill/>
        </p:spPr>
        <p:txBody>
          <a:bodyPr wrap="none" rtlCol="0">
            <a:spAutoFit/>
          </a:bodyPr>
          <a:lstStyle/>
          <a:p>
            <a:pPr algn="ctr"/>
            <a:r>
              <a:rPr lang="fr-CH" sz="800" dirty="0">
                <a:solidFill>
                  <a:srgbClr val="FF0000"/>
                </a:solidFill>
                <a:latin typeface="+mj-lt"/>
                <a:sym typeface="Wingdings"/>
              </a:rPr>
              <a:t>S</a:t>
            </a:r>
            <a:endParaRPr lang="fr-CH" sz="800" dirty="0">
              <a:solidFill>
                <a:srgbClr val="FF0000"/>
              </a:solidFill>
              <a:latin typeface="+mj-lt"/>
            </a:endParaRPr>
          </a:p>
        </p:txBody>
      </p:sp>
      <p:sp>
        <p:nvSpPr>
          <p:cNvPr id="65" name="ZoneTexte 64">
            <a:extLst>
              <a:ext uri="{FF2B5EF4-FFF2-40B4-BE49-F238E27FC236}">
                <a16:creationId xmlns:a16="http://schemas.microsoft.com/office/drawing/2014/main" id="{A96927B9-7B2A-4D38-A6CC-F427DCF2CAF5}"/>
              </a:ext>
            </a:extLst>
          </p:cNvPr>
          <p:cNvSpPr txBox="1"/>
          <p:nvPr/>
        </p:nvSpPr>
        <p:spPr>
          <a:xfrm>
            <a:off x="6470334" y="4090268"/>
            <a:ext cx="189361" cy="215444"/>
          </a:xfrm>
          <a:prstGeom prst="rect">
            <a:avLst/>
          </a:prstGeom>
          <a:noFill/>
        </p:spPr>
        <p:txBody>
          <a:bodyPr wrap="square" rtlCol="0">
            <a:spAutoFit/>
          </a:bodyPr>
          <a:lstStyle/>
          <a:p>
            <a:pPr algn="ctr"/>
            <a:r>
              <a:rPr lang="fr-CH" sz="800" dirty="0">
                <a:solidFill>
                  <a:srgbClr val="FF0000"/>
                </a:solidFill>
                <a:latin typeface="+mj-lt"/>
                <a:sym typeface="Wingdings"/>
              </a:rPr>
              <a:t>S</a:t>
            </a:r>
            <a:endParaRPr lang="fr-CH" sz="800" dirty="0">
              <a:solidFill>
                <a:srgbClr val="FF0000"/>
              </a:solidFill>
              <a:latin typeface="+mj-lt"/>
            </a:endParaRPr>
          </a:p>
        </p:txBody>
      </p:sp>
      <p:sp>
        <p:nvSpPr>
          <p:cNvPr id="66" name="ZoneTexte 65">
            <a:extLst>
              <a:ext uri="{FF2B5EF4-FFF2-40B4-BE49-F238E27FC236}">
                <a16:creationId xmlns:a16="http://schemas.microsoft.com/office/drawing/2014/main" id="{20D12108-5334-4EFA-B233-C549E3F0812C}"/>
              </a:ext>
            </a:extLst>
          </p:cNvPr>
          <p:cNvSpPr txBox="1"/>
          <p:nvPr/>
        </p:nvSpPr>
        <p:spPr>
          <a:xfrm>
            <a:off x="6445283" y="4183141"/>
            <a:ext cx="231153" cy="215444"/>
          </a:xfrm>
          <a:prstGeom prst="rect">
            <a:avLst/>
          </a:prstGeom>
          <a:noFill/>
        </p:spPr>
        <p:txBody>
          <a:bodyPr wrap="none" rtlCol="0">
            <a:spAutoFit/>
          </a:bodyPr>
          <a:lstStyle/>
          <a:p>
            <a:pPr algn="ctr"/>
            <a:r>
              <a:rPr lang="fr-CH" sz="800" dirty="0">
                <a:solidFill>
                  <a:srgbClr val="FF0000"/>
                </a:solidFill>
                <a:latin typeface="+mj-lt"/>
                <a:sym typeface="Wingdings"/>
              </a:rPr>
              <a:t>S</a:t>
            </a:r>
            <a:endParaRPr lang="fr-CH" sz="800" dirty="0">
              <a:solidFill>
                <a:srgbClr val="FF0000"/>
              </a:solidFill>
              <a:latin typeface="+mj-lt"/>
            </a:endParaRPr>
          </a:p>
        </p:txBody>
      </p:sp>
      <p:sp>
        <p:nvSpPr>
          <p:cNvPr id="67" name="ZoneTexte 66">
            <a:extLst>
              <a:ext uri="{FF2B5EF4-FFF2-40B4-BE49-F238E27FC236}">
                <a16:creationId xmlns:a16="http://schemas.microsoft.com/office/drawing/2014/main" id="{12C86063-1BC7-4F02-8202-BE3E6A0975F7}"/>
              </a:ext>
            </a:extLst>
          </p:cNvPr>
          <p:cNvSpPr txBox="1"/>
          <p:nvPr/>
        </p:nvSpPr>
        <p:spPr>
          <a:xfrm>
            <a:off x="6460956" y="4276014"/>
            <a:ext cx="231153" cy="215444"/>
          </a:xfrm>
          <a:prstGeom prst="rect">
            <a:avLst/>
          </a:prstGeom>
          <a:noFill/>
        </p:spPr>
        <p:txBody>
          <a:bodyPr wrap="none" rtlCol="0">
            <a:spAutoFit/>
          </a:bodyPr>
          <a:lstStyle/>
          <a:p>
            <a:pPr algn="ctr"/>
            <a:r>
              <a:rPr lang="fr-CH" sz="800" dirty="0">
                <a:solidFill>
                  <a:srgbClr val="FF0000"/>
                </a:solidFill>
                <a:latin typeface="+mj-lt"/>
                <a:sym typeface="Wingdings"/>
              </a:rPr>
              <a:t>S</a:t>
            </a:r>
            <a:endParaRPr lang="fr-CH" sz="800" dirty="0">
              <a:solidFill>
                <a:srgbClr val="FF0000"/>
              </a:solidFill>
              <a:latin typeface="+mj-lt"/>
            </a:endParaRPr>
          </a:p>
        </p:txBody>
      </p:sp>
      <p:sp>
        <p:nvSpPr>
          <p:cNvPr id="68" name="ZoneTexte 67">
            <a:extLst>
              <a:ext uri="{FF2B5EF4-FFF2-40B4-BE49-F238E27FC236}">
                <a16:creationId xmlns:a16="http://schemas.microsoft.com/office/drawing/2014/main" id="{5D104F74-91A6-4FED-B726-724C410CC84C}"/>
              </a:ext>
            </a:extLst>
          </p:cNvPr>
          <p:cNvSpPr txBox="1"/>
          <p:nvPr/>
        </p:nvSpPr>
        <p:spPr>
          <a:xfrm>
            <a:off x="6639522" y="4025623"/>
            <a:ext cx="250390" cy="215444"/>
          </a:xfrm>
          <a:prstGeom prst="rect">
            <a:avLst/>
          </a:prstGeom>
          <a:noFill/>
        </p:spPr>
        <p:txBody>
          <a:bodyPr wrap="none" rtlCol="0">
            <a:spAutoFit/>
          </a:bodyPr>
          <a:lstStyle/>
          <a:p>
            <a:pPr algn="ctr"/>
            <a:r>
              <a:rPr lang="fr-CH" sz="800" dirty="0">
                <a:solidFill>
                  <a:srgbClr val="FF0000"/>
                </a:solidFill>
                <a:latin typeface="+mj-lt"/>
                <a:sym typeface="Wingdings"/>
              </a:rPr>
              <a:t>N</a:t>
            </a:r>
            <a:endParaRPr lang="fr-CH" sz="800" dirty="0">
              <a:solidFill>
                <a:srgbClr val="FF0000"/>
              </a:solidFill>
              <a:latin typeface="+mj-lt"/>
            </a:endParaRPr>
          </a:p>
        </p:txBody>
      </p:sp>
      <p:sp>
        <p:nvSpPr>
          <p:cNvPr id="69" name="ZoneTexte 68">
            <a:extLst>
              <a:ext uri="{FF2B5EF4-FFF2-40B4-BE49-F238E27FC236}">
                <a16:creationId xmlns:a16="http://schemas.microsoft.com/office/drawing/2014/main" id="{EDD33E84-7454-46D4-9CFE-E59602DE6B4B}"/>
              </a:ext>
            </a:extLst>
          </p:cNvPr>
          <p:cNvSpPr txBox="1"/>
          <p:nvPr/>
        </p:nvSpPr>
        <p:spPr>
          <a:xfrm>
            <a:off x="6649238" y="4223657"/>
            <a:ext cx="250390" cy="215444"/>
          </a:xfrm>
          <a:prstGeom prst="rect">
            <a:avLst/>
          </a:prstGeom>
          <a:noFill/>
        </p:spPr>
        <p:txBody>
          <a:bodyPr wrap="none" rtlCol="0">
            <a:spAutoFit/>
          </a:bodyPr>
          <a:lstStyle/>
          <a:p>
            <a:pPr algn="ctr"/>
            <a:r>
              <a:rPr lang="fr-CH" sz="800" dirty="0">
                <a:solidFill>
                  <a:srgbClr val="FF0000"/>
                </a:solidFill>
                <a:latin typeface="+mj-lt"/>
                <a:sym typeface="Wingdings"/>
              </a:rPr>
              <a:t>N</a:t>
            </a:r>
            <a:endParaRPr lang="fr-CH" sz="800" dirty="0">
              <a:solidFill>
                <a:srgbClr val="FF0000"/>
              </a:solidFill>
              <a:latin typeface="+mj-lt"/>
            </a:endParaRPr>
          </a:p>
        </p:txBody>
      </p:sp>
      <p:sp>
        <p:nvSpPr>
          <p:cNvPr id="70" name="ZoneTexte 69">
            <a:extLst>
              <a:ext uri="{FF2B5EF4-FFF2-40B4-BE49-F238E27FC236}">
                <a16:creationId xmlns:a16="http://schemas.microsoft.com/office/drawing/2014/main" id="{46C26BD2-5F6E-49F1-BB76-15A705E633D9}"/>
              </a:ext>
            </a:extLst>
          </p:cNvPr>
          <p:cNvSpPr txBox="1"/>
          <p:nvPr/>
        </p:nvSpPr>
        <p:spPr>
          <a:xfrm>
            <a:off x="7360302" y="1706551"/>
            <a:ext cx="312907" cy="215444"/>
          </a:xfrm>
          <a:prstGeom prst="rect">
            <a:avLst/>
          </a:prstGeom>
          <a:noFill/>
        </p:spPr>
        <p:txBody>
          <a:bodyPr wrap="none" rtlCol="0">
            <a:spAutoFit/>
          </a:bodyPr>
          <a:lstStyle/>
          <a:p>
            <a:pPr algn="ctr"/>
            <a:r>
              <a:rPr lang="fr-CH" sz="800" dirty="0">
                <a:solidFill>
                  <a:srgbClr val="FF0000"/>
                </a:solidFill>
                <a:latin typeface="+mn-lt"/>
                <a:sym typeface="Wingdings"/>
              </a:rPr>
              <a:t>BSI</a:t>
            </a:r>
            <a:endParaRPr lang="fr-CH" sz="800" dirty="0">
              <a:solidFill>
                <a:srgbClr val="FF0000"/>
              </a:solidFill>
              <a:latin typeface="+mn-lt"/>
            </a:endParaRPr>
          </a:p>
        </p:txBody>
      </p:sp>
      <p:sp>
        <p:nvSpPr>
          <p:cNvPr id="71" name="ZoneTexte 70">
            <a:extLst>
              <a:ext uri="{FF2B5EF4-FFF2-40B4-BE49-F238E27FC236}">
                <a16:creationId xmlns:a16="http://schemas.microsoft.com/office/drawing/2014/main" id="{26726A07-A25B-46C9-A86E-126651AD1970}"/>
              </a:ext>
            </a:extLst>
          </p:cNvPr>
          <p:cNvSpPr txBox="1"/>
          <p:nvPr/>
        </p:nvSpPr>
        <p:spPr>
          <a:xfrm>
            <a:off x="7130687" y="1851322"/>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72" name="ZoneTexte 71">
            <a:extLst>
              <a:ext uri="{FF2B5EF4-FFF2-40B4-BE49-F238E27FC236}">
                <a16:creationId xmlns:a16="http://schemas.microsoft.com/office/drawing/2014/main" id="{ECB29708-DDAA-42B3-8114-3C685D7840A1}"/>
              </a:ext>
            </a:extLst>
          </p:cNvPr>
          <p:cNvSpPr txBox="1"/>
          <p:nvPr/>
        </p:nvSpPr>
        <p:spPr>
          <a:xfrm>
            <a:off x="7142198" y="2036372"/>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73" name="ZoneTexte 72">
            <a:extLst>
              <a:ext uri="{FF2B5EF4-FFF2-40B4-BE49-F238E27FC236}">
                <a16:creationId xmlns:a16="http://schemas.microsoft.com/office/drawing/2014/main" id="{87AF6300-1155-42F5-A72B-7808C92067B9}"/>
              </a:ext>
            </a:extLst>
          </p:cNvPr>
          <p:cNvSpPr txBox="1"/>
          <p:nvPr/>
        </p:nvSpPr>
        <p:spPr>
          <a:xfrm>
            <a:off x="6851796" y="2506067"/>
            <a:ext cx="748923" cy="230832"/>
          </a:xfrm>
          <a:prstGeom prst="rect">
            <a:avLst/>
          </a:prstGeom>
          <a:noFill/>
        </p:spPr>
        <p:txBody>
          <a:bodyPr wrap="none" rtlCol="0">
            <a:spAutoFit/>
          </a:bodyPr>
          <a:lstStyle/>
          <a:p>
            <a:pPr algn="ctr"/>
            <a:r>
              <a:rPr lang="fr-CH" sz="900" dirty="0">
                <a:solidFill>
                  <a:srgbClr val="FF0000"/>
                </a:solidFill>
                <a:latin typeface="+mj-lt"/>
                <a:sym typeface="Wingdings"/>
              </a:rPr>
              <a:t>25  05  2022</a:t>
            </a:r>
            <a:endParaRPr lang="fr-CH" sz="900" dirty="0">
              <a:solidFill>
                <a:srgbClr val="FF0000"/>
              </a:solidFill>
              <a:latin typeface="+mj-lt"/>
            </a:endParaRPr>
          </a:p>
        </p:txBody>
      </p:sp>
      <p:sp>
        <p:nvSpPr>
          <p:cNvPr id="74" name="ZoneTexte 73">
            <a:extLst>
              <a:ext uri="{FF2B5EF4-FFF2-40B4-BE49-F238E27FC236}">
                <a16:creationId xmlns:a16="http://schemas.microsoft.com/office/drawing/2014/main" id="{7D51281E-10AA-491D-BE38-D72B294525D9}"/>
              </a:ext>
            </a:extLst>
          </p:cNvPr>
          <p:cNvSpPr txBox="1"/>
          <p:nvPr/>
        </p:nvSpPr>
        <p:spPr>
          <a:xfrm>
            <a:off x="6831998" y="2637521"/>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75" name="ZoneTexte 74">
            <a:extLst>
              <a:ext uri="{FF2B5EF4-FFF2-40B4-BE49-F238E27FC236}">
                <a16:creationId xmlns:a16="http://schemas.microsoft.com/office/drawing/2014/main" id="{535B4345-E1EB-41F2-8777-A79FA4E25E05}"/>
              </a:ext>
            </a:extLst>
          </p:cNvPr>
          <p:cNvSpPr txBox="1"/>
          <p:nvPr/>
        </p:nvSpPr>
        <p:spPr>
          <a:xfrm>
            <a:off x="7123567" y="2922571"/>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76" name="ZoneTexte 75">
            <a:extLst>
              <a:ext uri="{FF2B5EF4-FFF2-40B4-BE49-F238E27FC236}">
                <a16:creationId xmlns:a16="http://schemas.microsoft.com/office/drawing/2014/main" id="{BE78352B-5E3D-409D-BD26-56F27962E72E}"/>
              </a:ext>
            </a:extLst>
          </p:cNvPr>
          <p:cNvSpPr txBox="1"/>
          <p:nvPr/>
        </p:nvSpPr>
        <p:spPr>
          <a:xfrm>
            <a:off x="7118033" y="3083648"/>
            <a:ext cx="279560" cy="253916"/>
          </a:xfrm>
          <a:prstGeom prst="rect">
            <a:avLst/>
          </a:prstGeom>
          <a:noFill/>
        </p:spPr>
        <p:txBody>
          <a:bodyPr wrap="square" rtlCol="0">
            <a:spAutoFit/>
          </a:bodyPr>
          <a:lstStyle/>
          <a:p>
            <a:r>
              <a:rPr lang="fr-CH" sz="1050" dirty="0">
                <a:solidFill>
                  <a:srgbClr val="FF0000"/>
                </a:solidFill>
                <a:sym typeface="Wingdings"/>
              </a:rPr>
              <a:t></a:t>
            </a:r>
            <a:endParaRPr lang="fr-CH" sz="1050" dirty="0">
              <a:solidFill>
                <a:srgbClr val="FF0000"/>
              </a:solidFill>
            </a:endParaRPr>
          </a:p>
        </p:txBody>
      </p:sp>
      <p:sp>
        <p:nvSpPr>
          <p:cNvPr id="77" name="ZoneTexte 76">
            <a:extLst>
              <a:ext uri="{FF2B5EF4-FFF2-40B4-BE49-F238E27FC236}">
                <a16:creationId xmlns:a16="http://schemas.microsoft.com/office/drawing/2014/main" id="{8EC28E0B-98DB-49D8-81CE-616D412A2322}"/>
              </a:ext>
            </a:extLst>
          </p:cNvPr>
          <p:cNvSpPr txBox="1"/>
          <p:nvPr/>
        </p:nvSpPr>
        <p:spPr>
          <a:xfrm>
            <a:off x="7173537" y="3307792"/>
            <a:ext cx="381836" cy="215444"/>
          </a:xfrm>
          <a:prstGeom prst="rect">
            <a:avLst/>
          </a:prstGeom>
          <a:noFill/>
        </p:spPr>
        <p:txBody>
          <a:bodyPr wrap="none" rtlCol="0">
            <a:spAutoFit/>
          </a:bodyPr>
          <a:lstStyle/>
          <a:p>
            <a:pPr algn="ctr"/>
            <a:r>
              <a:rPr lang="fr-CH" sz="800" dirty="0">
                <a:solidFill>
                  <a:srgbClr val="FF0000"/>
                </a:solidFill>
                <a:latin typeface="+mn-lt"/>
                <a:sym typeface="Wingdings"/>
              </a:rPr>
              <a:t>S-SSI</a:t>
            </a:r>
            <a:endParaRPr lang="fr-CH" sz="800" dirty="0">
              <a:solidFill>
                <a:srgbClr val="FF0000"/>
              </a:solidFill>
              <a:latin typeface="+mn-lt"/>
            </a:endParaRPr>
          </a:p>
        </p:txBody>
      </p:sp>
      <p:sp>
        <p:nvSpPr>
          <p:cNvPr id="78" name="ZoneTexte 77">
            <a:extLst>
              <a:ext uri="{FF2B5EF4-FFF2-40B4-BE49-F238E27FC236}">
                <a16:creationId xmlns:a16="http://schemas.microsoft.com/office/drawing/2014/main" id="{D2408517-2E1B-409E-9BF5-B79EAE603AB5}"/>
              </a:ext>
            </a:extLst>
          </p:cNvPr>
          <p:cNvSpPr txBox="1"/>
          <p:nvPr/>
        </p:nvSpPr>
        <p:spPr>
          <a:xfrm>
            <a:off x="6881549" y="3857903"/>
            <a:ext cx="521297" cy="215444"/>
          </a:xfrm>
          <a:prstGeom prst="rect">
            <a:avLst/>
          </a:prstGeom>
          <a:noFill/>
        </p:spPr>
        <p:txBody>
          <a:bodyPr wrap="none" rtlCol="0">
            <a:spAutoFit/>
          </a:bodyPr>
          <a:lstStyle/>
          <a:p>
            <a:pPr algn="ctr"/>
            <a:r>
              <a:rPr lang="fr-CH" sz="800" dirty="0">
                <a:solidFill>
                  <a:srgbClr val="FF0000"/>
                </a:solidFill>
                <a:latin typeface="+mn-lt"/>
                <a:sym typeface="Wingdings"/>
              </a:rPr>
              <a:t>ENCBLO</a:t>
            </a:r>
            <a:endParaRPr lang="fr-CH" sz="800" dirty="0">
              <a:solidFill>
                <a:srgbClr val="FF0000"/>
              </a:solidFill>
              <a:latin typeface="+mn-lt"/>
            </a:endParaRPr>
          </a:p>
        </p:txBody>
      </p:sp>
      <p:sp>
        <p:nvSpPr>
          <p:cNvPr id="79" name="ZoneTexte 78">
            <a:extLst>
              <a:ext uri="{FF2B5EF4-FFF2-40B4-BE49-F238E27FC236}">
                <a16:creationId xmlns:a16="http://schemas.microsoft.com/office/drawing/2014/main" id="{F3AF912A-62CC-4524-8B5B-1EDE18274496}"/>
              </a:ext>
            </a:extLst>
          </p:cNvPr>
          <p:cNvSpPr txBox="1"/>
          <p:nvPr/>
        </p:nvSpPr>
        <p:spPr>
          <a:xfrm>
            <a:off x="6898801" y="4048204"/>
            <a:ext cx="460383" cy="215444"/>
          </a:xfrm>
          <a:prstGeom prst="rect">
            <a:avLst/>
          </a:prstGeom>
          <a:noFill/>
        </p:spPr>
        <p:txBody>
          <a:bodyPr wrap="none" rtlCol="0">
            <a:spAutoFit/>
          </a:bodyPr>
          <a:lstStyle/>
          <a:p>
            <a:pPr algn="ctr"/>
            <a:r>
              <a:rPr lang="fr-CH" sz="800" dirty="0">
                <a:solidFill>
                  <a:srgbClr val="FF0000"/>
                </a:solidFill>
                <a:latin typeface="+mn-lt"/>
                <a:sym typeface="Wingdings"/>
              </a:rPr>
              <a:t>CITDIV</a:t>
            </a:r>
            <a:endParaRPr lang="fr-CH" sz="800" dirty="0">
              <a:solidFill>
                <a:srgbClr val="FF0000"/>
              </a:solidFill>
              <a:latin typeface="+mn-lt"/>
            </a:endParaRPr>
          </a:p>
        </p:txBody>
      </p:sp>
      <p:sp>
        <p:nvSpPr>
          <p:cNvPr id="80" name="ZoneTexte 79">
            <a:extLst>
              <a:ext uri="{FF2B5EF4-FFF2-40B4-BE49-F238E27FC236}">
                <a16:creationId xmlns:a16="http://schemas.microsoft.com/office/drawing/2014/main" id="{95134051-672D-41AC-A004-4C747503AC2A}"/>
              </a:ext>
            </a:extLst>
          </p:cNvPr>
          <p:cNvSpPr txBox="1"/>
          <p:nvPr/>
        </p:nvSpPr>
        <p:spPr>
          <a:xfrm>
            <a:off x="7409673" y="3787516"/>
            <a:ext cx="333746" cy="200055"/>
          </a:xfrm>
          <a:prstGeom prst="rect">
            <a:avLst/>
          </a:prstGeom>
          <a:noFill/>
        </p:spPr>
        <p:txBody>
          <a:bodyPr wrap="none" rtlCol="0">
            <a:spAutoFit/>
          </a:bodyPr>
          <a:lstStyle/>
          <a:p>
            <a:pPr algn="ctr"/>
            <a:r>
              <a:rPr lang="fr-CH" sz="700" dirty="0">
                <a:solidFill>
                  <a:srgbClr val="FF0000"/>
                </a:solidFill>
                <a:latin typeface="+mn-lt"/>
                <a:sym typeface="Wingdings"/>
              </a:rPr>
              <a:t>C3G</a:t>
            </a:r>
            <a:endParaRPr lang="fr-CH" sz="700" dirty="0">
              <a:solidFill>
                <a:srgbClr val="FF0000"/>
              </a:solidFill>
              <a:latin typeface="+mn-lt"/>
            </a:endParaRPr>
          </a:p>
        </p:txBody>
      </p:sp>
      <p:sp>
        <p:nvSpPr>
          <p:cNvPr id="81" name="ZoneTexte 80">
            <a:extLst>
              <a:ext uri="{FF2B5EF4-FFF2-40B4-BE49-F238E27FC236}">
                <a16:creationId xmlns:a16="http://schemas.microsoft.com/office/drawing/2014/main" id="{F2511731-D514-44EA-BA05-FB1C2DC6B4B4}"/>
              </a:ext>
            </a:extLst>
          </p:cNvPr>
          <p:cNvSpPr txBox="1"/>
          <p:nvPr/>
        </p:nvSpPr>
        <p:spPr>
          <a:xfrm>
            <a:off x="7408177" y="3896528"/>
            <a:ext cx="332142" cy="200055"/>
          </a:xfrm>
          <a:prstGeom prst="rect">
            <a:avLst/>
          </a:prstGeom>
          <a:noFill/>
        </p:spPr>
        <p:txBody>
          <a:bodyPr wrap="none" rtlCol="0">
            <a:spAutoFit/>
          </a:bodyPr>
          <a:lstStyle/>
          <a:p>
            <a:pPr algn="ctr"/>
            <a:r>
              <a:rPr lang="fr-CH" sz="700" dirty="0">
                <a:solidFill>
                  <a:srgbClr val="FF0000"/>
                </a:solidFill>
                <a:latin typeface="+mn-lt"/>
                <a:sym typeface="Wingdings"/>
              </a:rPr>
              <a:t>CAR</a:t>
            </a:r>
            <a:endParaRPr lang="fr-CH" sz="700" dirty="0">
              <a:solidFill>
                <a:srgbClr val="FF0000"/>
              </a:solidFill>
              <a:latin typeface="+mn-lt"/>
            </a:endParaRPr>
          </a:p>
        </p:txBody>
      </p:sp>
      <p:sp>
        <p:nvSpPr>
          <p:cNvPr id="82" name="ZoneTexte 81">
            <a:extLst>
              <a:ext uri="{FF2B5EF4-FFF2-40B4-BE49-F238E27FC236}">
                <a16:creationId xmlns:a16="http://schemas.microsoft.com/office/drawing/2014/main" id="{5ED7FB45-DC69-47F4-82B8-97FD55415D44}"/>
              </a:ext>
            </a:extLst>
          </p:cNvPr>
          <p:cNvSpPr txBox="1"/>
          <p:nvPr/>
        </p:nvSpPr>
        <p:spPr>
          <a:xfrm>
            <a:off x="7406321" y="4094479"/>
            <a:ext cx="332142" cy="200055"/>
          </a:xfrm>
          <a:prstGeom prst="rect">
            <a:avLst/>
          </a:prstGeom>
          <a:noFill/>
        </p:spPr>
        <p:txBody>
          <a:bodyPr wrap="none" rtlCol="0">
            <a:spAutoFit/>
          </a:bodyPr>
          <a:lstStyle/>
          <a:p>
            <a:pPr algn="ctr"/>
            <a:r>
              <a:rPr lang="fr-CH" sz="700" dirty="0">
                <a:solidFill>
                  <a:srgbClr val="FF0000"/>
                </a:solidFill>
                <a:latin typeface="+mn-lt"/>
                <a:sym typeface="Wingdings"/>
              </a:rPr>
              <a:t>CAR</a:t>
            </a:r>
            <a:endParaRPr lang="fr-CH" sz="700" dirty="0">
              <a:solidFill>
                <a:srgbClr val="FF0000"/>
              </a:solidFill>
              <a:latin typeface="+mn-lt"/>
            </a:endParaRPr>
          </a:p>
        </p:txBody>
      </p:sp>
      <p:sp>
        <p:nvSpPr>
          <p:cNvPr id="83" name="ZoneTexte 82">
            <a:extLst>
              <a:ext uri="{FF2B5EF4-FFF2-40B4-BE49-F238E27FC236}">
                <a16:creationId xmlns:a16="http://schemas.microsoft.com/office/drawing/2014/main" id="{1CC7F059-40A2-4DEE-A649-5CCCEC0D510B}"/>
              </a:ext>
            </a:extLst>
          </p:cNvPr>
          <p:cNvSpPr txBox="1"/>
          <p:nvPr/>
        </p:nvSpPr>
        <p:spPr>
          <a:xfrm>
            <a:off x="7404227" y="3997633"/>
            <a:ext cx="333746" cy="200055"/>
          </a:xfrm>
          <a:prstGeom prst="rect">
            <a:avLst/>
          </a:prstGeom>
          <a:noFill/>
        </p:spPr>
        <p:txBody>
          <a:bodyPr wrap="none" rtlCol="0">
            <a:spAutoFit/>
          </a:bodyPr>
          <a:lstStyle/>
          <a:p>
            <a:pPr algn="ctr"/>
            <a:r>
              <a:rPr lang="fr-CH" sz="700" dirty="0">
                <a:solidFill>
                  <a:srgbClr val="FF0000"/>
                </a:solidFill>
                <a:latin typeface="+mn-lt"/>
                <a:sym typeface="Wingdings"/>
              </a:rPr>
              <a:t>C3G</a:t>
            </a:r>
            <a:endParaRPr lang="fr-CH" sz="700" dirty="0">
              <a:solidFill>
                <a:srgbClr val="FF0000"/>
              </a:solidFill>
              <a:latin typeface="+mn-lt"/>
            </a:endParaRPr>
          </a:p>
        </p:txBody>
      </p:sp>
      <p:sp>
        <p:nvSpPr>
          <p:cNvPr id="84" name="ZoneTexte 83">
            <a:extLst>
              <a:ext uri="{FF2B5EF4-FFF2-40B4-BE49-F238E27FC236}">
                <a16:creationId xmlns:a16="http://schemas.microsoft.com/office/drawing/2014/main" id="{DB54A79E-9911-4B37-AC5D-EDBD62FC9BA7}"/>
              </a:ext>
            </a:extLst>
          </p:cNvPr>
          <p:cNvSpPr txBox="1"/>
          <p:nvPr/>
        </p:nvSpPr>
        <p:spPr>
          <a:xfrm>
            <a:off x="7746509" y="3896814"/>
            <a:ext cx="231153" cy="215444"/>
          </a:xfrm>
          <a:prstGeom prst="rect">
            <a:avLst/>
          </a:prstGeom>
          <a:noFill/>
        </p:spPr>
        <p:txBody>
          <a:bodyPr wrap="none" rtlCol="0">
            <a:spAutoFit/>
          </a:bodyPr>
          <a:lstStyle/>
          <a:p>
            <a:pPr algn="ctr"/>
            <a:r>
              <a:rPr lang="fr-CH" sz="800" dirty="0">
                <a:solidFill>
                  <a:srgbClr val="FF0000"/>
                </a:solidFill>
                <a:latin typeface="+mn-lt"/>
                <a:sym typeface="Wingdings"/>
              </a:rPr>
              <a:t>S</a:t>
            </a:r>
            <a:endParaRPr lang="fr-CH" sz="800" dirty="0">
              <a:solidFill>
                <a:srgbClr val="FF0000"/>
              </a:solidFill>
              <a:latin typeface="+mn-lt"/>
            </a:endParaRPr>
          </a:p>
        </p:txBody>
      </p:sp>
      <p:sp>
        <p:nvSpPr>
          <p:cNvPr id="85" name="ZoneTexte 84">
            <a:extLst>
              <a:ext uri="{FF2B5EF4-FFF2-40B4-BE49-F238E27FC236}">
                <a16:creationId xmlns:a16="http://schemas.microsoft.com/office/drawing/2014/main" id="{C4EEC5EF-82D7-44FA-BC10-C6B942E161E9}"/>
              </a:ext>
            </a:extLst>
          </p:cNvPr>
          <p:cNvSpPr txBox="1"/>
          <p:nvPr/>
        </p:nvSpPr>
        <p:spPr>
          <a:xfrm>
            <a:off x="7746291" y="3997922"/>
            <a:ext cx="231153" cy="215444"/>
          </a:xfrm>
          <a:prstGeom prst="rect">
            <a:avLst/>
          </a:prstGeom>
          <a:noFill/>
        </p:spPr>
        <p:txBody>
          <a:bodyPr wrap="none" rtlCol="0">
            <a:spAutoFit/>
          </a:bodyPr>
          <a:lstStyle/>
          <a:p>
            <a:pPr algn="ctr"/>
            <a:r>
              <a:rPr lang="fr-CH" sz="800" dirty="0">
                <a:solidFill>
                  <a:srgbClr val="FF0000"/>
                </a:solidFill>
                <a:latin typeface="+mn-lt"/>
                <a:sym typeface="Wingdings"/>
              </a:rPr>
              <a:t>S</a:t>
            </a:r>
            <a:endParaRPr lang="fr-CH" sz="800" dirty="0">
              <a:solidFill>
                <a:srgbClr val="FF0000"/>
              </a:solidFill>
              <a:latin typeface="+mn-lt"/>
            </a:endParaRPr>
          </a:p>
        </p:txBody>
      </p:sp>
      <p:sp>
        <p:nvSpPr>
          <p:cNvPr id="86" name="ZoneTexte 85">
            <a:extLst>
              <a:ext uri="{FF2B5EF4-FFF2-40B4-BE49-F238E27FC236}">
                <a16:creationId xmlns:a16="http://schemas.microsoft.com/office/drawing/2014/main" id="{4A42149F-9F28-450A-ADF8-46D1819A34DF}"/>
              </a:ext>
            </a:extLst>
          </p:cNvPr>
          <p:cNvSpPr txBox="1"/>
          <p:nvPr/>
        </p:nvSpPr>
        <p:spPr>
          <a:xfrm>
            <a:off x="7752704" y="4090437"/>
            <a:ext cx="231153" cy="215444"/>
          </a:xfrm>
          <a:prstGeom prst="rect">
            <a:avLst/>
          </a:prstGeom>
          <a:noFill/>
        </p:spPr>
        <p:txBody>
          <a:bodyPr wrap="none" rtlCol="0">
            <a:spAutoFit/>
          </a:bodyPr>
          <a:lstStyle/>
          <a:p>
            <a:pPr algn="ctr"/>
            <a:r>
              <a:rPr lang="fr-CH" sz="800" dirty="0">
                <a:solidFill>
                  <a:srgbClr val="FF0000"/>
                </a:solidFill>
                <a:latin typeface="+mn-lt"/>
                <a:sym typeface="Wingdings"/>
              </a:rPr>
              <a:t>S</a:t>
            </a:r>
            <a:endParaRPr lang="fr-CH" sz="800" dirty="0">
              <a:solidFill>
                <a:srgbClr val="FF0000"/>
              </a:solidFill>
              <a:latin typeface="+mn-lt"/>
            </a:endParaRPr>
          </a:p>
        </p:txBody>
      </p:sp>
      <p:sp>
        <p:nvSpPr>
          <p:cNvPr id="87" name="ZoneTexte 86">
            <a:extLst>
              <a:ext uri="{FF2B5EF4-FFF2-40B4-BE49-F238E27FC236}">
                <a16:creationId xmlns:a16="http://schemas.microsoft.com/office/drawing/2014/main" id="{405215FF-2900-4209-8DB2-C8037D7D8186}"/>
              </a:ext>
            </a:extLst>
          </p:cNvPr>
          <p:cNvSpPr txBox="1"/>
          <p:nvPr/>
        </p:nvSpPr>
        <p:spPr>
          <a:xfrm>
            <a:off x="7741700" y="3803274"/>
            <a:ext cx="240772" cy="215444"/>
          </a:xfrm>
          <a:prstGeom prst="rect">
            <a:avLst/>
          </a:prstGeom>
          <a:noFill/>
        </p:spPr>
        <p:txBody>
          <a:bodyPr wrap="none" rtlCol="0">
            <a:spAutoFit/>
          </a:bodyPr>
          <a:lstStyle/>
          <a:p>
            <a:pPr algn="ctr"/>
            <a:r>
              <a:rPr lang="fr-CH" sz="800" dirty="0">
                <a:solidFill>
                  <a:srgbClr val="FF0000"/>
                </a:solidFill>
                <a:latin typeface="+mn-lt"/>
                <a:sym typeface="Wingdings"/>
              </a:rPr>
              <a:t>R</a:t>
            </a:r>
            <a:endParaRPr lang="fr-CH" sz="800" dirty="0">
              <a:solidFill>
                <a:srgbClr val="FF0000"/>
              </a:solidFill>
              <a:latin typeface="+mn-lt"/>
            </a:endParaRPr>
          </a:p>
        </p:txBody>
      </p:sp>
      <p:sp>
        <p:nvSpPr>
          <p:cNvPr id="88" name="ZoneTexte 87">
            <a:extLst>
              <a:ext uri="{FF2B5EF4-FFF2-40B4-BE49-F238E27FC236}">
                <a16:creationId xmlns:a16="http://schemas.microsoft.com/office/drawing/2014/main" id="{5A50DDC0-9192-4A56-9088-564332C8DA9A}"/>
              </a:ext>
            </a:extLst>
          </p:cNvPr>
          <p:cNvSpPr txBox="1"/>
          <p:nvPr/>
        </p:nvSpPr>
        <p:spPr>
          <a:xfrm>
            <a:off x="7972354" y="3847267"/>
            <a:ext cx="169585" cy="215444"/>
          </a:xfrm>
          <a:prstGeom prst="rect">
            <a:avLst/>
          </a:prstGeom>
          <a:noFill/>
        </p:spPr>
        <p:txBody>
          <a:bodyPr wrap="square" rtlCol="0">
            <a:spAutoFit/>
          </a:bodyPr>
          <a:lstStyle/>
          <a:p>
            <a:pPr algn="ctr"/>
            <a:r>
              <a:rPr lang="fr-CH" sz="800" dirty="0">
                <a:solidFill>
                  <a:srgbClr val="FF0000"/>
                </a:solidFill>
                <a:latin typeface="+mn-lt"/>
                <a:sym typeface="Wingdings"/>
              </a:rPr>
              <a:t>N</a:t>
            </a:r>
            <a:endParaRPr lang="fr-CH" sz="800" dirty="0">
              <a:solidFill>
                <a:srgbClr val="FF0000"/>
              </a:solidFill>
              <a:latin typeface="+mn-lt"/>
            </a:endParaRPr>
          </a:p>
        </p:txBody>
      </p:sp>
      <p:sp>
        <p:nvSpPr>
          <p:cNvPr id="89" name="ZoneTexte 88">
            <a:extLst>
              <a:ext uri="{FF2B5EF4-FFF2-40B4-BE49-F238E27FC236}">
                <a16:creationId xmlns:a16="http://schemas.microsoft.com/office/drawing/2014/main" id="{8223DCD3-B7A9-4D00-BEF8-B74A842DDC5E}"/>
              </a:ext>
            </a:extLst>
          </p:cNvPr>
          <p:cNvSpPr txBox="1"/>
          <p:nvPr/>
        </p:nvSpPr>
        <p:spPr>
          <a:xfrm>
            <a:off x="7976776" y="4044180"/>
            <a:ext cx="169585" cy="215444"/>
          </a:xfrm>
          <a:prstGeom prst="rect">
            <a:avLst/>
          </a:prstGeom>
          <a:noFill/>
        </p:spPr>
        <p:txBody>
          <a:bodyPr wrap="square" rtlCol="0">
            <a:spAutoFit/>
          </a:bodyPr>
          <a:lstStyle/>
          <a:p>
            <a:pPr algn="ctr"/>
            <a:r>
              <a:rPr lang="fr-CH" sz="800" dirty="0">
                <a:solidFill>
                  <a:srgbClr val="FF0000"/>
                </a:solidFill>
                <a:latin typeface="+mn-lt"/>
                <a:sym typeface="Wingdings"/>
              </a:rPr>
              <a:t>N</a:t>
            </a:r>
            <a:endParaRPr lang="fr-CH" sz="800" dirty="0">
              <a:solidFill>
                <a:srgbClr val="FF0000"/>
              </a:solidFill>
              <a:latin typeface="+mn-lt"/>
            </a:endParaRPr>
          </a:p>
        </p:txBody>
      </p:sp>
    </p:spTree>
    <p:extLst>
      <p:ext uri="{BB962C8B-B14F-4D97-AF65-F5344CB8AC3E}">
        <p14:creationId xmlns:p14="http://schemas.microsoft.com/office/powerpoint/2010/main" val="334888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5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54"/>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55"/>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5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60"/>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61"/>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64"/>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65"/>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68"/>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59"/>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62"/>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63"/>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66"/>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67"/>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69"/>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70"/>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71"/>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72"/>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73"/>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74"/>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75"/>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76"/>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77"/>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78"/>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80"/>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81"/>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87"/>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grpId="0" nodeType="clickEffect">
                                  <p:stCondLst>
                                    <p:cond delay="0"/>
                                  </p:stCondLst>
                                  <p:childTnLst>
                                    <p:set>
                                      <p:cBhvr>
                                        <p:cTn id="234" dur="1" fill="hold">
                                          <p:stCondLst>
                                            <p:cond delay="0"/>
                                          </p:stCondLst>
                                        </p:cTn>
                                        <p:tgtEl>
                                          <p:spTgt spid="84"/>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88"/>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grpId="0" nodeType="clickEffect">
                                  <p:stCondLst>
                                    <p:cond delay="0"/>
                                  </p:stCondLst>
                                  <p:childTnLst>
                                    <p:set>
                                      <p:cBhvr>
                                        <p:cTn id="242" dur="1" fill="hold">
                                          <p:stCondLst>
                                            <p:cond delay="0"/>
                                          </p:stCondLst>
                                        </p:cTn>
                                        <p:tgtEl>
                                          <p:spTgt spid="79"/>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grpId="0" nodeType="clickEffect">
                                  <p:stCondLst>
                                    <p:cond delay="0"/>
                                  </p:stCondLst>
                                  <p:childTnLst>
                                    <p:set>
                                      <p:cBhvr>
                                        <p:cTn id="246" dur="1" fill="hold">
                                          <p:stCondLst>
                                            <p:cond delay="0"/>
                                          </p:stCondLst>
                                        </p:cTn>
                                        <p:tgtEl>
                                          <p:spTgt spid="83"/>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82"/>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85"/>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86"/>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grpId="0" nodeType="clickEffect">
                                  <p:stCondLst>
                                    <p:cond delay="0"/>
                                  </p:stCondLst>
                                  <p:childTnLst>
                                    <p:set>
                                      <p:cBhvr>
                                        <p:cTn id="262"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20" grpId="0"/>
      <p:bldP spid="21" grpId="0"/>
      <p:bldP spid="22" grpId="0"/>
      <p:bldP spid="24" grpId="0"/>
      <p:bldP spid="25" grpId="0"/>
      <p:bldP spid="26" grpId="0"/>
      <p:bldP spid="27" grpId="0"/>
      <p:bldP spid="28" grpId="0"/>
      <p:bldP spid="29" grpId="0"/>
      <p:bldP spid="30" grpId="0"/>
      <p:bldP spid="31" grpId="0"/>
      <p:bldP spid="32" grpId="0"/>
      <p:bldP spid="33" grpId="0"/>
      <p:bldP spid="40" grpId="0"/>
      <p:bldP spid="41" grpId="0"/>
      <p:bldP spid="42" grpId="0"/>
      <p:bldP spid="44" grpId="0"/>
      <p:bldP spid="46" grpId="0"/>
      <p:bldP spid="48" grpId="0"/>
      <p:bldP spid="49" grpId="0"/>
      <p:bldP spid="50" grpId="0"/>
      <p:bldP spid="51" grpId="0"/>
      <p:bldP spid="52" grpId="0"/>
      <p:bldP spid="53" grpId="0"/>
      <p:bldP spid="54" grpId="0"/>
      <p:bldP spid="55" grpId="0"/>
      <p:bldP spid="56"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47753"/>
            <a:ext cx="8229600" cy="3733799"/>
          </a:xfrm>
        </p:spPr>
        <p:txBody>
          <a:bodyPr>
            <a:noAutofit/>
          </a:bodyPr>
          <a:lstStyle/>
          <a:p>
            <a:r>
              <a:rPr lang="fr-CH" sz="1100" b="1" dirty="0">
                <a:cs typeface="Arial" panose="020B0604020202020204" pitchFamily="34" charset="0"/>
              </a:rPr>
              <a:t>02.05.2022 : </a:t>
            </a:r>
            <a:r>
              <a:rPr lang="fr-CH" sz="1100" dirty="0">
                <a:cs typeface="Arial" panose="020B0604020202020204" pitchFamily="34" charset="0"/>
              </a:rPr>
              <a:t>Patient de 27 ans, connu pour une maladie lithiasique, se présente pour douleurs à la loge rénale droite et hématurie macroscopique sans autre signe urinaire fonctionnel associé</a:t>
            </a:r>
          </a:p>
          <a:p>
            <a:r>
              <a:rPr lang="fr-CH" sz="1100" b="1" dirty="0">
                <a:cs typeface="Arial" panose="020B0604020202020204" pitchFamily="34" charset="0"/>
              </a:rPr>
              <a:t>A l’admission:  </a:t>
            </a:r>
          </a:p>
          <a:p>
            <a:pPr lvl="1">
              <a:buFont typeface="Arial" pitchFamily="34" charset="0"/>
              <a:buChar char="•"/>
            </a:pPr>
            <a:r>
              <a:rPr lang="fr-CH" sz="1100" dirty="0" err="1">
                <a:cs typeface="Arial" panose="020B0604020202020204" pitchFamily="34" charset="0"/>
              </a:rPr>
              <a:t>Afébrile</a:t>
            </a:r>
            <a:endParaRPr lang="fr-CH" sz="1100" dirty="0">
              <a:cs typeface="Arial" panose="020B0604020202020204" pitchFamily="34" charset="0"/>
            </a:endParaRPr>
          </a:p>
          <a:p>
            <a:pPr lvl="1">
              <a:buFont typeface="Arial" pitchFamily="34" charset="0"/>
              <a:buChar char="•"/>
            </a:pPr>
            <a:r>
              <a:rPr lang="fr-CH" sz="1100" dirty="0">
                <a:cs typeface="Arial" panose="020B0604020202020204" pitchFamily="34" charset="0"/>
              </a:rPr>
              <a:t>Douleurs à la percussion de la loge </a:t>
            </a:r>
            <a:r>
              <a:rPr lang="fr-CH" sz="1100" dirty="0" err="1">
                <a:cs typeface="Arial" panose="020B0604020202020204" pitchFamily="34" charset="0"/>
              </a:rPr>
              <a:t>renale</a:t>
            </a:r>
            <a:r>
              <a:rPr lang="fr-CH" sz="1100" dirty="0">
                <a:cs typeface="Arial" panose="020B0604020202020204" pitchFamily="34" charset="0"/>
              </a:rPr>
              <a:t> droite</a:t>
            </a:r>
          </a:p>
          <a:p>
            <a:r>
              <a:rPr lang="fr-CH" sz="1100" b="1" dirty="0">
                <a:cs typeface="Arial" panose="020B0604020202020204" pitchFamily="34" charset="0"/>
              </a:rPr>
              <a:t>Bilan : </a:t>
            </a:r>
          </a:p>
          <a:p>
            <a:pPr lvl="1">
              <a:buFont typeface="Arial" pitchFamily="34" charset="0"/>
              <a:buChar char="•"/>
            </a:pPr>
            <a:r>
              <a:rPr lang="fr-CH" sz="1100" dirty="0" err="1">
                <a:cs typeface="Arial" panose="020B0604020202020204" pitchFamily="34" charset="0"/>
              </a:rPr>
              <a:t>Stix</a:t>
            </a:r>
            <a:r>
              <a:rPr lang="fr-CH" sz="1100" dirty="0">
                <a:cs typeface="Arial" panose="020B0604020202020204" pitchFamily="34" charset="0"/>
              </a:rPr>
              <a:t> urinaire: leucocytes et sang +, nitrites -, </a:t>
            </a:r>
            <a:r>
              <a:rPr lang="fr-CH" sz="1100" dirty="0" err="1">
                <a:cs typeface="Arial" panose="020B0604020202020204" pitchFamily="34" charset="0"/>
              </a:rPr>
              <a:t>uriculture</a:t>
            </a:r>
            <a:r>
              <a:rPr lang="fr-CH" sz="1100" dirty="0">
                <a:cs typeface="Arial" panose="020B0604020202020204" pitchFamily="34" charset="0"/>
              </a:rPr>
              <a:t> prélevée</a:t>
            </a:r>
          </a:p>
          <a:p>
            <a:pPr lvl="1">
              <a:buFont typeface="Arial" pitchFamily="34" charset="0"/>
              <a:buChar char="•"/>
            </a:pPr>
            <a:r>
              <a:rPr lang="fr-CH" sz="1100" dirty="0">
                <a:cs typeface="Arial" panose="020B0604020202020204" pitchFamily="34" charset="0"/>
              </a:rPr>
              <a:t>CT des voies urinaires: nouveau calcul enclavé de 1 cm au rein droit, discrète dilatation pyélocalicielle droite chronique et inchangée selon le CT comparatif, sans signe d’abcès</a:t>
            </a:r>
          </a:p>
          <a:p>
            <a:r>
              <a:rPr lang="fr-CH" sz="1100" b="1" dirty="0">
                <a:cs typeface="Arial" panose="020B0604020202020204" pitchFamily="34" charset="0"/>
              </a:rPr>
              <a:t>Diagnostic : </a:t>
            </a:r>
            <a:r>
              <a:rPr lang="fr-CH" sz="1100" dirty="0">
                <a:cs typeface="Arial" panose="020B0604020202020204" pitchFamily="34" charset="0"/>
              </a:rPr>
              <a:t>néphrolithiase droite</a:t>
            </a:r>
          </a:p>
          <a:p>
            <a:r>
              <a:rPr lang="fr-CH" sz="1100" b="1" dirty="0">
                <a:cs typeface="Arial" panose="020B0604020202020204" pitchFamily="34" charset="0"/>
              </a:rPr>
              <a:t>Traitement :  </a:t>
            </a:r>
            <a:r>
              <a:rPr lang="fr-CH" sz="1100" dirty="0">
                <a:cs typeface="Arial" panose="020B0604020202020204" pitchFamily="34" charset="0"/>
              </a:rPr>
              <a:t>ad lithotripsie</a:t>
            </a:r>
          </a:p>
          <a:p>
            <a:r>
              <a:rPr lang="fr-CH" sz="1100" b="1" dirty="0">
                <a:cs typeface="Arial" panose="020B0604020202020204" pitchFamily="34" charset="0"/>
              </a:rPr>
              <a:t>Evolution : </a:t>
            </a:r>
          </a:p>
          <a:p>
            <a:pPr lvl="1">
              <a:buFont typeface="Arial" pitchFamily="34" charset="0"/>
              <a:buChar char="•"/>
            </a:pPr>
            <a:r>
              <a:rPr lang="fr-CH" sz="1100" b="1" dirty="0">
                <a:cs typeface="Arial" panose="020B0604020202020204" pitchFamily="34" charset="0"/>
              </a:rPr>
              <a:t>03.05.2022 :  </a:t>
            </a:r>
            <a:r>
              <a:rPr lang="fr-CH" sz="1100" dirty="0">
                <a:cs typeface="Arial" panose="020B0604020202020204" pitchFamily="34" charset="0"/>
              </a:rPr>
              <a:t>Hospitalisé au service d’Urologie. Disparition des douleurs et régression de l’</a:t>
            </a:r>
            <a:r>
              <a:rPr lang="fr-CH" sz="1100" dirty="0" err="1">
                <a:cs typeface="Arial" panose="020B0604020202020204" pitchFamily="34" charset="0"/>
              </a:rPr>
              <a:t>hématrurie</a:t>
            </a:r>
            <a:r>
              <a:rPr lang="fr-CH" sz="1100" dirty="0">
                <a:cs typeface="Arial" panose="020B0604020202020204" pitchFamily="34" charset="0"/>
              </a:rPr>
              <a:t>, </a:t>
            </a:r>
            <a:r>
              <a:rPr lang="fr-CH" sz="1100" dirty="0" err="1">
                <a:cs typeface="Arial" panose="020B0604020202020204" pitchFamily="34" charset="0"/>
              </a:rPr>
              <a:t>uriculture</a:t>
            </a:r>
            <a:r>
              <a:rPr lang="fr-CH" sz="1100" dirty="0">
                <a:cs typeface="Arial" panose="020B0604020202020204" pitchFamily="34" charset="0"/>
              </a:rPr>
              <a:t> de l’admission négative</a:t>
            </a:r>
          </a:p>
          <a:p>
            <a:pPr lvl="1">
              <a:buFont typeface="Arial" pitchFamily="34" charset="0"/>
              <a:buChar char="•"/>
            </a:pPr>
            <a:r>
              <a:rPr lang="fr-CH" sz="1100" b="1" dirty="0">
                <a:cs typeface="Arial" panose="020B0604020202020204" pitchFamily="34" charset="0"/>
              </a:rPr>
              <a:t>05.05.2022 : </a:t>
            </a:r>
            <a:r>
              <a:rPr lang="fr-CH" sz="1100" dirty="0">
                <a:cs typeface="Arial" panose="020B0604020202020204" pitchFamily="34" charset="0"/>
              </a:rPr>
              <a:t>Etat fébrile à 39.0° et frissons solennels. Après prélèvements microbiologiques (hémocultures et culture urinaire) et mise d’une VVP, un traitement de </a:t>
            </a:r>
            <a:r>
              <a:rPr lang="fr-CH" sz="1100" dirty="0" err="1">
                <a:cs typeface="Arial" panose="020B0604020202020204" pitchFamily="34" charset="0"/>
              </a:rPr>
              <a:t>piperacilline</a:t>
            </a:r>
            <a:r>
              <a:rPr lang="fr-CH" sz="1100" dirty="0">
                <a:cs typeface="Arial" panose="020B0604020202020204" pitchFamily="34" charset="0"/>
              </a:rPr>
              <a:t>/</a:t>
            </a:r>
            <a:r>
              <a:rPr lang="fr-CH" sz="1100" dirty="0" err="1">
                <a:cs typeface="Arial" panose="020B0604020202020204" pitchFamily="34" charset="0"/>
              </a:rPr>
              <a:t>tazobactam</a:t>
            </a:r>
            <a:r>
              <a:rPr lang="fr-CH" sz="1100" dirty="0">
                <a:cs typeface="Arial" panose="020B0604020202020204" pitchFamily="34" charset="0"/>
              </a:rPr>
              <a:t> est introduit. </a:t>
            </a:r>
          </a:p>
          <a:p>
            <a:pPr lvl="1">
              <a:buFont typeface="Arial" pitchFamily="34" charset="0"/>
              <a:buChar char="•"/>
            </a:pPr>
            <a:r>
              <a:rPr lang="fr-CH" sz="1100" b="1" dirty="0">
                <a:cs typeface="Arial" panose="020B0604020202020204" pitchFamily="34" charset="0"/>
              </a:rPr>
              <a:t>07.05.2022 : </a:t>
            </a:r>
            <a:r>
              <a:rPr lang="fr-CH" sz="1100" dirty="0">
                <a:cs typeface="Arial" panose="020B0604020202020204" pitchFamily="34" charset="0"/>
              </a:rPr>
              <a:t>Les hémocultures prélevées le 05.02.2017 deviennent positives pour un </a:t>
            </a:r>
            <a:r>
              <a:rPr lang="fr-CH" sz="1100" i="1" dirty="0">
                <a:cs typeface="Arial" panose="020B0604020202020204" pitchFamily="34" charset="0"/>
              </a:rPr>
              <a:t>Proteus mirabilis</a:t>
            </a:r>
            <a:r>
              <a:rPr lang="fr-CH" sz="1100" dirty="0">
                <a:cs typeface="Arial" panose="020B0604020202020204" pitchFamily="34" charset="0"/>
              </a:rPr>
              <a:t> et la culture urinaire montre le même germe à 10*5 germes/ml. Le traitement antibiotique reste inchangé.</a:t>
            </a:r>
          </a:p>
          <a:p>
            <a:pPr lvl="0"/>
            <a:r>
              <a:rPr lang="fr-CH" sz="1100" dirty="0">
                <a:cs typeface="Arial" panose="020B0604020202020204" pitchFamily="34" charset="0"/>
              </a:rPr>
              <a:t>Vous réalisez l’enquête de prévalence le </a:t>
            </a:r>
            <a:r>
              <a:rPr lang="fr-CH" sz="1100" b="1" dirty="0">
                <a:cs typeface="Arial" panose="020B0604020202020204" pitchFamily="34" charset="0"/>
              </a:rPr>
              <a:t>07.05.2022</a:t>
            </a:r>
            <a:r>
              <a:rPr lang="fr-CH" sz="1100" dirty="0">
                <a:cs typeface="Arial" panose="020B0604020202020204" pitchFamily="34" charset="0"/>
              </a:rPr>
              <a:t> à 15h00</a:t>
            </a:r>
          </a:p>
        </p:txBody>
      </p:sp>
      <p:sp>
        <p:nvSpPr>
          <p:cNvPr id="4" name="Espace réservé du numéro de diapositive 3"/>
          <p:cNvSpPr>
            <a:spLocks noGrp="1"/>
          </p:cNvSpPr>
          <p:nvPr>
            <p:ph type="sldNum" sz="quarter" idx="12"/>
          </p:nvPr>
        </p:nvSpPr>
        <p:spPr/>
        <p:txBody>
          <a:bodyPr/>
          <a:lstStyle/>
          <a:p>
            <a:pPr lvl="0" algn="ctr" rtl="0">
              <a:spcBef>
                <a:spcPts val="0"/>
              </a:spcBef>
              <a:buNone/>
            </a:pPr>
            <a:fld id="{00000000-1234-1234-1234-123412341234}" type="slidenum">
              <a:rPr lang="en" sz="2400" smtClean="0">
                <a:solidFill>
                  <a:srgbClr val="FFFFFF"/>
                </a:solidFill>
                <a:latin typeface="Dosis"/>
                <a:ea typeface="Dosis"/>
                <a:cs typeface="Dosis"/>
                <a:sym typeface="Dosis"/>
              </a:rPr>
              <a:t>54</a:t>
            </a:fld>
            <a:endParaRPr lang="en" sz="2400">
              <a:solidFill>
                <a:srgbClr val="FFFFFF"/>
              </a:solidFill>
              <a:latin typeface="Dosis"/>
              <a:ea typeface="Dosis"/>
              <a:cs typeface="Dosis"/>
              <a:sym typeface="Dosis"/>
            </a:endParaRPr>
          </a:p>
        </p:txBody>
      </p:sp>
      <p:sp>
        <p:nvSpPr>
          <p:cNvPr id="6" name="Titre 5">
            <a:extLst>
              <a:ext uri="{FF2B5EF4-FFF2-40B4-BE49-F238E27FC236}">
                <a16:creationId xmlns:a16="http://schemas.microsoft.com/office/drawing/2014/main" id="{BDDA0968-7456-4647-A1CD-9A1441B8E37D}"/>
              </a:ext>
            </a:extLst>
          </p:cNvPr>
          <p:cNvSpPr>
            <a:spLocks noGrp="1"/>
          </p:cNvSpPr>
          <p:nvPr>
            <p:ph type="title"/>
          </p:nvPr>
        </p:nvSpPr>
        <p:spPr/>
        <p:txBody>
          <a:bodyPr/>
          <a:lstStyle/>
          <a:p>
            <a:endParaRPr lang="fr-CH"/>
          </a:p>
        </p:txBody>
      </p:sp>
      <p:sp>
        <p:nvSpPr>
          <p:cNvPr id="7" name="Titre 1">
            <a:extLst>
              <a:ext uri="{FF2B5EF4-FFF2-40B4-BE49-F238E27FC236}">
                <a16:creationId xmlns:a16="http://schemas.microsoft.com/office/drawing/2014/main" id="{1A39066D-9C5A-4E07-8F28-A150C45770A4}"/>
              </a:ext>
            </a:extLst>
          </p:cNvPr>
          <p:cNvSpPr txBox="1">
            <a:spLocks/>
          </p:cNvSpPr>
          <p:nvPr/>
        </p:nvSpPr>
        <p:spPr>
          <a:xfrm>
            <a:off x="457200" y="195486"/>
            <a:ext cx="8229600" cy="857250"/>
          </a:xfrm>
          <a:prstGeom prst="rect">
            <a:avLst/>
          </a:prstGeom>
          <a:solidFill>
            <a:srgbClr val="D5F8D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CH" sz="2800" b="1" dirty="0">
                <a:latin typeface="+mn-lt"/>
                <a:cs typeface="Arial" panose="020B0604020202020204" pitchFamily="34" charset="0"/>
              </a:rPr>
              <a:t>Cas 4</a:t>
            </a:r>
          </a:p>
        </p:txBody>
      </p:sp>
    </p:spTree>
    <p:extLst>
      <p:ext uri="{BB962C8B-B14F-4D97-AF65-F5344CB8AC3E}">
        <p14:creationId xmlns:p14="http://schemas.microsoft.com/office/powerpoint/2010/main" val="3817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8" name="Group 990"/>
          <p:cNvGraphicFramePr>
            <a:graphicFrameLocks noGrp="1"/>
          </p:cNvGraphicFramePr>
          <p:nvPr>
            <p:extLst>
              <p:ext uri="{D42A27DB-BD31-4B8C-83A1-F6EECF244321}">
                <p14:modId xmlns:p14="http://schemas.microsoft.com/office/powerpoint/2010/main" val="649987576"/>
              </p:ext>
            </p:extLst>
          </p:nvPr>
        </p:nvGraphicFramePr>
        <p:xfrm>
          <a:off x="4374212" y="1536316"/>
          <a:ext cx="3780423" cy="2903692"/>
        </p:xfrm>
        <a:graphic>
          <a:graphicData uri="http://schemas.openxmlformats.org/drawingml/2006/table">
            <a:tbl>
              <a:tblPr/>
              <a:tblGrid>
                <a:gridCol w="1184897">
                  <a:extLst>
                    <a:ext uri="{9D8B030D-6E8A-4147-A177-3AD203B41FA5}">
                      <a16:colId xmlns:a16="http://schemas.microsoft.com/office/drawing/2014/main" val="20000"/>
                    </a:ext>
                  </a:extLst>
                </a:gridCol>
                <a:gridCol w="507664">
                  <a:extLst>
                    <a:ext uri="{9D8B030D-6E8A-4147-A177-3AD203B41FA5}">
                      <a16:colId xmlns:a16="http://schemas.microsoft.com/office/drawing/2014/main" val="20001"/>
                    </a:ext>
                  </a:extLst>
                </a:gridCol>
                <a:gridCol w="394849">
                  <a:extLst>
                    <a:ext uri="{9D8B030D-6E8A-4147-A177-3AD203B41FA5}">
                      <a16:colId xmlns:a16="http://schemas.microsoft.com/office/drawing/2014/main" val="20002"/>
                    </a:ext>
                  </a:extLst>
                </a:gridCol>
                <a:gridCol w="225629">
                  <a:extLst>
                    <a:ext uri="{9D8B030D-6E8A-4147-A177-3AD203B41FA5}">
                      <a16:colId xmlns:a16="http://schemas.microsoft.com/office/drawing/2014/main" val="20003"/>
                    </a:ext>
                  </a:extLst>
                </a:gridCol>
                <a:gridCol w="169222">
                  <a:extLst>
                    <a:ext uri="{9D8B030D-6E8A-4147-A177-3AD203B41FA5}">
                      <a16:colId xmlns:a16="http://schemas.microsoft.com/office/drawing/2014/main" val="20004"/>
                    </a:ext>
                  </a:extLst>
                </a:gridCol>
                <a:gridCol w="518336">
                  <a:extLst>
                    <a:ext uri="{9D8B030D-6E8A-4147-A177-3AD203B41FA5}">
                      <a16:colId xmlns:a16="http://schemas.microsoft.com/office/drawing/2014/main" val="20005"/>
                    </a:ext>
                  </a:extLst>
                </a:gridCol>
                <a:gridCol w="384176">
                  <a:extLst>
                    <a:ext uri="{9D8B030D-6E8A-4147-A177-3AD203B41FA5}">
                      <a16:colId xmlns:a16="http://schemas.microsoft.com/office/drawing/2014/main" val="20006"/>
                    </a:ext>
                  </a:extLst>
                </a:gridCol>
                <a:gridCol w="225629">
                  <a:extLst>
                    <a:ext uri="{9D8B030D-6E8A-4147-A177-3AD203B41FA5}">
                      <a16:colId xmlns:a16="http://schemas.microsoft.com/office/drawing/2014/main" val="20007"/>
                    </a:ext>
                  </a:extLst>
                </a:gridCol>
                <a:gridCol w="170021">
                  <a:extLst>
                    <a:ext uri="{9D8B030D-6E8A-4147-A177-3AD203B41FA5}">
                      <a16:colId xmlns:a16="http://schemas.microsoft.com/office/drawing/2014/main" val="20008"/>
                    </a:ext>
                  </a:extLst>
                </a:gridCol>
              </a:tblGrid>
              <a:tr h="184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1</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2</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IAS</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Dispositif pertinent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(3)</a:t>
                      </a: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Présente à l‘admission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762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présente à l’admission, séjour lié à la IAS?</a:t>
                      </a:r>
                      <a:endPar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3305" marR="63305"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0016"/>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Début de l‘IAS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(4)</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25322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Attribution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associée à ce service</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80587">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Traitement vasopresseur</a:t>
                      </a: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554296866"/>
                  </a:ext>
                </a:extLst>
              </a:tr>
              <a:tr h="1841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BSI: Source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(5)</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16114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rowSpan="2">
                  <a:txBody>
                    <a:bodyPr/>
                    <a:lstStyle/>
                    <a:p>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h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8"/>
                  </a:ext>
                </a:extLst>
              </a:tr>
              <a:tr h="184170">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T w="12700" cap="flat" cmpd="sng" algn="ctr">
                      <a:solidFill>
                        <a:srgbClr val="000000"/>
                      </a:solidFill>
                      <a:prstDash val="solid"/>
                      <a:round/>
                      <a:headEnd type="none" w="med" len="med"/>
                      <a:tailEnd type="none" w="med" len="med"/>
                    </a:lnT>
                  </a:tcPr>
                </a:tc>
                <a:tc v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US" sz="1100" b="0" i="0" u="none" strike="noStrike" cap="none" normalizeH="0" baseline="3000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9"/>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1</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0"/>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1"/>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2</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2"/>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3"/>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3</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B w="28575" cap="flat" cmpd="sng" algn="ctr">
                      <a:solidFill>
                        <a:srgbClr val="339966"/>
                      </a:solidFill>
                      <a:prstDash val="solid"/>
                      <a:round/>
                      <a:headEnd type="none" w="med" len="med"/>
                      <a:tailEnd type="none" w="med" len="med"/>
                    </a:lnB>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B w="28575" cap="flat" cmpd="sng" algn="ctr">
                      <a:solidFill>
                        <a:srgbClr val="339966"/>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5"/>
                  </a:ext>
                </a:extLst>
              </a:tr>
            </a:tbl>
          </a:graphicData>
        </a:graphic>
      </p:graphicFrame>
      <p:sp>
        <p:nvSpPr>
          <p:cNvPr id="6235" name="Rectangle 172"/>
          <p:cNvSpPr>
            <a:spLocks noChangeArrowheads="1"/>
          </p:cNvSpPr>
          <p:nvPr/>
        </p:nvSpPr>
        <p:spPr bwMode="auto">
          <a:xfrm>
            <a:off x="330150" y="272989"/>
            <a:ext cx="3902566" cy="4480093"/>
          </a:xfrm>
          <a:prstGeom prst="rect">
            <a:avLst/>
          </a:prstGeom>
          <a:noFill/>
          <a:ln w="28575">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652463"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52463"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52463"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Code de l‘établissement</a:t>
            </a:r>
            <a:r>
              <a:rPr lang="fr-FR" altLang="en-US" sz="750" dirty="0">
                <a:latin typeface="Calibri" panose="020F0502020204030204" pitchFamily="34" charset="0"/>
                <a:cs typeface="Calibri" panose="020F0502020204030204" pitchFamily="34" charset="0"/>
              </a:rPr>
              <a:t> </a:t>
            </a:r>
            <a:r>
              <a:rPr lang="fr-FR" altLang="en-US" sz="750" dirty="0">
                <a:solidFill>
                  <a:srgbClr val="000000"/>
                </a:solidFill>
                <a:latin typeface="Calibri" panose="020F0502020204030204" pitchFamily="34" charset="0"/>
                <a:cs typeface="Calibri" panose="020F0502020204030204" pitchFamily="34" charset="0"/>
              </a:rPr>
              <a:t>[_________] </a:t>
            </a:r>
            <a:r>
              <a:rPr lang="fr-FR" altLang="en-US" sz="750" b="1" dirty="0">
                <a:solidFill>
                  <a:srgbClr val="000000"/>
                </a:solidFill>
                <a:latin typeface="Calibri" panose="020F0502020204030204" pitchFamily="34" charset="0"/>
                <a:cs typeface="Calibri" panose="020F0502020204030204" pitchFamily="34" charset="0"/>
              </a:rPr>
              <a:t>Code du service</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de l‘enquête :   ___  / ___  /  </a:t>
            </a:r>
            <a:r>
              <a:rPr lang="fr-FR" altLang="en-US" sz="750" dirty="0">
                <a:solidFill>
                  <a:srgbClr val="000000"/>
                </a:solidFill>
                <a:latin typeface="Calibri" panose="020F0502020204030204" pitchFamily="34" charset="0"/>
                <a:cs typeface="Calibri" panose="020F0502020204030204" pitchFamily="34" charset="0"/>
              </a:rPr>
              <a:t>20</a:t>
            </a:r>
            <a:r>
              <a:rPr lang="fr-FR" altLang="en-US" sz="750" b="1" dirty="0">
                <a:solidFill>
                  <a:srgbClr val="000000"/>
                </a:solidFill>
                <a:latin typeface="Calibri" panose="020F0502020204030204" pitchFamily="34" charset="0"/>
                <a:cs typeface="Calibri" panose="020F0502020204030204" pitchFamily="34" charset="0"/>
              </a:rPr>
              <a:t>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Code patient  </a:t>
            </a:r>
            <a:r>
              <a:rPr lang="fr-FR" altLang="en-US" sz="750" dirty="0">
                <a:solidFill>
                  <a:srgbClr val="000000"/>
                </a:solidFill>
                <a:latin typeface="Calibri" panose="020F0502020204030204" pitchFamily="34" charset="0"/>
                <a:cs typeface="Calibri" panose="020F0502020204030204" pitchFamily="34" charset="0"/>
              </a:rPr>
              <a:t>[_________________________________]</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Age </a:t>
            </a:r>
            <a:r>
              <a:rPr lang="fr-FR" altLang="en-US" sz="750" dirty="0">
                <a:solidFill>
                  <a:srgbClr val="000000"/>
                </a:solidFill>
                <a:latin typeface="Calibri" panose="020F0502020204030204" pitchFamily="34" charset="0"/>
                <a:cs typeface="Calibri" panose="020F0502020204030204" pitchFamily="34" charset="0"/>
              </a:rPr>
              <a:t>(ans) : [____] ans ;   Age &lt; 2 ans : [_____] mois</a:t>
            </a:r>
          </a:p>
          <a:p>
            <a:pPr eaLnBrk="1" hangingPunct="1">
              <a:spcBef>
                <a:spcPct val="50000"/>
              </a:spcBef>
              <a:buNone/>
            </a:pPr>
            <a:r>
              <a:rPr lang="fr-FR" altLang="en-US" sz="750" b="1" dirty="0">
                <a:solidFill>
                  <a:srgbClr val="000000"/>
                </a:solidFill>
                <a:latin typeface="Calibri" panose="020F0502020204030204" pitchFamily="34" charset="0"/>
                <a:cs typeface="Calibri" panose="020F0502020204030204" pitchFamily="34" charset="0"/>
              </a:rPr>
              <a:t>Genre :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M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F</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d‘admission :  ___  / ___  /  _____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ts val="675"/>
              </a:spcBef>
              <a:buNone/>
            </a:pPr>
            <a:r>
              <a:rPr lang="fr-FR" altLang="en-US" sz="750" b="1" dirty="0">
                <a:solidFill>
                  <a:srgbClr val="000000"/>
                </a:solidFill>
                <a:latin typeface="Calibri" panose="020F0502020204030204" pitchFamily="34" charset="0"/>
                <a:cs typeface="Calibri" panose="020F0502020204030204" pitchFamily="34" charset="0"/>
              </a:rPr>
              <a:t>Spécialité du patient</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Intervention chirurgicale depuis l‘admission :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Non</a:t>
            </a:r>
            <a:r>
              <a:rPr lang="fr-FR" altLang="en-US" sz="750" dirty="0">
                <a:solidFill>
                  <a:srgbClr val="000000"/>
                </a:solidFill>
                <a:latin typeface="Calibri" panose="020F0502020204030204" pitchFamily="34" charset="0"/>
                <a:cs typeface="Calibri" panose="020F0502020204030204" pitchFamily="34" charset="0"/>
              </a:rPr>
              <a:t>	</a:t>
            </a:r>
            <a:r>
              <a:rPr lang="fr-FR" altLang="en-US" sz="90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sym typeface="Wingdings" pitchFamily="2" charset="2"/>
              </a:rPr>
              <a:t> Intervention mini-invasive/non-NHSN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Pas d‘information</a:t>
            </a:r>
            <a:endParaRPr lang="fr-FR" altLang="en-US" sz="750" dirty="0">
              <a:solidFill>
                <a:srgbClr val="000000"/>
              </a:solidFill>
              <a:latin typeface="Calibri" panose="020F0502020204030204" pitchFamily="34" charset="0"/>
              <a:cs typeface="Calibri" panose="020F0502020204030204" pitchFamily="34" charset="0"/>
            </a:endParaRP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Intervention NHSN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rPr>
              <a:t>[__________] 	</a:t>
            </a:r>
          </a:p>
          <a:p>
            <a:pPr eaLnBrk="1" hangingPunct="1">
              <a:spcBef>
                <a:spcPct val="50000"/>
              </a:spcBef>
              <a:buFontTx/>
              <a:buNone/>
            </a:pPr>
            <a:r>
              <a:rPr lang="fr-FR" altLang="en-US" sz="750" b="1" dirty="0" err="1">
                <a:latin typeface="Calibri" panose="020F0502020204030204" pitchFamily="34" charset="0"/>
                <a:cs typeface="Calibri" panose="020F0502020204030204" pitchFamily="34" charset="0"/>
              </a:rPr>
              <a:t>McCabe</a:t>
            </a:r>
            <a:r>
              <a:rPr lang="fr-FR" altLang="en-US" sz="750" b="1" dirty="0">
                <a:latin typeface="Calibri" panose="020F0502020204030204" pitchFamily="34" charset="0"/>
                <a:cs typeface="Calibri" panose="020F0502020204030204" pitchFamily="34" charset="0"/>
              </a:rPr>
              <a:t> score</a:t>
            </a:r>
            <a:r>
              <a:rPr lang="fr-FR" altLang="en-US" sz="750" dirty="0">
                <a:latin typeface="Calibri" panose="020F0502020204030204" pitchFamily="34" charset="0"/>
                <a:cs typeface="Calibri" panose="020F0502020204030204" pitchFamily="34" charset="0"/>
              </a:rPr>
              <a:t>: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rPr>
              <a:t>Pathologie non-fatale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sz="750" dirty="0">
                <a:latin typeface="Calibri" panose="020F0502020204030204" pitchFamily="34" charset="0"/>
                <a:cs typeface="Calibri" panose="020F0502020204030204" pitchFamily="34" charset="0"/>
              </a:rPr>
              <a:t>Pathologie avec évolution fatale dans 5 ans </a:t>
            </a:r>
            <a:endParaRPr lang="fr-FR" altLang="en-US" sz="750" dirty="0">
              <a:latin typeface="Calibri" panose="020F0502020204030204" pitchFamily="34" charset="0"/>
              <a:cs typeface="Calibri" panose="020F0502020204030204" pitchFamily="34" charset="0"/>
            </a:endParaRPr>
          </a:p>
          <a:p>
            <a:pPr marL="128588" indent="-128588" eaLnBrk="1" hangingPunct="1">
              <a:spcBef>
                <a:spcPts val="225"/>
              </a:spcBef>
              <a:buFont typeface="Wingdings" panose="05000000000000000000" pitchFamily="2" charset="2"/>
              <a:buChar char="¨"/>
            </a:pPr>
            <a:r>
              <a:rPr lang="fr-FR" sz="750" dirty="0">
                <a:latin typeface="Calibri" panose="020F0502020204030204" pitchFamily="34" charset="0"/>
                <a:cs typeface="Calibri" panose="020F0502020204030204" pitchFamily="34" charset="0"/>
              </a:rPr>
              <a:t>Pathologie avec évolution fatale dans 12 mois</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rPr>
              <a:t> Pas d‘information</a:t>
            </a:r>
          </a:p>
          <a:p>
            <a:pPr eaLnBrk="1" hangingPunct="1">
              <a:spcBef>
                <a:spcPct val="50000"/>
              </a:spcBef>
              <a:buNone/>
            </a:pPr>
            <a:r>
              <a:rPr lang="fr-CH" altLang="en-US" sz="750" b="1" dirty="0">
                <a:latin typeface="Calibri" panose="020F0502020204030204" pitchFamily="34" charset="0"/>
                <a:cs typeface="Calibri" panose="020F0502020204030204" pitchFamily="34" charset="0"/>
              </a:rPr>
              <a:t>Vaccination </a:t>
            </a:r>
            <a:r>
              <a:rPr lang="fr-CH" altLang="en-US" sz="750" b="1" dirty="0">
                <a:latin typeface="Calibri" panose="020F0502020204030204" pitchFamily="34" charset="0"/>
                <a:cs typeface="Calibri" panose="020F0502020204030204" pitchFamily="34" charset="0"/>
                <a:sym typeface="Wingdings" panose="05000000000000000000" pitchFamily="2" charset="2"/>
              </a:rPr>
              <a:t>contre COVID-19 :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Non </a:t>
            </a: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Partielle O </a:t>
            </a:r>
            <a:r>
              <a:rPr lang="fr-CH" altLang="en-US" sz="750" dirty="0">
                <a:latin typeface="Calibri" panose="020F0502020204030204" pitchFamily="34" charset="0"/>
                <a:cs typeface="Calibri" panose="020F0502020204030204" pitchFamily="34" charset="0"/>
                <a:sym typeface="Wingdings" panose="05000000000000000000" pitchFamily="2" charset="2"/>
              </a:rPr>
              <a:t>Complete -&gt; doses supplémentaires O 1 O ≥2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a:t>
            </a:r>
            <a:r>
              <a:rPr lang="en-US" altLang="en-US" sz="750" dirty="0">
                <a:latin typeface="Calibri" panose="020F0502020204030204" pitchFamily="34" charset="0"/>
                <a:cs typeface="Calibri" panose="020F0502020204030204" pitchFamily="34" charset="0"/>
                <a:sym typeface="Wingdings" panose="05000000000000000000" pitchFamily="2" charset="2"/>
              </a:rPr>
              <a:t> </a:t>
            </a:r>
            <a:r>
              <a:rPr lang="fr-CH" altLang="en-US" sz="750" dirty="0">
                <a:latin typeface="Calibri" panose="020F0502020204030204" pitchFamily="34" charset="0"/>
                <a:cs typeface="Calibri" panose="020F0502020204030204" pitchFamily="34" charset="0"/>
                <a:sym typeface="Wingdings" panose="05000000000000000000" pitchFamily="2" charset="2"/>
              </a:rPr>
              <a:t>Inconnu</a:t>
            </a:r>
            <a:endParaRPr lang="fr-CH"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Nouveau-né, Poids de naissance : </a:t>
            </a:r>
            <a:r>
              <a:rPr lang="fr-FR" altLang="en-US" sz="750" dirty="0">
                <a:latin typeface="Calibri" panose="020F0502020204030204" pitchFamily="34" charset="0"/>
                <a:cs typeface="Calibri" panose="020F0502020204030204" pitchFamily="34" charset="0"/>
              </a:rPr>
              <a:t>[______] grammes</a:t>
            </a:r>
          </a:p>
          <a:p>
            <a:pPr eaLnBrk="1" hangingPunct="1">
              <a:spcBef>
                <a:spcPct val="50000"/>
              </a:spcBef>
              <a:buNone/>
            </a:pPr>
            <a:r>
              <a:rPr lang="fr-FR" altLang="en-US" sz="750" b="1" dirty="0">
                <a:latin typeface="Calibri" panose="020F0502020204030204" pitchFamily="34" charset="0"/>
                <a:cs typeface="Calibri" panose="020F0502020204030204" pitchFamily="34" charset="0"/>
              </a:rPr>
              <a:t>Enfant &lt;16 ans, poids:  </a:t>
            </a:r>
            <a:r>
              <a:rPr lang="fr-FR" altLang="en-US" sz="750" dirty="0">
                <a:latin typeface="Calibri" panose="020F0502020204030204" pitchFamily="34" charset="0"/>
                <a:cs typeface="Calibri" panose="020F0502020204030204" pitchFamily="34" charset="0"/>
              </a:rPr>
              <a:t>[______] </a:t>
            </a:r>
            <a:r>
              <a:rPr lang="fr-FR" altLang="en-US" sz="750" b="1" dirty="0">
                <a:latin typeface="Calibri" panose="020F0502020204030204" pitchFamily="34" charset="0"/>
                <a:cs typeface="Calibri" panose="020F0502020204030204" pitchFamily="34" charset="0"/>
              </a:rPr>
              <a:t> taille:  </a:t>
            </a:r>
            <a:r>
              <a:rPr lang="fr-FR" altLang="en-US" sz="750" dirty="0">
                <a:latin typeface="Calibri" panose="020F0502020204030204" pitchFamily="34" charset="0"/>
                <a:cs typeface="Calibri" panose="020F0502020204030204" pitchFamily="34" charset="0"/>
              </a:rPr>
              <a:t>[______]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central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périphérique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Sonde urinaire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Ventilation (intubé)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reçoit des </a:t>
            </a:r>
            <a:r>
              <a:rPr lang="fr-FR" altLang="en-US" sz="750" b="1" dirty="0">
                <a:latin typeface="Calibri" panose="020F0502020204030204" pitchFamily="34" charset="0"/>
                <a:cs typeface="Calibri" panose="020F0502020204030204" pitchFamily="34" charset="0"/>
              </a:rPr>
              <a:t>antimicrobiens </a:t>
            </a:r>
            <a:r>
              <a:rPr lang="fr-FR" altLang="en-US" sz="750" baseline="30000" dirty="0">
                <a:latin typeface="Calibri" panose="020F0502020204030204" pitchFamily="34" charset="0"/>
                <a:cs typeface="Calibri" panose="020F0502020204030204" pitchFamily="34" charset="0"/>
              </a:rPr>
              <a:t>(1)</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a une </a:t>
            </a:r>
            <a:r>
              <a:rPr lang="fr-FR" altLang="en-US" sz="750" b="1" dirty="0">
                <a:latin typeface="Calibri" panose="020F0502020204030204" pitchFamily="34" charset="0"/>
                <a:cs typeface="Calibri" panose="020F0502020204030204" pitchFamily="34" charset="0"/>
              </a:rPr>
              <a:t>infection associée </a:t>
            </a: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aux soins (IAS)</a:t>
            </a:r>
            <a:r>
              <a:rPr lang="fr-FR" altLang="en-US" sz="750" baseline="30000" dirty="0">
                <a:latin typeface="Calibri" panose="020F0502020204030204" pitchFamily="34" charset="0"/>
                <a:cs typeface="Calibri" panose="020F0502020204030204" pitchFamily="34" charset="0"/>
              </a:rPr>
              <a:t>(2)</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p>
        </p:txBody>
      </p:sp>
      <p:sp>
        <p:nvSpPr>
          <p:cNvPr id="6239" name="Rectangle 925"/>
          <p:cNvSpPr>
            <a:spLocks noChangeArrowheads="1"/>
          </p:cNvSpPr>
          <p:nvPr/>
        </p:nvSpPr>
        <p:spPr bwMode="auto">
          <a:xfrm>
            <a:off x="303870" y="4772156"/>
            <a:ext cx="3999813"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dirty="0">
                <a:latin typeface="Calibri" panose="020F0502020204030204" pitchFamily="34" charset="0"/>
                <a:cs typeface="Calibri" panose="020F0502020204030204" pitchFamily="34" charset="0"/>
              </a:rPr>
              <a:t>(1) Le jour de l‘enquête; exception :  prophylaxie chirurgicale → 24h avant 08:00 du jour de l‘enquête – si oui : remplir la section « antimicrobien » ; si &gt; 3 antimicrobiens sont appliques, rajouter une formulaire supplémentaire; (2) [Début de l’infection ≥ jour 3 OU critères applicables pour infections du site chirurgical (intervention chirurgicale dans les derniers 30/90 jours) OU sortie de l’hôpital mais réadmission &lt; 48h OU infection à </a:t>
            </a:r>
            <a:r>
              <a:rPr lang="fr-FR" altLang="en-US" sz="375" i="1" dirty="0">
                <a:latin typeface="Calibri" panose="020F0502020204030204" pitchFamily="34" charset="0"/>
                <a:cs typeface="Calibri" panose="020F0502020204030204" pitchFamily="34" charset="0"/>
              </a:rPr>
              <a:t>C. difficile </a:t>
            </a:r>
            <a:r>
              <a:rPr lang="fr-FR" altLang="en-US" sz="375" dirty="0">
                <a:latin typeface="Calibri" panose="020F0502020204030204" pitchFamily="34" charset="0"/>
                <a:cs typeface="Calibri" panose="020F0502020204030204" pitchFamily="34" charset="0"/>
              </a:rPr>
              <a:t>après une sortie &lt; 28 jours OU début &lt;j3 après procédure/dispositif invasifs  à J1 ou J2] ET [les critères d’une IAS sont requis  le jour de l’enquête OU un traitement pour une IAS au jour de l’enquête est installé (après avoir rempli les critères d’une IAS avant)] – si oui : remplir la section « infection associée aux soins » ; si &gt; 2 IAS, rajouter une formulaire supplémentaire.</a:t>
            </a:r>
          </a:p>
        </p:txBody>
      </p:sp>
      <p:sp>
        <p:nvSpPr>
          <p:cNvPr id="23" name="Rectangle 924"/>
          <p:cNvSpPr>
            <a:spLocks noChangeArrowheads="1"/>
          </p:cNvSpPr>
          <p:nvPr/>
        </p:nvSpPr>
        <p:spPr bwMode="auto">
          <a:xfrm>
            <a:off x="4332641" y="4494535"/>
            <a:ext cx="3888432"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fr-FR" altLang="en-US" sz="450" dirty="0">
                <a:latin typeface="Calibri" panose="020F0502020204030204" pitchFamily="34" charset="0"/>
                <a:cs typeface="Calibri" panose="020F0502020204030204" pitchFamily="34" charset="0"/>
              </a:rPr>
              <a:t>(</a:t>
            </a:r>
            <a:r>
              <a:rPr lang="fr-FR" altLang="en-US" sz="375" dirty="0">
                <a:latin typeface="Calibri" panose="020F0502020204030204" pitchFamily="34" charset="0"/>
                <a:cs typeface="Calibri" panose="020F0502020204030204" pitchFamily="34" charset="0"/>
              </a:rPr>
              <a:t>3) Dispositif pertinent avant l’IAS (tube </a:t>
            </a:r>
            <a:r>
              <a:rPr lang="fr-FR" altLang="en-US" sz="375" dirty="0" err="1">
                <a:latin typeface="Calibri" panose="020F0502020204030204" pitchFamily="34" charset="0"/>
                <a:cs typeface="Calibri" panose="020F0502020204030204" pitchFamily="34" charset="0"/>
              </a:rPr>
              <a:t>endo</a:t>
            </a:r>
            <a:r>
              <a:rPr lang="fr-FR" altLang="en-US" sz="375" dirty="0">
                <a:latin typeface="Calibri" panose="020F0502020204030204" pitchFamily="34" charset="0"/>
                <a:cs typeface="Calibri" panose="020F0502020204030204" pitchFamily="34" charset="0"/>
              </a:rPr>
              <a:t>-trachéal pour PN1-PN5, CVC/CVP pour </a:t>
            </a:r>
            <a:r>
              <a:rPr lang="fr-FR" altLang="en-US" sz="375" dirty="0" err="1">
                <a:latin typeface="Calibri" panose="020F0502020204030204" pitchFamily="34" charset="0"/>
                <a:cs typeface="Calibri" panose="020F0502020204030204" pitchFamily="34" charset="0"/>
              </a:rPr>
              <a:t>sepsis</a:t>
            </a:r>
            <a:r>
              <a:rPr lang="fr-FR" altLang="en-US" sz="375" dirty="0">
                <a:latin typeface="Calibri" panose="020F0502020204030204" pitchFamily="34" charset="0"/>
                <a:cs typeface="Calibri" panose="020F0502020204030204" pitchFamily="34" charset="0"/>
              </a:rPr>
              <a:t> [BSI, NEO-LCBI, NEO-CNSB], sonde urinaire pour UTI-A et UTI-B; (4) Si l‘infection n‘est pas présente à l‘admission; (5) C-CVC, C-PVC, S-PUL, S-UTI, S-DIG, S-SSI, S-SST, S-OTH, UO, UNK; (6) AB: </a:t>
            </a:r>
            <a:r>
              <a:rPr lang="fr-FR" altLang="en-US" sz="375" i="1" dirty="0">
                <a:latin typeface="Calibri" panose="020F0502020204030204" pitchFamily="34" charset="0"/>
                <a:cs typeface="Calibri" panose="020F0502020204030204" pitchFamily="34" charset="0"/>
              </a:rPr>
              <a:t>S. aureus</a:t>
            </a:r>
            <a:r>
              <a:rPr lang="fr-FR" altLang="en-US" sz="375" dirty="0">
                <a:latin typeface="Calibri" panose="020F0502020204030204" pitchFamily="34" charset="0"/>
                <a:cs typeface="Calibri" panose="020F0502020204030204" pitchFamily="34" charset="0"/>
              </a:rPr>
              <a:t>: OXA+ GLY; </a:t>
            </a:r>
            <a:r>
              <a:rPr lang="fr-FR" altLang="en-US" sz="375" i="1" dirty="0" err="1">
                <a:latin typeface="Calibri" panose="020F0502020204030204" pitchFamily="34" charset="0"/>
                <a:cs typeface="Calibri" panose="020F0502020204030204" pitchFamily="34" charset="0"/>
              </a:rPr>
              <a:t>Enterococcus</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GLY; </a:t>
            </a:r>
            <a:r>
              <a:rPr lang="fr-FR" altLang="en-US" sz="375" dirty="0" err="1">
                <a:latin typeface="Calibri" panose="020F0502020204030204" pitchFamily="34" charset="0"/>
                <a:cs typeface="Calibri" panose="020F0502020204030204" pitchFamily="34" charset="0"/>
              </a:rPr>
              <a:t>Enterobacteriaceae</a:t>
            </a:r>
            <a:r>
              <a:rPr lang="fr-FR" altLang="en-US" sz="375" dirty="0">
                <a:latin typeface="Calibri" panose="020F0502020204030204" pitchFamily="34" charset="0"/>
                <a:cs typeface="Calibri" panose="020F0502020204030204" pitchFamily="34" charset="0"/>
              </a:rPr>
              <a:t>: C3G + CAR; </a:t>
            </a:r>
            <a:r>
              <a:rPr lang="fr-FR" altLang="en-US" sz="375" i="1" dirty="0">
                <a:latin typeface="Calibri" panose="020F0502020204030204" pitchFamily="34" charset="0"/>
                <a:cs typeface="Calibri" panose="020F0502020204030204" pitchFamily="34" charset="0"/>
              </a:rPr>
              <a:t>P. </a:t>
            </a:r>
            <a:r>
              <a:rPr lang="fr-FR" altLang="en-US" sz="375" i="1" dirty="0" err="1">
                <a:latin typeface="Calibri" panose="020F0502020204030204" pitchFamily="34" charset="0"/>
                <a:cs typeface="Calibri" panose="020F0502020204030204" pitchFamily="34" charset="0"/>
              </a:rPr>
              <a:t>aeruginosa</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und</a:t>
            </a:r>
            <a:r>
              <a:rPr lang="fr-FR" altLang="en-US" sz="375" dirty="0">
                <a:latin typeface="Calibri" panose="020F0502020204030204" pitchFamily="34" charset="0"/>
                <a:cs typeface="Calibri" panose="020F0502020204030204" pitchFamily="34" charset="0"/>
              </a:rPr>
              <a:t> </a:t>
            </a:r>
            <a:r>
              <a:rPr lang="fr-FR" altLang="en-US" sz="375" i="1" dirty="0">
                <a:latin typeface="Calibri" panose="020F0502020204030204" pitchFamily="34" charset="0"/>
                <a:cs typeface="Calibri" panose="020F0502020204030204" pitchFamily="34" charset="0"/>
              </a:rPr>
              <a:t>Acinetobacter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CAR; SIR: S=sensible, I= sensible en dosage élevé, R=résistant, U=?; PDR: résistant contre tous les antibiotiques: N = Non, P = potentiellement, C=confirmé, U=? * établissement de soins de longue durée </a:t>
            </a:r>
          </a:p>
        </p:txBody>
      </p:sp>
      <p:graphicFrame>
        <p:nvGraphicFramePr>
          <p:cNvPr id="18" name="Group 975"/>
          <p:cNvGraphicFramePr>
            <a:graphicFrameLocks noGrp="1"/>
          </p:cNvGraphicFramePr>
          <p:nvPr/>
        </p:nvGraphicFramePr>
        <p:xfrm>
          <a:off x="4343270" y="249470"/>
          <a:ext cx="3791593" cy="911090"/>
        </p:xfrm>
        <a:graphic>
          <a:graphicData uri="http://schemas.openxmlformats.org/drawingml/2006/table">
            <a:tbl>
              <a:tblPr/>
              <a:tblGrid>
                <a:gridCol w="1038821">
                  <a:extLst>
                    <a:ext uri="{9D8B030D-6E8A-4147-A177-3AD203B41FA5}">
                      <a16:colId xmlns:a16="http://schemas.microsoft.com/office/drawing/2014/main" val="20000"/>
                    </a:ext>
                  </a:extLst>
                </a:gridCol>
                <a:gridCol w="324036">
                  <a:extLst>
                    <a:ext uri="{9D8B030D-6E8A-4147-A177-3AD203B41FA5}">
                      <a16:colId xmlns:a16="http://schemas.microsoft.com/office/drawing/2014/main" val="20001"/>
                    </a:ext>
                  </a:extLst>
                </a:gridCol>
                <a:gridCol w="540060">
                  <a:extLst>
                    <a:ext uri="{9D8B030D-6E8A-4147-A177-3AD203B41FA5}">
                      <a16:colId xmlns:a16="http://schemas.microsoft.com/office/drawing/2014/main" val="20002"/>
                    </a:ext>
                  </a:extLst>
                </a:gridCol>
                <a:gridCol w="59406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6538">
                  <a:extLst>
                    <a:ext uri="{9D8B030D-6E8A-4147-A177-3AD203B41FA5}">
                      <a16:colId xmlns:a16="http://schemas.microsoft.com/office/drawing/2014/main" val="20006"/>
                    </a:ext>
                  </a:extLst>
                </a:gridCol>
              </a:tblGrid>
              <a:tr h="478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Antimicrobien (AM) </a:t>
                      </a:r>
                    </a:p>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(Substance)</a:t>
                      </a:r>
                    </a:p>
                  </a:txBody>
                  <a:tcPr marL="68580" marR="68580" marT="34307" marB="34307"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Voie</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Diagnostic</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 documentée</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Changement de l‘AM (raison)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0"/>
                  </a:ext>
                </a:extLst>
              </a:tr>
              <a:tr h="1422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047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576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 name="Rectangle 355"/>
          <p:cNvSpPr>
            <a:spLocks noChangeArrowheads="1"/>
          </p:cNvSpPr>
          <p:nvPr/>
        </p:nvSpPr>
        <p:spPr bwMode="auto">
          <a:xfrm>
            <a:off x="4301133" y="1200519"/>
            <a:ext cx="38344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b="1" dirty="0">
                <a:latin typeface="Calibri" panose="020F0502020204030204" pitchFamily="34" charset="0"/>
                <a:cs typeface="Calibri" panose="020F0502020204030204" pitchFamily="34" charset="0"/>
              </a:rPr>
              <a:t>Voie</a:t>
            </a:r>
            <a:r>
              <a:rPr lang="fr-FR" altLang="en-US" sz="375" dirty="0">
                <a:latin typeface="Calibri" panose="020F0502020204030204" pitchFamily="34" charset="0"/>
                <a:cs typeface="Calibri" panose="020F0502020204030204" pitchFamily="34" charset="0"/>
              </a:rPr>
              <a:t>: P: parentérale, O: orale, R: rectale, I: inhalée;  </a:t>
            </a:r>
            <a:r>
              <a:rPr lang="fr-FR" altLang="en-US" sz="375" b="1" dirty="0">
                <a:latin typeface="Calibri" panose="020F0502020204030204" pitchFamily="34" charset="0"/>
                <a:cs typeface="Calibri" panose="020F0502020204030204" pitchFamily="34" charset="0"/>
              </a:rPr>
              <a:t>Indication</a:t>
            </a:r>
            <a:r>
              <a:rPr lang="fr-FR" altLang="en-US" sz="375" dirty="0">
                <a:latin typeface="Calibri" panose="020F0502020204030204" pitchFamily="34" charset="0"/>
                <a:cs typeface="Calibri" panose="020F0502020204030204" pitchFamily="34" charset="0"/>
              </a:rPr>
              <a:t>: infection communautaire (CI), infection acquise à un service de soins de longue durée (LI), infection associée aux soins aigus (HI); prophylaxie chirurgicale : SP1: dose simple, SP2: pendant 1 jour, SP3: &gt; 1 jour ; MP: prophylaxie médicale; O: autre indication ; UI: ?; </a:t>
            </a:r>
            <a:r>
              <a:rPr lang="fr-FR" altLang="en-US" sz="375" b="1" dirty="0">
                <a:latin typeface="Calibri" panose="020F0502020204030204" pitchFamily="34" charset="0"/>
                <a:cs typeface="Calibri" panose="020F0502020204030204" pitchFamily="34" charset="0"/>
              </a:rPr>
              <a:t>Diagnostic</a:t>
            </a:r>
            <a:r>
              <a:rPr lang="fr-FR" altLang="en-US" sz="375" dirty="0">
                <a:latin typeface="Calibri" panose="020F0502020204030204" pitchFamily="34" charset="0"/>
                <a:cs typeface="Calibri" panose="020F0502020204030204" pitchFamily="34" charset="0"/>
              </a:rPr>
              <a:t>: voir liste ; </a:t>
            </a:r>
            <a:r>
              <a:rPr lang="fr-FR" altLang="en-US" sz="375" b="1" dirty="0">
                <a:latin typeface="Calibri" panose="020F0502020204030204" pitchFamily="34" charset="0"/>
                <a:cs typeface="Calibri" panose="020F0502020204030204" pitchFamily="34" charset="0"/>
              </a:rPr>
              <a:t>Indication documentée </a:t>
            </a:r>
            <a:r>
              <a:rPr lang="fr-FR" altLang="en-US" sz="375" dirty="0">
                <a:latin typeface="Calibri" panose="020F0502020204030204" pitchFamily="34" charset="0"/>
                <a:cs typeface="Calibri" panose="020F0502020204030204" pitchFamily="34" charset="0"/>
              </a:rPr>
              <a:t>(dans le dossier du patient) : Oui/Non ; </a:t>
            </a:r>
            <a:r>
              <a:rPr lang="fr-FR" altLang="en-US" sz="375" b="1" dirty="0">
                <a:latin typeface="Calibri" panose="020F0502020204030204" pitchFamily="34" charset="0"/>
                <a:cs typeface="Calibri" panose="020F0502020204030204" pitchFamily="34" charset="0"/>
              </a:rPr>
              <a:t>Changement de l’AM (+ cause): </a:t>
            </a:r>
            <a:r>
              <a:rPr lang="fr-FR" altLang="en-US" sz="375" dirty="0">
                <a:latin typeface="Calibri" panose="020F0502020204030204" pitchFamily="34" charset="0"/>
                <a:cs typeface="Calibri" panose="020F0502020204030204" pitchFamily="34" charset="0"/>
              </a:rPr>
              <a:t>N = pas de changement ; E = escalade; D = </a:t>
            </a:r>
            <a:r>
              <a:rPr lang="fr-FR" altLang="en-US" sz="375" dirty="0" err="1">
                <a:latin typeface="Calibri" panose="020F0502020204030204" pitchFamily="34" charset="0"/>
                <a:cs typeface="Calibri" panose="020F0502020204030204" pitchFamily="34" charset="0"/>
              </a:rPr>
              <a:t>descalade</a:t>
            </a:r>
            <a:r>
              <a:rPr lang="fr-FR" altLang="en-US" sz="375" dirty="0">
                <a:latin typeface="Calibri" panose="020F0502020204030204" pitchFamily="34" charset="0"/>
                <a:cs typeface="Calibri" panose="020F0502020204030204" pitchFamily="34" charset="0"/>
              </a:rPr>
              <a:t>; S = changement iv-oral; A = effet indésirable; OU = autre cause; U = ? * établissement de soins de longue durée </a:t>
            </a:r>
          </a:p>
        </p:txBody>
      </p:sp>
      <p:sp>
        <p:nvSpPr>
          <p:cNvPr id="43" name="Forme libre 42"/>
          <p:cNvSpPr/>
          <p:nvPr/>
        </p:nvSpPr>
        <p:spPr>
          <a:xfrm>
            <a:off x="3888128" y="509757"/>
            <a:ext cx="472944" cy="3646169"/>
          </a:xfrm>
          <a:custGeom>
            <a:avLst/>
            <a:gdLst>
              <a:gd name="connsiteX0" fmla="*/ 0 w 844061"/>
              <a:gd name="connsiteY0" fmla="*/ 3055815 h 3055815"/>
              <a:gd name="connsiteX1" fmla="*/ 695569 w 844061"/>
              <a:gd name="connsiteY1" fmla="*/ 3055815 h 3055815"/>
              <a:gd name="connsiteX2" fmla="*/ 687754 w 844061"/>
              <a:gd name="connsiteY2" fmla="*/ 0 h 3055815"/>
              <a:gd name="connsiteX3" fmla="*/ 844061 w 844061"/>
              <a:gd name="connsiteY3" fmla="*/ 0 h 3055815"/>
            </a:gdLst>
            <a:ahLst/>
            <a:cxnLst>
              <a:cxn ang="0">
                <a:pos x="connsiteX0" y="connsiteY0"/>
              </a:cxn>
              <a:cxn ang="0">
                <a:pos x="connsiteX1" y="connsiteY1"/>
              </a:cxn>
              <a:cxn ang="0">
                <a:pos x="connsiteX2" y="connsiteY2"/>
              </a:cxn>
              <a:cxn ang="0">
                <a:pos x="connsiteX3" y="connsiteY3"/>
              </a:cxn>
            </a:cxnLst>
            <a:rect l="l" t="t" r="r" b="b"/>
            <a:pathLst>
              <a:path w="844061" h="3055815">
                <a:moveTo>
                  <a:pt x="0" y="3055815"/>
                </a:moveTo>
                <a:lnTo>
                  <a:pt x="695569" y="3055815"/>
                </a:lnTo>
                <a:lnTo>
                  <a:pt x="687754" y="0"/>
                </a:lnTo>
                <a:lnTo>
                  <a:pt x="844061"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5" name="Forme libre 44"/>
          <p:cNvSpPr/>
          <p:nvPr/>
        </p:nvSpPr>
        <p:spPr>
          <a:xfrm>
            <a:off x="3888128" y="1645384"/>
            <a:ext cx="490844" cy="2848533"/>
          </a:xfrm>
          <a:custGeom>
            <a:avLst/>
            <a:gdLst>
              <a:gd name="connsiteX0" fmla="*/ 0 w 851877"/>
              <a:gd name="connsiteY0" fmla="*/ 1578707 h 1578707"/>
              <a:gd name="connsiteX1" fmla="*/ 726831 w 851877"/>
              <a:gd name="connsiteY1" fmla="*/ 1578707 h 1578707"/>
              <a:gd name="connsiteX2" fmla="*/ 726831 w 851877"/>
              <a:gd name="connsiteY2" fmla="*/ 0 h 1578707"/>
              <a:gd name="connsiteX3" fmla="*/ 851877 w 851877"/>
              <a:gd name="connsiteY3" fmla="*/ 0 h 1578707"/>
            </a:gdLst>
            <a:ahLst/>
            <a:cxnLst>
              <a:cxn ang="0">
                <a:pos x="connsiteX0" y="connsiteY0"/>
              </a:cxn>
              <a:cxn ang="0">
                <a:pos x="connsiteX1" y="connsiteY1"/>
              </a:cxn>
              <a:cxn ang="0">
                <a:pos x="connsiteX2" y="connsiteY2"/>
              </a:cxn>
              <a:cxn ang="0">
                <a:pos x="connsiteX3" y="connsiteY3"/>
              </a:cxn>
            </a:cxnLst>
            <a:rect l="l" t="t" r="r" b="b"/>
            <a:pathLst>
              <a:path w="851877" h="1578707">
                <a:moveTo>
                  <a:pt x="0" y="1578707"/>
                </a:moveTo>
                <a:lnTo>
                  <a:pt x="726831" y="1578707"/>
                </a:lnTo>
                <a:lnTo>
                  <a:pt x="726831" y="0"/>
                </a:lnTo>
                <a:lnTo>
                  <a:pt x="851877"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7" name="Rectangle 5"/>
          <p:cNvSpPr>
            <a:spLocks noChangeArrowheads="1"/>
          </p:cNvSpPr>
          <p:nvPr/>
        </p:nvSpPr>
        <p:spPr bwMode="auto">
          <a:xfrm>
            <a:off x="303870" y="0"/>
            <a:ext cx="7128792" cy="253916"/>
          </a:xfrm>
          <a:prstGeom prst="rect">
            <a:avLst/>
          </a:prstGeom>
          <a:solidFill>
            <a:srgbClr val="CCFFCC">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1050" b="1" dirty="0">
                <a:solidFill>
                  <a:srgbClr val="009900"/>
                </a:solidFill>
                <a:latin typeface="Calibri" panose="020F0502020204030204" pitchFamily="34" charset="0"/>
                <a:cs typeface="Calibri" panose="020F0502020204030204" pitchFamily="34" charset="0"/>
              </a:rPr>
              <a:t>Formulaire P – Patient</a:t>
            </a:r>
          </a:p>
        </p:txBody>
      </p:sp>
      <p:pic>
        <p:nvPicPr>
          <p:cNvPr id="11" name="Grafik 10" descr="Ein Bild, das Text, ClipArt enthält.&#10;&#10;Automatisch generierte Beschreibung">
            <a:extLst>
              <a:ext uri="{FF2B5EF4-FFF2-40B4-BE49-F238E27FC236}">
                <a16:creationId xmlns:a16="http://schemas.microsoft.com/office/drawing/2014/main" id="{E07B36CF-FD50-47B1-9D73-6BDB1705B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153" y="1641"/>
            <a:ext cx="1125481" cy="235851"/>
          </a:xfrm>
          <a:prstGeom prst="rect">
            <a:avLst/>
          </a:prstGeom>
        </p:spPr>
      </p:pic>
      <p:sp>
        <p:nvSpPr>
          <p:cNvPr id="12" name="ZoneTexte 11">
            <a:extLst>
              <a:ext uri="{FF2B5EF4-FFF2-40B4-BE49-F238E27FC236}">
                <a16:creationId xmlns:a16="http://schemas.microsoft.com/office/drawing/2014/main" id="{1EADED1A-A74C-4CAC-B3CD-FB65E96C0441}"/>
              </a:ext>
            </a:extLst>
          </p:cNvPr>
          <p:cNvSpPr txBox="1"/>
          <p:nvPr/>
        </p:nvSpPr>
        <p:spPr>
          <a:xfrm>
            <a:off x="863903" y="771550"/>
            <a:ext cx="290464" cy="207749"/>
          </a:xfrm>
          <a:prstGeom prst="rect">
            <a:avLst/>
          </a:prstGeom>
          <a:noFill/>
        </p:spPr>
        <p:txBody>
          <a:bodyPr wrap="none" rtlCol="0">
            <a:spAutoFit/>
          </a:bodyPr>
          <a:lstStyle/>
          <a:p>
            <a:pPr algn="ctr"/>
            <a:r>
              <a:rPr lang="fr-CH" sz="750" dirty="0">
                <a:solidFill>
                  <a:srgbClr val="FF0000"/>
                </a:solidFill>
                <a:sym typeface="Wingdings"/>
              </a:rPr>
              <a:t>27</a:t>
            </a:r>
            <a:endParaRPr lang="fr-CH" sz="750" dirty="0">
              <a:solidFill>
                <a:srgbClr val="FF0000"/>
              </a:solidFill>
            </a:endParaRPr>
          </a:p>
        </p:txBody>
      </p:sp>
      <p:sp>
        <p:nvSpPr>
          <p:cNvPr id="13" name="ZoneTexte 12">
            <a:extLst>
              <a:ext uri="{FF2B5EF4-FFF2-40B4-BE49-F238E27FC236}">
                <a16:creationId xmlns:a16="http://schemas.microsoft.com/office/drawing/2014/main" id="{3CACC5A8-D938-469B-84B5-225F4AC72078}"/>
              </a:ext>
            </a:extLst>
          </p:cNvPr>
          <p:cNvSpPr txBox="1"/>
          <p:nvPr/>
        </p:nvSpPr>
        <p:spPr>
          <a:xfrm>
            <a:off x="678859" y="957558"/>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14" name="ZoneTexte 13">
            <a:extLst>
              <a:ext uri="{FF2B5EF4-FFF2-40B4-BE49-F238E27FC236}">
                <a16:creationId xmlns:a16="http://schemas.microsoft.com/office/drawing/2014/main" id="{32E4D6C9-E187-4289-94F0-C1847E345E73}"/>
              </a:ext>
            </a:extLst>
          </p:cNvPr>
          <p:cNvSpPr txBox="1"/>
          <p:nvPr/>
        </p:nvSpPr>
        <p:spPr>
          <a:xfrm>
            <a:off x="1203693" y="1132359"/>
            <a:ext cx="853119" cy="207749"/>
          </a:xfrm>
          <a:prstGeom prst="rect">
            <a:avLst/>
          </a:prstGeom>
          <a:noFill/>
        </p:spPr>
        <p:txBody>
          <a:bodyPr wrap="none" rtlCol="0">
            <a:spAutoFit/>
          </a:bodyPr>
          <a:lstStyle/>
          <a:p>
            <a:pPr algn="ctr"/>
            <a:r>
              <a:rPr lang="fr-CH" sz="750" dirty="0">
                <a:solidFill>
                  <a:srgbClr val="FF0000"/>
                </a:solidFill>
                <a:sym typeface="Wingdings"/>
              </a:rPr>
              <a:t>02     05    2022</a:t>
            </a:r>
            <a:endParaRPr lang="fr-CH" sz="750" dirty="0">
              <a:solidFill>
                <a:srgbClr val="FF0000"/>
              </a:solidFill>
            </a:endParaRPr>
          </a:p>
        </p:txBody>
      </p:sp>
      <p:sp>
        <p:nvSpPr>
          <p:cNvPr id="15" name="ZoneTexte 14">
            <a:extLst>
              <a:ext uri="{FF2B5EF4-FFF2-40B4-BE49-F238E27FC236}">
                <a16:creationId xmlns:a16="http://schemas.microsoft.com/office/drawing/2014/main" id="{D3DB8783-62FD-47BE-AC0F-F4F2C61BA5FE}"/>
              </a:ext>
            </a:extLst>
          </p:cNvPr>
          <p:cNvSpPr txBox="1"/>
          <p:nvPr/>
        </p:nvSpPr>
        <p:spPr>
          <a:xfrm>
            <a:off x="1244994" y="1340108"/>
            <a:ext cx="559770" cy="196208"/>
          </a:xfrm>
          <a:prstGeom prst="rect">
            <a:avLst/>
          </a:prstGeom>
          <a:noFill/>
        </p:spPr>
        <p:txBody>
          <a:bodyPr wrap="none" rtlCol="0">
            <a:spAutoFit/>
          </a:bodyPr>
          <a:lstStyle/>
          <a:p>
            <a:pPr algn="ctr"/>
            <a:r>
              <a:rPr lang="fr-CH" sz="675" dirty="0">
                <a:solidFill>
                  <a:srgbClr val="FF0000"/>
                </a:solidFill>
                <a:sym typeface="Wingdings"/>
              </a:rPr>
              <a:t>SURURO</a:t>
            </a:r>
            <a:endParaRPr lang="fr-CH" sz="675" dirty="0">
              <a:solidFill>
                <a:srgbClr val="FF0000"/>
              </a:solidFill>
            </a:endParaRPr>
          </a:p>
        </p:txBody>
      </p:sp>
      <p:sp>
        <p:nvSpPr>
          <p:cNvPr id="16" name="ZoneTexte 15">
            <a:extLst>
              <a:ext uri="{FF2B5EF4-FFF2-40B4-BE49-F238E27FC236}">
                <a16:creationId xmlns:a16="http://schemas.microsoft.com/office/drawing/2014/main" id="{0C757ACD-9112-4DA6-BFA3-78370901A4D3}"/>
              </a:ext>
            </a:extLst>
          </p:cNvPr>
          <p:cNvSpPr txBox="1"/>
          <p:nvPr/>
        </p:nvSpPr>
        <p:spPr>
          <a:xfrm>
            <a:off x="351837" y="1636666"/>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17" name="ZoneTexte 16">
            <a:extLst>
              <a:ext uri="{FF2B5EF4-FFF2-40B4-BE49-F238E27FC236}">
                <a16:creationId xmlns:a16="http://schemas.microsoft.com/office/drawing/2014/main" id="{A593912A-2B3C-46E6-93BA-84D775FBC814}"/>
              </a:ext>
            </a:extLst>
          </p:cNvPr>
          <p:cNvSpPr txBox="1"/>
          <p:nvPr/>
        </p:nvSpPr>
        <p:spPr>
          <a:xfrm>
            <a:off x="358017" y="2156817"/>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0" name="ZoneTexte 19">
            <a:extLst>
              <a:ext uri="{FF2B5EF4-FFF2-40B4-BE49-F238E27FC236}">
                <a16:creationId xmlns:a16="http://schemas.microsoft.com/office/drawing/2014/main" id="{FE70F2E2-BC59-4138-91A2-5C64CC318201}"/>
              </a:ext>
            </a:extLst>
          </p:cNvPr>
          <p:cNvSpPr txBox="1"/>
          <p:nvPr/>
        </p:nvSpPr>
        <p:spPr>
          <a:xfrm>
            <a:off x="313625" y="2820297"/>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1" name="ZoneTexte 20">
            <a:extLst>
              <a:ext uri="{FF2B5EF4-FFF2-40B4-BE49-F238E27FC236}">
                <a16:creationId xmlns:a16="http://schemas.microsoft.com/office/drawing/2014/main" id="{3611EA5E-D762-4EFA-954F-4FC8C58FC7BF}"/>
              </a:ext>
            </a:extLst>
          </p:cNvPr>
          <p:cNvSpPr txBox="1"/>
          <p:nvPr/>
        </p:nvSpPr>
        <p:spPr>
          <a:xfrm>
            <a:off x="3169476" y="3348106"/>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2" name="ZoneTexte 21">
            <a:extLst>
              <a:ext uri="{FF2B5EF4-FFF2-40B4-BE49-F238E27FC236}">
                <a16:creationId xmlns:a16="http://schemas.microsoft.com/office/drawing/2014/main" id="{E4386C91-6A04-46E4-9898-879B78DC1DA3}"/>
              </a:ext>
            </a:extLst>
          </p:cNvPr>
          <p:cNvSpPr txBox="1"/>
          <p:nvPr/>
        </p:nvSpPr>
        <p:spPr>
          <a:xfrm>
            <a:off x="3460080" y="3509749"/>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4" name="ZoneTexte 23">
            <a:extLst>
              <a:ext uri="{FF2B5EF4-FFF2-40B4-BE49-F238E27FC236}">
                <a16:creationId xmlns:a16="http://schemas.microsoft.com/office/drawing/2014/main" id="{C4A54364-398A-43C9-ACD7-1BE863888800}"/>
              </a:ext>
            </a:extLst>
          </p:cNvPr>
          <p:cNvSpPr txBox="1"/>
          <p:nvPr/>
        </p:nvSpPr>
        <p:spPr>
          <a:xfrm>
            <a:off x="3189186" y="3715411"/>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5" name="ZoneTexte 24">
            <a:extLst>
              <a:ext uri="{FF2B5EF4-FFF2-40B4-BE49-F238E27FC236}">
                <a16:creationId xmlns:a16="http://schemas.microsoft.com/office/drawing/2014/main" id="{C124303E-7B41-41AC-853D-E033C85B36B1}"/>
              </a:ext>
            </a:extLst>
          </p:cNvPr>
          <p:cNvSpPr txBox="1"/>
          <p:nvPr/>
        </p:nvSpPr>
        <p:spPr>
          <a:xfrm>
            <a:off x="3190196" y="3865220"/>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6" name="ZoneTexte 25">
            <a:extLst>
              <a:ext uri="{FF2B5EF4-FFF2-40B4-BE49-F238E27FC236}">
                <a16:creationId xmlns:a16="http://schemas.microsoft.com/office/drawing/2014/main" id="{212C9174-A899-4EF4-B455-517F6CD02C10}"/>
              </a:ext>
            </a:extLst>
          </p:cNvPr>
          <p:cNvSpPr txBox="1"/>
          <p:nvPr/>
        </p:nvSpPr>
        <p:spPr>
          <a:xfrm>
            <a:off x="3479650" y="4058460"/>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7" name="ZoneTexte 26">
            <a:extLst>
              <a:ext uri="{FF2B5EF4-FFF2-40B4-BE49-F238E27FC236}">
                <a16:creationId xmlns:a16="http://schemas.microsoft.com/office/drawing/2014/main" id="{D5672AE0-B7AF-4C23-A160-4E790A047C56}"/>
              </a:ext>
            </a:extLst>
          </p:cNvPr>
          <p:cNvSpPr txBox="1"/>
          <p:nvPr/>
        </p:nvSpPr>
        <p:spPr>
          <a:xfrm>
            <a:off x="3469308" y="4381745"/>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8" name="ZoneTexte 27">
            <a:extLst>
              <a:ext uri="{FF2B5EF4-FFF2-40B4-BE49-F238E27FC236}">
                <a16:creationId xmlns:a16="http://schemas.microsoft.com/office/drawing/2014/main" id="{3EC2B51C-D8FC-4052-94BC-1978DF9C486A}"/>
              </a:ext>
            </a:extLst>
          </p:cNvPr>
          <p:cNvSpPr txBox="1"/>
          <p:nvPr/>
        </p:nvSpPr>
        <p:spPr>
          <a:xfrm>
            <a:off x="4342807" y="702238"/>
            <a:ext cx="1024639" cy="184666"/>
          </a:xfrm>
          <a:prstGeom prst="rect">
            <a:avLst/>
          </a:prstGeom>
          <a:noFill/>
        </p:spPr>
        <p:txBody>
          <a:bodyPr wrap="none" rtlCol="0">
            <a:spAutoFit/>
          </a:bodyPr>
          <a:lstStyle/>
          <a:p>
            <a:pPr algn="ctr"/>
            <a:r>
              <a:rPr lang="fr-CH" sz="600" dirty="0" err="1">
                <a:solidFill>
                  <a:srgbClr val="FF0000"/>
                </a:solidFill>
                <a:sym typeface="Wingdings"/>
              </a:rPr>
              <a:t>Piperacilline</a:t>
            </a:r>
            <a:r>
              <a:rPr lang="fr-CH" sz="600" dirty="0">
                <a:solidFill>
                  <a:srgbClr val="FF0000"/>
                </a:solidFill>
                <a:sym typeface="Wingdings"/>
              </a:rPr>
              <a:t>/</a:t>
            </a:r>
            <a:r>
              <a:rPr lang="fr-CH" sz="600" dirty="0" err="1">
                <a:solidFill>
                  <a:srgbClr val="FF0000"/>
                </a:solidFill>
                <a:sym typeface="Wingdings"/>
              </a:rPr>
              <a:t>tazobactam</a:t>
            </a:r>
            <a:endParaRPr lang="fr-CH" sz="600" dirty="0">
              <a:solidFill>
                <a:srgbClr val="FF0000"/>
              </a:solidFill>
            </a:endParaRPr>
          </a:p>
        </p:txBody>
      </p:sp>
      <p:sp>
        <p:nvSpPr>
          <p:cNvPr id="29" name="ZoneTexte 28">
            <a:extLst>
              <a:ext uri="{FF2B5EF4-FFF2-40B4-BE49-F238E27FC236}">
                <a16:creationId xmlns:a16="http://schemas.microsoft.com/office/drawing/2014/main" id="{405A245D-376C-45EF-8DF9-638A4ED34CE6}"/>
              </a:ext>
            </a:extLst>
          </p:cNvPr>
          <p:cNvSpPr txBox="1"/>
          <p:nvPr/>
        </p:nvSpPr>
        <p:spPr>
          <a:xfrm>
            <a:off x="5364235" y="682673"/>
            <a:ext cx="248787" cy="207749"/>
          </a:xfrm>
          <a:prstGeom prst="rect">
            <a:avLst/>
          </a:prstGeom>
          <a:noFill/>
        </p:spPr>
        <p:txBody>
          <a:bodyPr wrap="none" rtlCol="0">
            <a:spAutoFit/>
          </a:bodyPr>
          <a:lstStyle/>
          <a:p>
            <a:pPr algn="ctr"/>
            <a:r>
              <a:rPr lang="fr-CH" sz="750" dirty="0">
                <a:solidFill>
                  <a:srgbClr val="FF0000"/>
                </a:solidFill>
                <a:sym typeface="Wingdings"/>
              </a:rPr>
              <a:t>P</a:t>
            </a:r>
            <a:endParaRPr lang="fr-CH" sz="750" dirty="0">
              <a:solidFill>
                <a:srgbClr val="FF0000"/>
              </a:solidFill>
            </a:endParaRPr>
          </a:p>
        </p:txBody>
      </p:sp>
      <p:sp>
        <p:nvSpPr>
          <p:cNvPr id="30" name="ZoneTexte 29">
            <a:extLst>
              <a:ext uri="{FF2B5EF4-FFF2-40B4-BE49-F238E27FC236}">
                <a16:creationId xmlns:a16="http://schemas.microsoft.com/office/drawing/2014/main" id="{DFFDCAD8-3068-4B0C-9147-2EE0A17DA8AF}"/>
              </a:ext>
            </a:extLst>
          </p:cNvPr>
          <p:cNvSpPr txBox="1"/>
          <p:nvPr/>
        </p:nvSpPr>
        <p:spPr>
          <a:xfrm>
            <a:off x="5845539" y="682673"/>
            <a:ext cx="337494" cy="207749"/>
          </a:xfrm>
          <a:prstGeom prst="rect">
            <a:avLst/>
          </a:prstGeom>
          <a:noFill/>
        </p:spPr>
        <p:txBody>
          <a:bodyPr wrap="square" rtlCol="0">
            <a:spAutoFit/>
          </a:bodyPr>
          <a:lstStyle/>
          <a:p>
            <a:pPr algn="ctr"/>
            <a:r>
              <a:rPr lang="fr-CH" sz="750" dirty="0">
                <a:solidFill>
                  <a:srgbClr val="FF0000"/>
                </a:solidFill>
                <a:sym typeface="Wingdings"/>
              </a:rPr>
              <a:t>HI</a:t>
            </a:r>
            <a:endParaRPr lang="fr-CH" sz="750" dirty="0">
              <a:solidFill>
                <a:srgbClr val="FF0000"/>
              </a:solidFill>
            </a:endParaRPr>
          </a:p>
        </p:txBody>
      </p:sp>
      <p:sp>
        <p:nvSpPr>
          <p:cNvPr id="31" name="ZoneTexte 30">
            <a:extLst>
              <a:ext uri="{FF2B5EF4-FFF2-40B4-BE49-F238E27FC236}">
                <a16:creationId xmlns:a16="http://schemas.microsoft.com/office/drawing/2014/main" id="{8D6A1885-DD70-4C7B-A4BB-AE559275AB62}"/>
              </a:ext>
            </a:extLst>
          </p:cNvPr>
          <p:cNvSpPr txBox="1"/>
          <p:nvPr/>
        </p:nvSpPr>
        <p:spPr>
          <a:xfrm>
            <a:off x="6360106" y="682673"/>
            <a:ext cx="381836" cy="207749"/>
          </a:xfrm>
          <a:prstGeom prst="rect">
            <a:avLst/>
          </a:prstGeom>
          <a:noFill/>
        </p:spPr>
        <p:txBody>
          <a:bodyPr wrap="none" rtlCol="0">
            <a:spAutoFit/>
          </a:bodyPr>
          <a:lstStyle/>
          <a:p>
            <a:pPr algn="ctr"/>
            <a:r>
              <a:rPr lang="fr-CH" sz="750" dirty="0">
                <a:solidFill>
                  <a:srgbClr val="FF0000"/>
                </a:solidFill>
                <a:sym typeface="Wingdings"/>
              </a:rPr>
              <a:t>BAC</a:t>
            </a:r>
            <a:endParaRPr lang="fr-CH" sz="750" dirty="0">
              <a:solidFill>
                <a:srgbClr val="FF0000"/>
              </a:solidFill>
            </a:endParaRPr>
          </a:p>
        </p:txBody>
      </p:sp>
      <p:sp>
        <p:nvSpPr>
          <p:cNvPr id="32" name="ZoneTexte 31">
            <a:extLst>
              <a:ext uri="{FF2B5EF4-FFF2-40B4-BE49-F238E27FC236}">
                <a16:creationId xmlns:a16="http://schemas.microsoft.com/office/drawing/2014/main" id="{3BA671C0-5CE9-4ADA-BBC5-371B065B092F}"/>
              </a:ext>
            </a:extLst>
          </p:cNvPr>
          <p:cNvSpPr txBox="1"/>
          <p:nvPr/>
        </p:nvSpPr>
        <p:spPr>
          <a:xfrm>
            <a:off x="7015911" y="692242"/>
            <a:ext cx="260008" cy="207749"/>
          </a:xfrm>
          <a:prstGeom prst="rect">
            <a:avLst/>
          </a:prstGeom>
          <a:noFill/>
        </p:spPr>
        <p:txBody>
          <a:bodyPr wrap="none" rtlCol="0">
            <a:spAutoFit/>
          </a:bodyPr>
          <a:lstStyle/>
          <a:p>
            <a:pPr algn="ctr"/>
            <a:r>
              <a:rPr lang="fr-CH" sz="750" dirty="0">
                <a:solidFill>
                  <a:srgbClr val="FF0000"/>
                </a:solidFill>
                <a:sym typeface="Wingdings"/>
              </a:rPr>
              <a:t>O</a:t>
            </a:r>
            <a:endParaRPr lang="fr-CH" sz="750" dirty="0">
              <a:solidFill>
                <a:srgbClr val="FF0000"/>
              </a:solidFill>
            </a:endParaRPr>
          </a:p>
        </p:txBody>
      </p:sp>
      <p:sp>
        <p:nvSpPr>
          <p:cNvPr id="33" name="ZoneTexte 32">
            <a:extLst>
              <a:ext uri="{FF2B5EF4-FFF2-40B4-BE49-F238E27FC236}">
                <a16:creationId xmlns:a16="http://schemas.microsoft.com/office/drawing/2014/main" id="{5659D8CC-99BB-4F8A-BC1B-13020120F948}"/>
              </a:ext>
            </a:extLst>
          </p:cNvPr>
          <p:cNvSpPr txBox="1"/>
          <p:nvPr/>
        </p:nvSpPr>
        <p:spPr>
          <a:xfrm>
            <a:off x="7670986" y="700193"/>
            <a:ext cx="253596" cy="207749"/>
          </a:xfrm>
          <a:prstGeom prst="rect">
            <a:avLst/>
          </a:prstGeom>
          <a:noFill/>
        </p:spPr>
        <p:txBody>
          <a:bodyPr wrap="none" rtlCol="0">
            <a:spAutoFit/>
          </a:bodyPr>
          <a:lstStyle/>
          <a:p>
            <a:pPr algn="ctr"/>
            <a:r>
              <a:rPr lang="fr-CH" sz="750" dirty="0">
                <a:solidFill>
                  <a:srgbClr val="FF0000"/>
                </a:solidFill>
                <a:sym typeface="Wingdings"/>
              </a:rPr>
              <a:t>N</a:t>
            </a:r>
            <a:endParaRPr lang="fr-CH" sz="750" dirty="0">
              <a:solidFill>
                <a:srgbClr val="FF0000"/>
              </a:solidFill>
            </a:endParaRPr>
          </a:p>
        </p:txBody>
      </p:sp>
      <p:sp>
        <p:nvSpPr>
          <p:cNvPr id="40" name="ZoneTexte 39">
            <a:extLst>
              <a:ext uri="{FF2B5EF4-FFF2-40B4-BE49-F238E27FC236}">
                <a16:creationId xmlns:a16="http://schemas.microsoft.com/office/drawing/2014/main" id="{B23D8803-B58A-4871-88B4-6FE9C103BEA3}"/>
              </a:ext>
            </a:extLst>
          </p:cNvPr>
          <p:cNvSpPr txBox="1"/>
          <p:nvPr/>
        </p:nvSpPr>
        <p:spPr>
          <a:xfrm>
            <a:off x="6008088" y="1675138"/>
            <a:ext cx="417101" cy="215444"/>
          </a:xfrm>
          <a:prstGeom prst="rect">
            <a:avLst/>
          </a:prstGeom>
          <a:noFill/>
        </p:spPr>
        <p:txBody>
          <a:bodyPr wrap="none" rtlCol="0">
            <a:spAutoFit/>
          </a:bodyPr>
          <a:lstStyle/>
          <a:p>
            <a:pPr algn="ctr"/>
            <a:r>
              <a:rPr lang="fr-CH" sz="800" dirty="0">
                <a:solidFill>
                  <a:srgbClr val="FF0000"/>
                </a:solidFill>
                <a:latin typeface="+mn-lt"/>
                <a:sym typeface="Wingdings"/>
              </a:rPr>
              <a:t>UTI-A</a:t>
            </a:r>
            <a:endParaRPr lang="fr-CH" sz="800" dirty="0">
              <a:solidFill>
                <a:srgbClr val="FF0000"/>
              </a:solidFill>
              <a:latin typeface="+mn-lt"/>
            </a:endParaRPr>
          </a:p>
        </p:txBody>
      </p:sp>
      <p:sp>
        <p:nvSpPr>
          <p:cNvPr id="41" name="ZoneTexte 40">
            <a:extLst>
              <a:ext uri="{FF2B5EF4-FFF2-40B4-BE49-F238E27FC236}">
                <a16:creationId xmlns:a16="http://schemas.microsoft.com/office/drawing/2014/main" id="{E8AF722E-09FD-45DE-9D49-ADC2402484D3}"/>
              </a:ext>
            </a:extLst>
          </p:cNvPr>
          <p:cNvSpPr txBox="1"/>
          <p:nvPr/>
        </p:nvSpPr>
        <p:spPr>
          <a:xfrm>
            <a:off x="5842292" y="1857714"/>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42" name="ZoneTexte 41">
            <a:extLst>
              <a:ext uri="{FF2B5EF4-FFF2-40B4-BE49-F238E27FC236}">
                <a16:creationId xmlns:a16="http://schemas.microsoft.com/office/drawing/2014/main" id="{AAFF10DD-CF73-4EA5-93F6-52CC3AFFCE0A}"/>
              </a:ext>
            </a:extLst>
          </p:cNvPr>
          <p:cNvSpPr txBox="1"/>
          <p:nvPr/>
        </p:nvSpPr>
        <p:spPr>
          <a:xfrm>
            <a:off x="5842292" y="2038777"/>
            <a:ext cx="277324" cy="253916"/>
          </a:xfrm>
          <a:prstGeom prst="rect">
            <a:avLst/>
          </a:prstGeom>
          <a:noFill/>
        </p:spPr>
        <p:txBody>
          <a:bodyPr wrap="square" rtlCol="0">
            <a:spAutoFit/>
          </a:bodyPr>
          <a:lstStyle/>
          <a:p>
            <a:r>
              <a:rPr lang="fr-CH" sz="1050" dirty="0">
                <a:solidFill>
                  <a:srgbClr val="FF0000"/>
                </a:solidFill>
                <a:sym typeface="Wingdings"/>
              </a:rPr>
              <a:t></a:t>
            </a:r>
            <a:endParaRPr lang="fr-CH" sz="1050" dirty="0">
              <a:solidFill>
                <a:srgbClr val="FF0000"/>
              </a:solidFill>
            </a:endParaRPr>
          </a:p>
        </p:txBody>
      </p:sp>
      <p:sp>
        <p:nvSpPr>
          <p:cNvPr id="44" name="ZoneTexte 43">
            <a:extLst>
              <a:ext uri="{FF2B5EF4-FFF2-40B4-BE49-F238E27FC236}">
                <a16:creationId xmlns:a16="http://schemas.microsoft.com/office/drawing/2014/main" id="{011D7B0D-9DFC-4E38-B3A1-E9560535D778}"/>
              </a:ext>
            </a:extLst>
          </p:cNvPr>
          <p:cNvSpPr txBox="1"/>
          <p:nvPr/>
        </p:nvSpPr>
        <p:spPr>
          <a:xfrm>
            <a:off x="5592391" y="2504823"/>
            <a:ext cx="748923" cy="230832"/>
          </a:xfrm>
          <a:prstGeom prst="rect">
            <a:avLst/>
          </a:prstGeom>
          <a:noFill/>
        </p:spPr>
        <p:txBody>
          <a:bodyPr wrap="none" rtlCol="0">
            <a:spAutoFit/>
          </a:bodyPr>
          <a:lstStyle/>
          <a:p>
            <a:pPr algn="ctr"/>
            <a:r>
              <a:rPr lang="fr-CH" sz="900" dirty="0">
                <a:solidFill>
                  <a:srgbClr val="FF0000"/>
                </a:solidFill>
                <a:latin typeface="+mj-lt"/>
                <a:sym typeface="Wingdings"/>
              </a:rPr>
              <a:t>05  05  2022</a:t>
            </a:r>
            <a:endParaRPr lang="fr-CH" sz="900" dirty="0">
              <a:solidFill>
                <a:srgbClr val="FF0000"/>
              </a:solidFill>
              <a:latin typeface="+mj-lt"/>
            </a:endParaRPr>
          </a:p>
        </p:txBody>
      </p:sp>
      <p:sp>
        <p:nvSpPr>
          <p:cNvPr id="46" name="ZoneTexte 45">
            <a:extLst>
              <a:ext uri="{FF2B5EF4-FFF2-40B4-BE49-F238E27FC236}">
                <a16:creationId xmlns:a16="http://schemas.microsoft.com/office/drawing/2014/main" id="{57F39A71-5B73-492F-BF5E-781C211CD781}"/>
              </a:ext>
            </a:extLst>
          </p:cNvPr>
          <p:cNvSpPr txBox="1"/>
          <p:nvPr/>
        </p:nvSpPr>
        <p:spPr>
          <a:xfrm>
            <a:off x="5551828" y="2648873"/>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48" name="ZoneTexte 47">
            <a:extLst>
              <a:ext uri="{FF2B5EF4-FFF2-40B4-BE49-F238E27FC236}">
                <a16:creationId xmlns:a16="http://schemas.microsoft.com/office/drawing/2014/main" id="{C96462B4-DECC-48F8-9D79-4C215CE61314}"/>
              </a:ext>
            </a:extLst>
          </p:cNvPr>
          <p:cNvSpPr txBox="1"/>
          <p:nvPr/>
        </p:nvSpPr>
        <p:spPr>
          <a:xfrm>
            <a:off x="5542312" y="2915421"/>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49" name="ZoneTexte 48">
            <a:extLst>
              <a:ext uri="{FF2B5EF4-FFF2-40B4-BE49-F238E27FC236}">
                <a16:creationId xmlns:a16="http://schemas.microsoft.com/office/drawing/2014/main" id="{50E9262F-C047-4710-A17D-2A471CED37D9}"/>
              </a:ext>
            </a:extLst>
          </p:cNvPr>
          <p:cNvSpPr txBox="1"/>
          <p:nvPr/>
        </p:nvSpPr>
        <p:spPr>
          <a:xfrm>
            <a:off x="5835607" y="3080137"/>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50" name="ZoneTexte 49">
            <a:extLst>
              <a:ext uri="{FF2B5EF4-FFF2-40B4-BE49-F238E27FC236}">
                <a16:creationId xmlns:a16="http://schemas.microsoft.com/office/drawing/2014/main" id="{A6F31467-4CBA-4B50-B88C-1E2E3FB3613F}"/>
              </a:ext>
            </a:extLst>
          </p:cNvPr>
          <p:cNvSpPr txBox="1"/>
          <p:nvPr/>
        </p:nvSpPr>
        <p:spPr>
          <a:xfrm>
            <a:off x="5548019" y="3842369"/>
            <a:ext cx="513282" cy="215444"/>
          </a:xfrm>
          <a:prstGeom prst="rect">
            <a:avLst/>
          </a:prstGeom>
          <a:noFill/>
        </p:spPr>
        <p:txBody>
          <a:bodyPr wrap="none" rtlCol="0">
            <a:spAutoFit/>
          </a:bodyPr>
          <a:lstStyle/>
          <a:p>
            <a:pPr algn="ctr"/>
            <a:r>
              <a:rPr lang="fr-CH" sz="800" dirty="0">
                <a:solidFill>
                  <a:srgbClr val="FF0000"/>
                </a:solidFill>
                <a:latin typeface="+mn-lt"/>
                <a:sym typeface="Wingdings"/>
              </a:rPr>
              <a:t>PRTMIR</a:t>
            </a:r>
            <a:endParaRPr lang="fr-CH" sz="800" dirty="0">
              <a:solidFill>
                <a:srgbClr val="FF0000"/>
              </a:solidFill>
              <a:latin typeface="+mn-lt"/>
            </a:endParaRPr>
          </a:p>
        </p:txBody>
      </p:sp>
      <p:sp>
        <p:nvSpPr>
          <p:cNvPr id="51" name="ZoneTexte 50">
            <a:extLst>
              <a:ext uri="{FF2B5EF4-FFF2-40B4-BE49-F238E27FC236}">
                <a16:creationId xmlns:a16="http://schemas.microsoft.com/office/drawing/2014/main" id="{A4F31CDB-B43D-4814-8446-E7053DC67052}"/>
              </a:ext>
            </a:extLst>
          </p:cNvPr>
          <p:cNvSpPr txBox="1"/>
          <p:nvPr/>
        </p:nvSpPr>
        <p:spPr>
          <a:xfrm>
            <a:off x="6091443" y="3810809"/>
            <a:ext cx="333746" cy="200055"/>
          </a:xfrm>
          <a:prstGeom prst="rect">
            <a:avLst/>
          </a:prstGeom>
          <a:noFill/>
        </p:spPr>
        <p:txBody>
          <a:bodyPr wrap="none" rtlCol="0">
            <a:spAutoFit/>
          </a:bodyPr>
          <a:lstStyle/>
          <a:p>
            <a:pPr algn="ctr"/>
            <a:r>
              <a:rPr lang="fr-CH" sz="700" dirty="0">
                <a:solidFill>
                  <a:srgbClr val="FF0000"/>
                </a:solidFill>
                <a:latin typeface="+mn-lt"/>
                <a:sym typeface="Wingdings"/>
              </a:rPr>
              <a:t>C3G</a:t>
            </a:r>
            <a:endParaRPr lang="fr-CH" sz="700" dirty="0">
              <a:solidFill>
                <a:srgbClr val="FF0000"/>
              </a:solidFill>
              <a:latin typeface="+mn-lt"/>
            </a:endParaRPr>
          </a:p>
        </p:txBody>
      </p:sp>
      <p:sp>
        <p:nvSpPr>
          <p:cNvPr id="52" name="ZoneTexte 51">
            <a:extLst>
              <a:ext uri="{FF2B5EF4-FFF2-40B4-BE49-F238E27FC236}">
                <a16:creationId xmlns:a16="http://schemas.microsoft.com/office/drawing/2014/main" id="{ABE6E9CE-5226-4A6A-9818-A547BB1E527D}"/>
              </a:ext>
            </a:extLst>
          </p:cNvPr>
          <p:cNvSpPr txBox="1"/>
          <p:nvPr/>
        </p:nvSpPr>
        <p:spPr>
          <a:xfrm>
            <a:off x="6100732" y="3906705"/>
            <a:ext cx="332142" cy="200055"/>
          </a:xfrm>
          <a:prstGeom prst="rect">
            <a:avLst/>
          </a:prstGeom>
          <a:noFill/>
        </p:spPr>
        <p:txBody>
          <a:bodyPr wrap="none" rtlCol="0">
            <a:spAutoFit/>
          </a:bodyPr>
          <a:lstStyle/>
          <a:p>
            <a:pPr algn="ctr"/>
            <a:r>
              <a:rPr lang="fr-CH" sz="700" dirty="0">
                <a:solidFill>
                  <a:srgbClr val="FF0000"/>
                </a:solidFill>
                <a:latin typeface="+mn-lt"/>
                <a:sym typeface="Wingdings"/>
              </a:rPr>
              <a:t>CAR</a:t>
            </a:r>
            <a:endParaRPr lang="fr-CH" sz="700" dirty="0">
              <a:solidFill>
                <a:srgbClr val="FF0000"/>
              </a:solidFill>
              <a:latin typeface="+mn-lt"/>
            </a:endParaRPr>
          </a:p>
        </p:txBody>
      </p:sp>
      <p:sp>
        <p:nvSpPr>
          <p:cNvPr id="53" name="ZoneTexte 52">
            <a:extLst>
              <a:ext uri="{FF2B5EF4-FFF2-40B4-BE49-F238E27FC236}">
                <a16:creationId xmlns:a16="http://schemas.microsoft.com/office/drawing/2014/main" id="{CF38BFD8-85CF-4AE3-B30F-DA919B66B4D6}"/>
              </a:ext>
            </a:extLst>
          </p:cNvPr>
          <p:cNvSpPr txBox="1"/>
          <p:nvPr/>
        </p:nvSpPr>
        <p:spPr>
          <a:xfrm>
            <a:off x="6432874" y="3795135"/>
            <a:ext cx="240772" cy="215444"/>
          </a:xfrm>
          <a:prstGeom prst="rect">
            <a:avLst/>
          </a:prstGeom>
          <a:noFill/>
        </p:spPr>
        <p:txBody>
          <a:bodyPr wrap="none" rtlCol="0">
            <a:spAutoFit/>
          </a:bodyPr>
          <a:lstStyle/>
          <a:p>
            <a:pPr algn="ctr"/>
            <a:r>
              <a:rPr lang="fr-CH" sz="800" dirty="0">
                <a:solidFill>
                  <a:srgbClr val="FF0000"/>
                </a:solidFill>
                <a:latin typeface="+mj-lt"/>
                <a:sym typeface="Wingdings"/>
              </a:rPr>
              <a:t>R</a:t>
            </a:r>
            <a:endParaRPr lang="fr-CH" sz="800" dirty="0">
              <a:solidFill>
                <a:srgbClr val="FF0000"/>
              </a:solidFill>
              <a:latin typeface="+mj-lt"/>
            </a:endParaRPr>
          </a:p>
        </p:txBody>
      </p:sp>
      <p:sp>
        <p:nvSpPr>
          <p:cNvPr id="54" name="ZoneTexte 53">
            <a:extLst>
              <a:ext uri="{FF2B5EF4-FFF2-40B4-BE49-F238E27FC236}">
                <a16:creationId xmlns:a16="http://schemas.microsoft.com/office/drawing/2014/main" id="{5C97535A-C3DC-4B72-803E-7036793B1D95}"/>
              </a:ext>
            </a:extLst>
          </p:cNvPr>
          <p:cNvSpPr txBox="1"/>
          <p:nvPr/>
        </p:nvSpPr>
        <p:spPr>
          <a:xfrm>
            <a:off x="6442493" y="3909259"/>
            <a:ext cx="231153" cy="215444"/>
          </a:xfrm>
          <a:prstGeom prst="rect">
            <a:avLst/>
          </a:prstGeom>
          <a:noFill/>
        </p:spPr>
        <p:txBody>
          <a:bodyPr wrap="none" rtlCol="0">
            <a:spAutoFit/>
          </a:bodyPr>
          <a:lstStyle/>
          <a:p>
            <a:pPr algn="ctr"/>
            <a:r>
              <a:rPr lang="fr-CH" sz="800" dirty="0">
                <a:solidFill>
                  <a:srgbClr val="FF0000"/>
                </a:solidFill>
                <a:latin typeface="+mn-lt"/>
                <a:sym typeface="Wingdings"/>
              </a:rPr>
              <a:t>S</a:t>
            </a:r>
            <a:endParaRPr lang="fr-CH" sz="800" dirty="0">
              <a:solidFill>
                <a:srgbClr val="FF0000"/>
              </a:solidFill>
              <a:latin typeface="+mn-lt"/>
            </a:endParaRPr>
          </a:p>
        </p:txBody>
      </p:sp>
      <p:sp>
        <p:nvSpPr>
          <p:cNvPr id="55" name="ZoneTexte 54">
            <a:extLst>
              <a:ext uri="{FF2B5EF4-FFF2-40B4-BE49-F238E27FC236}">
                <a16:creationId xmlns:a16="http://schemas.microsoft.com/office/drawing/2014/main" id="{513E5292-0795-4914-8296-F95B80C09F85}"/>
              </a:ext>
            </a:extLst>
          </p:cNvPr>
          <p:cNvSpPr txBox="1"/>
          <p:nvPr/>
        </p:nvSpPr>
        <p:spPr>
          <a:xfrm>
            <a:off x="6638494" y="3842369"/>
            <a:ext cx="250390" cy="215444"/>
          </a:xfrm>
          <a:prstGeom prst="rect">
            <a:avLst/>
          </a:prstGeom>
          <a:noFill/>
        </p:spPr>
        <p:txBody>
          <a:bodyPr wrap="none" rtlCol="0">
            <a:spAutoFit/>
          </a:bodyPr>
          <a:lstStyle/>
          <a:p>
            <a:pPr algn="ctr"/>
            <a:r>
              <a:rPr lang="fr-CH" sz="800" dirty="0">
                <a:solidFill>
                  <a:srgbClr val="FF0000"/>
                </a:solidFill>
                <a:latin typeface="+mn-lt"/>
                <a:sym typeface="Wingdings"/>
              </a:rPr>
              <a:t>N</a:t>
            </a:r>
            <a:endParaRPr lang="fr-CH" sz="800" dirty="0">
              <a:solidFill>
                <a:srgbClr val="FF0000"/>
              </a:solidFill>
              <a:latin typeface="+mn-lt"/>
            </a:endParaRPr>
          </a:p>
        </p:txBody>
      </p:sp>
      <p:sp>
        <p:nvSpPr>
          <p:cNvPr id="70" name="ZoneTexte 69">
            <a:extLst>
              <a:ext uri="{FF2B5EF4-FFF2-40B4-BE49-F238E27FC236}">
                <a16:creationId xmlns:a16="http://schemas.microsoft.com/office/drawing/2014/main" id="{46C26BD2-5F6E-49F1-BB76-15A705E633D9}"/>
              </a:ext>
            </a:extLst>
          </p:cNvPr>
          <p:cNvSpPr txBox="1"/>
          <p:nvPr/>
        </p:nvSpPr>
        <p:spPr>
          <a:xfrm>
            <a:off x="7360302" y="1706551"/>
            <a:ext cx="312907" cy="215444"/>
          </a:xfrm>
          <a:prstGeom prst="rect">
            <a:avLst/>
          </a:prstGeom>
          <a:noFill/>
        </p:spPr>
        <p:txBody>
          <a:bodyPr wrap="none" rtlCol="0">
            <a:spAutoFit/>
          </a:bodyPr>
          <a:lstStyle/>
          <a:p>
            <a:pPr algn="ctr"/>
            <a:r>
              <a:rPr lang="fr-CH" sz="800" dirty="0">
                <a:solidFill>
                  <a:srgbClr val="FF0000"/>
                </a:solidFill>
                <a:latin typeface="+mn-lt"/>
                <a:sym typeface="Wingdings"/>
              </a:rPr>
              <a:t>BSI</a:t>
            </a:r>
            <a:endParaRPr lang="fr-CH" sz="800" dirty="0">
              <a:solidFill>
                <a:srgbClr val="FF0000"/>
              </a:solidFill>
              <a:latin typeface="+mn-lt"/>
            </a:endParaRPr>
          </a:p>
        </p:txBody>
      </p:sp>
      <p:sp>
        <p:nvSpPr>
          <p:cNvPr id="71" name="ZoneTexte 70">
            <a:extLst>
              <a:ext uri="{FF2B5EF4-FFF2-40B4-BE49-F238E27FC236}">
                <a16:creationId xmlns:a16="http://schemas.microsoft.com/office/drawing/2014/main" id="{26726A07-A25B-46C9-A86E-126651AD1970}"/>
              </a:ext>
            </a:extLst>
          </p:cNvPr>
          <p:cNvSpPr txBox="1"/>
          <p:nvPr/>
        </p:nvSpPr>
        <p:spPr>
          <a:xfrm>
            <a:off x="7130687" y="1851322"/>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72" name="ZoneTexte 71">
            <a:extLst>
              <a:ext uri="{FF2B5EF4-FFF2-40B4-BE49-F238E27FC236}">
                <a16:creationId xmlns:a16="http://schemas.microsoft.com/office/drawing/2014/main" id="{ECB29708-DDAA-42B3-8114-3C685D7840A1}"/>
              </a:ext>
            </a:extLst>
          </p:cNvPr>
          <p:cNvSpPr txBox="1"/>
          <p:nvPr/>
        </p:nvSpPr>
        <p:spPr>
          <a:xfrm>
            <a:off x="7142198" y="2036372"/>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73" name="ZoneTexte 72">
            <a:extLst>
              <a:ext uri="{FF2B5EF4-FFF2-40B4-BE49-F238E27FC236}">
                <a16:creationId xmlns:a16="http://schemas.microsoft.com/office/drawing/2014/main" id="{87AF6300-1155-42F5-A72B-7808C92067B9}"/>
              </a:ext>
            </a:extLst>
          </p:cNvPr>
          <p:cNvSpPr txBox="1"/>
          <p:nvPr/>
        </p:nvSpPr>
        <p:spPr>
          <a:xfrm>
            <a:off x="6851796" y="2506067"/>
            <a:ext cx="748923" cy="230832"/>
          </a:xfrm>
          <a:prstGeom prst="rect">
            <a:avLst/>
          </a:prstGeom>
          <a:noFill/>
        </p:spPr>
        <p:txBody>
          <a:bodyPr wrap="none" rtlCol="0">
            <a:spAutoFit/>
          </a:bodyPr>
          <a:lstStyle/>
          <a:p>
            <a:pPr algn="ctr"/>
            <a:r>
              <a:rPr lang="fr-CH" sz="900" dirty="0">
                <a:solidFill>
                  <a:srgbClr val="FF0000"/>
                </a:solidFill>
                <a:latin typeface="+mj-lt"/>
                <a:sym typeface="Wingdings"/>
              </a:rPr>
              <a:t>05  05  2022</a:t>
            </a:r>
            <a:endParaRPr lang="fr-CH" sz="900" dirty="0">
              <a:solidFill>
                <a:srgbClr val="FF0000"/>
              </a:solidFill>
              <a:latin typeface="+mj-lt"/>
            </a:endParaRPr>
          </a:p>
        </p:txBody>
      </p:sp>
      <p:sp>
        <p:nvSpPr>
          <p:cNvPr id="74" name="ZoneTexte 73">
            <a:extLst>
              <a:ext uri="{FF2B5EF4-FFF2-40B4-BE49-F238E27FC236}">
                <a16:creationId xmlns:a16="http://schemas.microsoft.com/office/drawing/2014/main" id="{7D51281E-10AA-491D-BE38-D72B294525D9}"/>
              </a:ext>
            </a:extLst>
          </p:cNvPr>
          <p:cNvSpPr txBox="1"/>
          <p:nvPr/>
        </p:nvSpPr>
        <p:spPr>
          <a:xfrm>
            <a:off x="6840605" y="2648873"/>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75" name="ZoneTexte 74">
            <a:extLst>
              <a:ext uri="{FF2B5EF4-FFF2-40B4-BE49-F238E27FC236}">
                <a16:creationId xmlns:a16="http://schemas.microsoft.com/office/drawing/2014/main" id="{535B4345-E1EB-41F2-8777-A79FA4E25E05}"/>
              </a:ext>
            </a:extLst>
          </p:cNvPr>
          <p:cNvSpPr txBox="1"/>
          <p:nvPr/>
        </p:nvSpPr>
        <p:spPr>
          <a:xfrm>
            <a:off x="6840605" y="2899242"/>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76" name="ZoneTexte 75">
            <a:extLst>
              <a:ext uri="{FF2B5EF4-FFF2-40B4-BE49-F238E27FC236}">
                <a16:creationId xmlns:a16="http://schemas.microsoft.com/office/drawing/2014/main" id="{BE78352B-5E3D-409D-BD26-56F27962E72E}"/>
              </a:ext>
            </a:extLst>
          </p:cNvPr>
          <p:cNvSpPr txBox="1"/>
          <p:nvPr/>
        </p:nvSpPr>
        <p:spPr>
          <a:xfrm>
            <a:off x="7126914" y="3080137"/>
            <a:ext cx="279560" cy="253916"/>
          </a:xfrm>
          <a:prstGeom prst="rect">
            <a:avLst/>
          </a:prstGeom>
          <a:noFill/>
        </p:spPr>
        <p:txBody>
          <a:bodyPr wrap="square" rtlCol="0">
            <a:spAutoFit/>
          </a:bodyPr>
          <a:lstStyle/>
          <a:p>
            <a:r>
              <a:rPr lang="fr-CH" sz="1050" dirty="0">
                <a:solidFill>
                  <a:srgbClr val="FF0000"/>
                </a:solidFill>
                <a:sym typeface="Wingdings"/>
              </a:rPr>
              <a:t></a:t>
            </a:r>
            <a:endParaRPr lang="fr-CH" sz="1050" dirty="0">
              <a:solidFill>
                <a:srgbClr val="FF0000"/>
              </a:solidFill>
            </a:endParaRPr>
          </a:p>
        </p:txBody>
      </p:sp>
      <p:sp>
        <p:nvSpPr>
          <p:cNvPr id="77" name="ZoneTexte 76">
            <a:extLst>
              <a:ext uri="{FF2B5EF4-FFF2-40B4-BE49-F238E27FC236}">
                <a16:creationId xmlns:a16="http://schemas.microsoft.com/office/drawing/2014/main" id="{8EC28E0B-98DB-49D8-81CE-616D412A2322}"/>
              </a:ext>
            </a:extLst>
          </p:cNvPr>
          <p:cNvSpPr txBox="1"/>
          <p:nvPr/>
        </p:nvSpPr>
        <p:spPr>
          <a:xfrm>
            <a:off x="7163008" y="3311456"/>
            <a:ext cx="404278" cy="215444"/>
          </a:xfrm>
          <a:prstGeom prst="rect">
            <a:avLst/>
          </a:prstGeom>
          <a:noFill/>
        </p:spPr>
        <p:txBody>
          <a:bodyPr wrap="none" rtlCol="0">
            <a:spAutoFit/>
          </a:bodyPr>
          <a:lstStyle/>
          <a:p>
            <a:pPr algn="ctr"/>
            <a:r>
              <a:rPr lang="fr-CH" sz="800" dirty="0">
                <a:solidFill>
                  <a:srgbClr val="FF0000"/>
                </a:solidFill>
                <a:latin typeface="+mn-lt"/>
                <a:sym typeface="Wingdings"/>
              </a:rPr>
              <a:t>S-UTI</a:t>
            </a:r>
            <a:endParaRPr lang="fr-CH" sz="800" dirty="0">
              <a:solidFill>
                <a:srgbClr val="FF0000"/>
              </a:solidFill>
              <a:latin typeface="+mn-lt"/>
            </a:endParaRPr>
          </a:p>
        </p:txBody>
      </p:sp>
      <p:sp>
        <p:nvSpPr>
          <p:cNvPr id="78" name="ZoneTexte 77">
            <a:extLst>
              <a:ext uri="{FF2B5EF4-FFF2-40B4-BE49-F238E27FC236}">
                <a16:creationId xmlns:a16="http://schemas.microsoft.com/office/drawing/2014/main" id="{D2408517-2E1B-409E-9BF5-B79EAE603AB5}"/>
              </a:ext>
            </a:extLst>
          </p:cNvPr>
          <p:cNvSpPr txBox="1"/>
          <p:nvPr/>
        </p:nvSpPr>
        <p:spPr>
          <a:xfrm>
            <a:off x="6868934" y="3849456"/>
            <a:ext cx="513282" cy="215444"/>
          </a:xfrm>
          <a:prstGeom prst="rect">
            <a:avLst/>
          </a:prstGeom>
          <a:noFill/>
        </p:spPr>
        <p:txBody>
          <a:bodyPr wrap="none" rtlCol="0">
            <a:spAutoFit/>
          </a:bodyPr>
          <a:lstStyle/>
          <a:p>
            <a:pPr algn="ctr"/>
            <a:r>
              <a:rPr lang="fr-CH" sz="800" dirty="0">
                <a:solidFill>
                  <a:srgbClr val="FF0000"/>
                </a:solidFill>
                <a:latin typeface="+mn-lt"/>
                <a:sym typeface="Wingdings"/>
              </a:rPr>
              <a:t>PRTMIR</a:t>
            </a:r>
            <a:endParaRPr lang="fr-CH" sz="800" dirty="0">
              <a:solidFill>
                <a:srgbClr val="FF0000"/>
              </a:solidFill>
              <a:latin typeface="+mn-lt"/>
            </a:endParaRPr>
          </a:p>
        </p:txBody>
      </p:sp>
      <p:sp>
        <p:nvSpPr>
          <p:cNvPr id="80" name="ZoneTexte 79">
            <a:extLst>
              <a:ext uri="{FF2B5EF4-FFF2-40B4-BE49-F238E27FC236}">
                <a16:creationId xmlns:a16="http://schemas.microsoft.com/office/drawing/2014/main" id="{95134051-672D-41AC-A004-4C747503AC2A}"/>
              </a:ext>
            </a:extLst>
          </p:cNvPr>
          <p:cNvSpPr txBox="1"/>
          <p:nvPr/>
        </p:nvSpPr>
        <p:spPr>
          <a:xfrm>
            <a:off x="7383392" y="3806677"/>
            <a:ext cx="333746" cy="200055"/>
          </a:xfrm>
          <a:prstGeom prst="rect">
            <a:avLst/>
          </a:prstGeom>
          <a:noFill/>
        </p:spPr>
        <p:txBody>
          <a:bodyPr wrap="none" rtlCol="0">
            <a:spAutoFit/>
          </a:bodyPr>
          <a:lstStyle/>
          <a:p>
            <a:pPr algn="ctr"/>
            <a:r>
              <a:rPr lang="fr-CH" sz="700" dirty="0">
                <a:solidFill>
                  <a:srgbClr val="FF0000"/>
                </a:solidFill>
                <a:latin typeface="+mn-lt"/>
                <a:sym typeface="Wingdings"/>
              </a:rPr>
              <a:t>C3G</a:t>
            </a:r>
            <a:endParaRPr lang="fr-CH" sz="700" dirty="0">
              <a:solidFill>
                <a:srgbClr val="FF0000"/>
              </a:solidFill>
              <a:latin typeface="+mn-lt"/>
            </a:endParaRPr>
          </a:p>
        </p:txBody>
      </p:sp>
      <p:sp>
        <p:nvSpPr>
          <p:cNvPr id="81" name="ZoneTexte 80">
            <a:extLst>
              <a:ext uri="{FF2B5EF4-FFF2-40B4-BE49-F238E27FC236}">
                <a16:creationId xmlns:a16="http://schemas.microsoft.com/office/drawing/2014/main" id="{F2511731-D514-44EA-BA05-FB1C2DC6B4B4}"/>
              </a:ext>
            </a:extLst>
          </p:cNvPr>
          <p:cNvSpPr txBox="1"/>
          <p:nvPr/>
        </p:nvSpPr>
        <p:spPr>
          <a:xfrm>
            <a:off x="7401215" y="3894044"/>
            <a:ext cx="332142" cy="200055"/>
          </a:xfrm>
          <a:prstGeom prst="rect">
            <a:avLst/>
          </a:prstGeom>
          <a:noFill/>
        </p:spPr>
        <p:txBody>
          <a:bodyPr wrap="none" rtlCol="0">
            <a:spAutoFit/>
          </a:bodyPr>
          <a:lstStyle/>
          <a:p>
            <a:pPr algn="ctr"/>
            <a:r>
              <a:rPr lang="fr-CH" sz="700" dirty="0">
                <a:solidFill>
                  <a:srgbClr val="FF0000"/>
                </a:solidFill>
                <a:latin typeface="+mn-lt"/>
                <a:sym typeface="Wingdings"/>
              </a:rPr>
              <a:t>CAR</a:t>
            </a:r>
            <a:endParaRPr lang="fr-CH" sz="700" dirty="0">
              <a:solidFill>
                <a:srgbClr val="FF0000"/>
              </a:solidFill>
              <a:latin typeface="+mn-lt"/>
            </a:endParaRPr>
          </a:p>
        </p:txBody>
      </p:sp>
      <p:sp>
        <p:nvSpPr>
          <p:cNvPr id="84" name="ZoneTexte 83">
            <a:extLst>
              <a:ext uri="{FF2B5EF4-FFF2-40B4-BE49-F238E27FC236}">
                <a16:creationId xmlns:a16="http://schemas.microsoft.com/office/drawing/2014/main" id="{DB54A79E-9911-4B37-AC5D-EDBD62FC9BA7}"/>
              </a:ext>
            </a:extLst>
          </p:cNvPr>
          <p:cNvSpPr txBox="1"/>
          <p:nvPr/>
        </p:nvSpPr>
        <p:spPr>
          <a:xfrm>
            <a:off x="7746509" y="3903504"/>
            <a:ext cx="231153" cy="215444"/>
          </a:xfrm>
          <a:prstGeom prst="rect">
            <a:avLst/>
          </a:prstGeom>
          <a:noFill/>
        </p:spPr>
        <p:txBody>
          <a:bodyPr wrap="none" rtlCol="0">
            <a:spAutoFit/>
          </a:bodyPr>
          <a:lstStyle/>
          <a:p>
            <a:pPr algn="ctr"/>
            <a:r>
              <a:rPr lang="fr-CH" sz="800" dirty="0">
                <a:solidFill>
                  <a:srgbClr val="FF0000"/>
                </a:solidFill>
                <a:latin typeface="+mn-lt"/>
                <a:sym typeface="Wingdings"/>
              </a:rPr>
              <a:t>S</a:t>
            </a:r>
            <a:endParaRPr lang="fr-CH" sz="800" dirty="0">
              <a:solidFill>
                <a:srgbClr val="FF0000"/>
              </a:solidFill>
              <a:latin typeface="+mn-lt"/>
            </a:endParaRPr>
          </a:p>
        </p:txBody>
      </p:sp>
      <p:sp>
        <p:nvSpPr>
          <p:cNvPr id="87" name="ZoneTexte 86">
            <a:extLst>
              <a:ext uri="{FF2B5EF4-FFF2-40B4-BE49-F238E27FC236}">
                <a16:creationId xmlns:a16="http://schemas.microsoft.com/office/drawing/2014/main" id="{405215FF-2900-4209-8DB2-C8037D7D8186}"/>
              </a:ext>
            </a:extLst>
          </p:cNvPr>
          <p:cNvSpPr txBox="1"/>
          <p:nvPr/>
        </p:nvSpPr>
        <p:spPr>
          <a:xfrm>
            <a:off x="7736890" y="3797888"/>
            <a:ext cx="240772" cy="215444"/>
          </a:xfrm>
          <a:prstGeom prst="rect">
            <a:avLst/>
          </a:prstGeom>
          <a:noFill/>
        </p:spPr>
        <p:txBody>
          <a:bodyPr wrap="none" rtlCol="0">
            <a:spAutoFit/>
          </a:bodyPr>
          <a:lstStyle/>
          <a:p>
            <a:pPr algn="ctr"/>
            <a:r>
              <a:rPr lang="fr-CH" sz="800" dirty="0">
                <a:solidFill>
                  <a:srgbClr val="FF0000"/>
                </a:solidFill>
                <a:latin typeface="+mn-lt"/>
                <a:sym typeface="Wingdings"/>
              </a:rPr>
              <a:t>R</a:t>
            </a:r>
            <a:endParaRPr lang="fr-CH" sz="800" dirty="0">
              <a:solidFill>
                <a:srgbClr val="FF0000"/>
              </a:solidFill>
              <a:latin typeface="+mn-lt"/>
            </a:endParaRPr>
          </a:p>
        </p:txBody>
      </p:sp>
      <p:sp>
        <p:nvSpPr>
          <p:cNvPr id="88" name="ZoneTexte 87">
            <a:extLst>
              <a:ext uri="{FF2B5EF4-FFF2-40B4-BE49-F238E27FC236}">
                <a16:creationId xmlns:a16="http://schemas.microsoft.com/office/drawing/2014/main" id="{5A50DDC0-9192-4A56-9088-564332C8DA9A}"/>
              </a:ext>
            </a:extLst>
          </p:cNvPr>
          <p:cNvSpPr txBox="1"/>
          <p:nvPr/>
        </p:nvSpPr>
        <p:spPr>
          <a:xfrm>
            <a:off x="8000121" y="3840844"/>
            <a:ext cx="169585" cy="215444"/>
          </a:xfrm>
          <a:prstGeom prst="rect">
            <a:avLst/>
          </a:prstGeom>
          <a:noFill/>
        </p:spPr>
        <p:txBody>
          <a:bodyPr wrap="square" rtlCol="0">
            <a:spAutoFit/>
          </a:bodyPr>
          <a:lstStyle/>
          <a:p>
            <a:pPr algn="ctr"/>
            <a:r>
              <a:rPr lang="fr-CH" sz="800" dirty="0">
                <a:solidFill>
                  <a:srgbClr val="FF0000"/>
                </a:solidFill>
                <a:latin typeface="+mn-lt"/>
                <a:sym typeface="Wingdings"/>
              </a:rPr>
              <a:t>N</a:t>
            </a:r>
            <a:endParaRPr lang="fr-CH" sz="800" dirty="0">
              <a:solidFill>
                <a:srgbClr val="FF0000"/>
              </a:solidFill>
              <a:latin typeface="+mn-lt"/>
            </a:endParaRPr>
          </a:p>
        </p:txBody>
      </p:sp>
    </p:spTree>
    <p:extLst>
      <p:ext uri="{BB962C8B-B14F-4D97-AF65-F5344CB8AC3E}">
        <p14:creationId xmlns:p14="http://schemas.microsoft.com/office/powerpoint/2010/main" val="398349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5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5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54"/>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7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71"/>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2"/>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73"/>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74"/>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75"/>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76"/>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77"/>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78"/>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80"/>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87"/>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81"/>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84"/>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20" grpId="0"/>
      <p:bldP spid="21" grpId="0"/>
      <p:bldP spid="22" grpId="0"/>
      <p:bldP spid="24" grpId="0"/>
      <p:bldP spid="25" grpId="0"/>
      <p:bldP spid="26" grpId="0"/>
      <p:bldP spid="27" grpId="0"/>
      <p:bldP spid="28" grpId="0"/>
      <p:bldP spid="29" grpId="0"/>
      <p:bldP spid="30" grpId="0"/>
      <p:bldP spid="31" grpId="0"/>
      <p:bldP spid="32" grpId="0"/>
      <p:bldP spid="33" grpId="0"/>
      <p:bldP spid="40" grpId="0"/>
      <p:bldP spid="41" grpId="0"/>
      <p:bldP spid="42" grpId="0"/>
      <p:bldP spid="44" grpId="0"/>
      <p:bldP spid="46" grpId="0"/>
      <p:bldP spid="48" grpId="0"/>
      <p:bldP spid="49" grpId="0"/>
      <p:bldP spid="50" grpId="0"/>
      <p:bldP spid="51" grpId="0"/>
      <p:bldP spid="52" grpId="0"/>
      <p:bldP spid="53" grpId="0"/>
      <p:bldP spid="54" grpId="0"/>
      <p:bldP spid="55" grpId="0"/>
      <p:bldP spid="70" grpId="0"/>
      <p:bldP spid="71" grpId="0"/>
      <p:bldP spid="72" grpId="0"/>
      <p:bldP spid="73" grpId="0"/>
      <p:bldP spid="74" grpId="0"/>
      <p:bldP spid="75" grpId="0"/>
      <p:bldP spid="76" grpId="0"/>
      <p:bldP spid="77" grpId="0"/>
      <p:bldP spid="78" grpId="0"/>
      <p:bldP spid="80" grpId="0"/>
      <p:bldP spid="81" grpId="0"/>
      <p:bldP spid="84" grpId="0"/>
      <p:bldP spid="87" grpId="0"/>
      <p:bldP spid="8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tabLst>
                <a:tab pos="177800" algn="l"/>
              </a:tabLst>
            </a:pPr>
            <a:r>
              <a:rPr lang="de-CH" sz="1200" dirty="0">
                <a:cs typeface="Arial" panose="020B0604020202020204" pitchFamily="34" charset="0"/>
              </a:rPr>
              <a:t>03.05.2022 : </a:t>
            </a:r>
            <a:r>
              <a:rPr lang="de-CH" sz="1200" dirty="0" err="1">
                <a:cs typeface="Arial" panose="020B0604020202020204" pitchFamily="34" charset="0"/>
              </a:rPr>
              <a:t>Patiente</a:t>
            </a:r>
            <a:r>
              <a:rPr lang="de-CH" sz="1200" dirty="0">
                <a:cs typeface="Arial" panose="020B0604020202020204" pitchFamily="34" charset="0"/>
              </a:rPr>
              <a:t> de 71 ans, </a:t>
            </a:r>
            <a:r>
              <a:rPr lang="de-CH" sz="1200" dirty="0" err="1">
                <a:cs typeface="Arial" panose="020B0604020202020204" pitchFamily="34" charset="0"/>
              </a:rPr>
              <a:t>connue</a:t>
            </a:r>
            <a:r>
              <a:rPr lang="de-CH" sz="1200" dirty="0">
                <a:cs typeface="Arial" panose="020B0604020202020204" pitchFamily="34" charset="0"/>
              </a:rPr>
              <a:t> d'un cancer du sein </a:t>
            </a:r>
            <a:r>
              <a:rPr lang="de-CH" sz="1200" dirty="0" err="1">
                <a:cs typeface="Arial" panose="020B0604020202020204" pitchFamily="34" charset="0"/>
              </a:rPr>
              <a:t>métastatique</a:t>
            </a:r>
            <a:r>
              <a:rPr lang="de-CH" sz="1200" dirty="0">
                <a:cs typeface="Arial" panose="020B0604020202020204" pitchFamily="34" charset="0"/>
              </a:rPr>
              <a:t>, </a:t>
            </a:r>
            <a:r>
              <a:rPr lang="de-CH" sz="1200" dirty="0" err="1">
                <a:cs typeface="Arial" panose="020B0604020202020204" pitchFamily="34" charset="0"/>
              </a:rPr>
              <a:t>est</a:t>
            </a:r>
            <a:r>
              <a:rPr lang="de-CH" sz="1200" dirty="0">
                <a:cs typeface="Arial" panose="020B0604020202020204" pitchFamily="34" charset="0"/>
              </a:rPr>
              <a:t> </a:t>
            </a:r>
            <a:r>
              <a:rPr lang="de-CH" sz="1200" dirty="0" err="1">
                <a:cs typeface="Arial" panose="020B0604020202020204" pitchFamily="34" charset="0"/>
              </a:rPr>
              <a:t>directement</a:t>
            </a:r>
            <a:r>
              <a:rPr lang="de-CH" sz="1200" dirty="0">
                <a:cs typeface="Arial" panose="020B0604020202020204" pitchFamily="34" charset="0"/>
              </a:rPr>
              <a:t> </a:t>
            </a:r>
            <a:r>
              <a:rPr lang="de-CH" sz="1200" dirty="0" err="1">
                <a:cs typeface="Arial" panose="020B0604020202020204" pitchFamily="34" charset="0"/>
              </a:rPr>
              <a:t>hospitalisée</a:t>
            </a:r>
            <a:r>
              <a:rPr lang="de-CH" sz="1200" dirty="0">
                <a:cs typeface="Arial" panose="020B0604020202020204" pitchFamily="34" charset="0"/>
              </a:rPr>
              <a:t> au </a:t>
            </a:r>
            <a:r>
              <a:rPr lang="de-CH" sz="1200" dirty="0" err="1">
                <a:cs typeface="Arial" panose="020B0604020202020204" pitchFamily="34" charset="0"/>
              </a:rPr>
              <a:t>service</a:t>
            </a:r>
            <a:r>
              <a:rPr lang="de-CH" sz="1200" dirty="0">
                <a:cs typeface="Arial" panose="020B0604020202020204" pitchFamily="34" charset="0"/>
              </a:rPr>
              <a:t> de </a:t>
            </a:r>
            <a:r>
              <a:rPr lang="de-CH" sz="1200" dirty="0" err="1">
                <a:cs typeface="Arial" panose="020B0604020202020204" pitchFamily="34" charset="0"/>
              </a:rPr>
              <a:t>gynécologie</a:t>
            </a:r>
            <a:r>
              <a:rPr lang="de-CH" sz="1200" dirty="0">
                <a:cs typeface="Arial" panose="020B0604020202020204" pitchFamily="34" charset="0"/>
              </a:rPr>
              <a:t> pour une chimiothérapie à haute dose dans le cadre de sa </a:t>
            </a:r>
            <a:r>
              <a:rPr lang="de-CH" sz="1200" dirty="0" err="1">
                <a:cs typeface="Arial" panose="020B0604020202020204" pitchFamily="34" charset="0"/>
              </a:rPr>
              <a:t>pathologie</a:t>
            </a:r>
            <a:r>
              <a:rPr lang="de-CH" sz="1200" dirty="0">
                <a:cs typeface="Arial" panose="020B0604020202020204" pitchFamily="34" charset="0"/>
              </a:rPr>
              <a:t> </a:t>
            </a:r>
            <a:r>
              <a:rPr lang="de-CH" sz="1200" dirty="0" err="1">
                <a:cs typeface="Arial" panose="020B0604020202020204" pitchFamily="34" charset="0"/>
              </a:rPr>
              <a:t>sous-jacente</a:t>
            </a:r>
            <a:r>
              <a:rPr lang="de-CH" sz="1200" dirty="0">
                <a:cs typeface="Arial" panose="020B0604020202020204" pitchFamily="34" charset="0"/>
              </a:rPr>
              <a:t>. </a:t>
            </a:r>
          </a:p>
          <a:p>
            <a:pPr marL="0" indent="0">
              <a:buNone/>
              <a:tabLst>
                <a:tab pos="177800" algn="l"/>
              </a:tabLst>
            </a:pPr>
            <a:endParaRPr lang="de-CH" sz="1200" b="1" dirty="0">
              <a:cs typeface="Arial" panose="020B0604020202020204" pitchFamily="34" charset="0"/>
            </a:endParaRPr>
          </a:p>
          <a:p>
            <a:pPr marL="0" indent="0">
              <a:buNone/>
              <a:tabLst>
                <a:tab pos="177800" algn="l"/>
              </a:tabLst>
            </a:pPr>
            <a:r>
              <a:rPr lang="de-CH" sz="1200" b="1" dirty="0">
                <a:cs typeface="Arial" panose="020B0604020202020204" pitchFamily="34" charset="0"/>
              </a:rPr>
              <a:t>Evolution: </a:t>
            </a:r>
          </a:p>
          <a:p>
            <a:pPr>
              <a:tabLst>
                <a:tab pos="177800" algn="l"/>
              </a:tabLst>
            </a:pPr>
            <a:r>
              <a:rPr lang="de-CH" sz="1200" dirty="0">
                <a:cs typeface="Arial" panose="020B0604020202020204" pitchFamily="34" charset="0"/>
              </a:rPr>
              <a:t>04.05.2022 : la première dose de chimiothérapie est mal tolérée par la patiente, raison pour laquelle elle reste hospitalisée jusqu'à nouvel ordre.</a:t>
            </a:r>
            <a:endParaRPr lang="de-CH" sz="1200" dirty="0">
              <a:cs typeface="Arial" panose="020B0604020202020204" pitchFamily="34" charset="0"/>
              <a:sym typeface="Symbol"/>
            </a:endParaRPr>
          </a:p>
          <a:p>
            <a:pPr>
              <a:tabLst>
                <a:tab pos="177800" algn="l"/>
              </a:tabLst>
            </a:pPr>
            <a:r>
              <a:rPr lang="de-CH" sz="1200" dirty="0">
                <a:cs typeface="Arial" panose="020B0604020202020204" pitchFamily="34" charset="0"/>
                <a:sym typeface="Symbol"/>
              </a:rPr>
              <a:t>11.05.2022 : la patiente s'est quelque peu rétablie ; le deuxième </a:t>
            </a:r>
            <a:r>
              <a:rPr lang="de-CH" sz="1200" dirty="0" err="1">
                <a:cs typeface="Arial" panose="020B0604020202020204" pitchFamily="34" charset="0"/>
                <a:sym typeface="Symbol"/>
              </a:rPr>
              <a:t>cycle de chimiothérapie </a:t>
            </a:r>
            <a:r>
              <a:rPr lang="de-CH" sz="1200" dirty="0">
                <a:cs typeface="Arial" panose="020B0604020202020204" pitchFamily="34" charset="0"/>
                <a:sym typeface="Symbol"/>
              </a:rPr>
              <a:t>est toutefois reporté</a:t>
            </a:r>
          </a:p>
          <a:p>
            <a:pPr>
              <a:tabLst>
                <a:tab pos="177800" algn="l"/>
              </a:tabLst>
            </a:pPr>
            <a:r>
              <a:rPr lang="de-CH" sz="1200" dirty="0">
                <a:cs typeface="Arial" panose="020B0604020202020204" pitchFamily="34" charset="0"/>
                <a:sym typeface="Symbol"/>
              </a:rPr>
              <a:t>13.05.2022 : la patiente développe une fièvre (39,1°C) sans autre foyer. Prélèvement d'hémocultures et d'urine</a:t>
            </a:r>
          </a:p>
          <a:p>
            <a:pPr>
              <a:tabLst>
                <a:tab pos="177800" algn="l"/>
              </a:tabLst>
            </a:pPr>
            <a:r>
              <a:rPr lang="de-CH" sz="1200" dirty="0">
                <a:cs typeface="Arial" panose="020B0604020202020204" pitchFamily="34" charset="0"/>
                <a:sym typeface="Symbol"/>
              </a:rPr>
              <a:t>14.05.2022 : </a:t>
            </a:r>
            <a:r>
              <a:rPr lang="de-CH" sz="1200" dirty="0" err="1">
                <a:cs typeface="Arial" panose="020B0604020202020204" pitchFamily="34" charset="0"/>
                <a:sym typeface="Symbol"/>
              </a:rPr>
              <a:t>toux</a:t>
            </a:r>
            <a:r>
              <a:rPr lang="de-CH" sz="1200" dirty="0">
                <a:cs typeface="Arial" panose="020B0604020202020204" pitchFamily="34" charset="0"/>
                <a:sym typeface="Symbol"/>
              </a:rPr>
              <a:t> </a:t>
            </a:r>
            <a:r>
              <a:rPr lang="fr-CH" sz="1200" dirty="0">
                <a:cs typeface="Arial" panose="020B0604020202020204" pitchFamily="34" charset="0"/>
                <a:sym typeface="Symbol"/>
              </a:rPr>
              <a:t>d’apparition nouvelle </a:t>
            </a:r>
            <a:r>
              <a:rPr lang="de-CH" sz="1200" dirty="0">
                <a:cs typeface="Arial" panose="020B0604020202020204" pitchFamily="34" charset="0"/>
                <a:sym typeface="Symbol"/>
              </a:rPr>
              <a:t>et </a:t>
            </a:r>
            <a:r>
              <a:rPr lang="de-CH" sz="1200" dirty="0" err="1">
                <a:cs typeface="Arial" panose="020B0604020202020204" pitchFamily="34" charset="0"/>
                <a:sym typeface="Symbol"/>
              </a:rPr>
              <a:t>courbatures</a:t>
            </a:r>
            <a:r>
              <a:rPr lang="de-CH" sz="1200" dirty="0">
                <a:cs typeface="Arial" panose="020B0604020202020204" pitchFamily="34" charset="0"/>
                <a:sym typeface="Symbol"/>
              </a:rPr>
              <a:t> ; Sat O2 &gt;95%. Réalisation d'un Rx thoracique montrant des infiltrats diffus dans les deux lobes inférieurs. PCR SARS-CoV-2 positive avec des valeurs Ct autour de 25 (gène ORF 1a/E).</a:t>
            </a:r>
          </a:p>
          <a:p>
            <a:pPr>
              <a:tabLst>
                <a:tab pos="177800" algn="l"/>
              </a:tabLst>
            </a:pPr>
            <a:r>
              <a:rPr lang="de-CH" sz="1200" dirty="0">
                <a:cs typeface="Arial" panose="020B0604020202020204" pitchFamily="34" charset="0"/>
                <a:sym typeface="Symbol"/>
              </a:rPr>
              <a:t>15.05.2022 : </a:t>
            </a:r>
            <a:r>
              <a:rPr lang="de-CH" sz="1200" dirty="0" err="1">
                <a:cs typeface="Arial" panose="020B0604020202020204" pitchFamily="34" charset="0"/>
                <a:sym typeface="Symbol"/>
              </a:rPr>
              <a:t>besoin</a:t>
            </a:r>
            <a:r>
              <a:rPr lang="de-CH" sz="1200" dirty="0">
                <a:cs typeface="Arial" panose="020B0604020202020204" pitchFamily="34" charset="0"/>
                <a:sym typeface="Symbol"/>
              </a:rPr>
              <a:t> en O2 de 2L/min, sinon stable</a:t>
            </a:r>
          </a:p>
          <a:p>
            <a:pPr>
              <a:tabLst>
                <a:tab pos="177800" algn="l"/>
              </a:tabLst>
            </a:pPr>
            <a:endParaRPr lang="de-CH" sz="1200" dirty="0">
              <a:cs typeface="Arial" panose="020B0604020202020204" pitchFamily="34" charset="0"/>
              <a:sym typeface="Symbol"/>
            </a:endParaRPr>
          </a:p>
          <a:p>
            <a:pPr>
              <a:tabLst>
                <a:tab pos="177800" algn="l"/>
              </a:tabLst>
            </a:pPr>
            <a:r>
              <a:rPr lang="de-CH" sz="1200" b="1" dirty="0">
                <a:solidFill>
                  <a:srgbClr val="0070C0"/>
                </a:solidFill>
                <a:cs typeface="Arial" panose="020B0604020202020204" pitchFamily="34" charset="0"/>
                <a:sym typeface="Symbol"/>
              </a:rPr>
              <a:t>CH-PPS le 15.05.2022</a:t>
            </a:r>
          </a:p>
          <a:p>
            <a:pPr>
              <a:tabLst>
                <a:tab pos="177800" algn="l"/>
              </a:tabLst>
            </a:pPr>
            <a:endParaRPr lang="de-CH" sz="1200" dirty="0">
              <a:latin typeface="Arial" panose="020B0604020202020204" pitchFamily="34" charset="0"/>
              <a:cs typeface="Arial" panose="020B0604020202020204" pitchFamily="34" charset="0"/>
            </a:endParaRPr>
          </a:p>
        </p:txBody>
      </p:sp>
      <p:sp>
        <p:nvSpPr>
          <p:cNvPr id="5" name="Titre 4">
            <a:extLst>
              <a:ext uri="{FF2B5EF4-FFF2-40B4-BE49-F238E27FC236}">
                <a16:creationId xmlns:a16="http://schemas.microsoft.com/office/drawing/2014/main" id="{8AD01262-9679-4D9C-9FAF-60132536DC74}"/>
              </a:ext>
            </a:extLst>
          </p:cNvPr>
          <p:cNvSpPr>
            <a:spLocks noGrp="1"/>
          </p:cNvSpPr>
          <p:nvPr>
            <p:ph type="title"/>
          </p:nvPr>
        </p:nvSpPr>
        <p:spPr/>
        <p:txBody>
          <a:bodyPr/>
          <a:lstStyle/>
          <a:p>
            <a:endParaRPr lang="fr-CH"/>
          </a:p>
        </p:txBody>
      </p:sp>
      <p:sp>
        <p:nvSpPr>
          <p:cNvPr id="6" name="Titre 1">
            <a:extLst>
              <a:ext uri="{FF2B5EF4-FFF2-40B4-BE49-F238E27FC236}">
                <a16:creationId xmlns:a16="http://schemas.microsoft.com/office/drawing/2014/main" id="{A21E01F7-A295-463E-ACD3-4A7E46EBDADC}"/>
              </a:ext>
            </a:extLst>
          </p:cNvPr>
          <p:cNvSpPr txBox="1">
            <a:spLocks/>
          </p:cNvSpPr>
          <p:nvPr/>
        </p:nvSpPr>
        <p:spPr>
          <a:xfrm>
            <a:off x="457200" y="195486"/>
            <a:ext cx="8229600" cy="857250"/>
          </a:xfrm>
          <a:prstGeom prst="rect">
            <a:avLst/>
          </a:prstGeom>
          <a:solidFill>
            <a:srgbClr val="D5F8D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CH" sz="2800" b="1" dirty="0">
                <a:latin typeface="+mn-lt"/>
                <a:cs typeface="Arial" panose="020B0604020202020204" pitchFamily="34" charset="0"/>
              </a:rPr>
              <a:t>Cas 5</a:t>
            </a:r>
          </a:p>
        </p:txBody>
      </p:sp>
    </p:spTree>
    <p:extLst>
      <p:ext uri="{BB962C8B-B14F-4D97-AF65-F5344CB8AC3E}">
        <p14:creationId xmlns:p14="http://schemas.microsoft.com/office/powerpoint/2010/main" val="8507854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8" name="Group 990"/>
          <p:cNvGraphicFramePr>
            <a:graphicFrameLocks noGrp="1"/>
          </p:cNvGraphicFramePr>
          <p:nvPr>
            <p:extLst>
              <p:ext uri="{D42A27DB-BD31-4B8C-83A1-F6EECF244321}">
                <p14:modId xmlns:p14="http://schemas.microsoft.com/office/powerpoint/2010/main" val="3266293503"/>
              </p:ext>
            </p:extLst>
          </p:nvPr>
        </p:nvGraphicFramePr>
        <p:xfrm>
          <a:off x="4374212" y="1536316"/>
          <a:ext cx="3780423" cy="2903692"/>
        </p:xfrm>
        <a:graphic>
          <a:graphicData uri="http://schemas.openxmlformats.org/drawingml/2006/table">
            <a:tbl>
              <a:tblPr/>
              <a:tblGrid>
                <a:gridCol w="1184897">
                  <a:extLst>
                    <a:ext uri="{9D8B030D-6E8A-4147-A177-3AD203B41FA5}">
                      <a16:colId xmlns:a16="http://schemas.microsoft.com/office/drawing/2014/main" val="20000"/>
                    </a:ext>
                  </a:extLst>
                </a:gridCol>
                <a:gridCol w="507664">
                  <a:extLst>
                    <a:ext uri="{9D8B030D-6E8A-4147-A177-3AD203B41FA5}">
                      <a16:colId xmlns:a16="http://schemas.microsoft.com/office/drawing/2014/main" val="20001"/>
                    </a:ext>
                  </a:extLst>
                </a:gridCol>
                <a:gridCol w="394849">
                  <a:extLst>
                    <a:ext uri="{9D8B030D-6E8A-4147-A177-3AD203B41FA5}">
                      <a16:colId xmlns:a16="http://schemas.microsoft.com/office/drawing/2014/main" val="20002"/>
                    </a:ext>
                  </a:extLst>
                </a:gridCol>
                <a:gridCol w="225629">
                  <a:extLst>
                    <a:ext uri="{9D8B030D-6E8A-4147-A177-3AD203B41FA5}">
                      <a16:colId xmlns:a16="http://schemas.microsoft.com/office/drawing/2014/main" val="20003"/>
                    </a:ext>
                  </a:extLst>
                </a:gridCol>
                <a:gridCol w="169222">
                  <a:extLst>
                    <a:ext uri="{9D8B030D-6E8A-4147-A177-3AD203B41FA5}">
                      <a16:colId xmlns:a16="http://schemas.microsoft.com/office/drawing/2014/main" val="20004"/>
                    </a:ext>
                  </a:extLst>
                </a:gridCol>
                <a:gridCol w="518336">
                  <a:extLst>
                    <a:ext uri="{9D8B030D-6E8A-4147-A177-3AD203B41FA5}">
                      <a16:colId xmlns:a16="http://schemas.microsoft.com/office/drawing/2014/main" val="20005"/>
                    </a:ext>
                  </a:extLst>
                </a:gridCol>
                <a:gridCol w="384176">
                  <a:extLst>
                    <a:ext uri="{9D8B030D-6E8A-4147-A177-3AD203B41FA5}">
                      <a16:colId xmlns:a16="http://schemas.microsoft.com/office/drawing/2014/main" val="20006"/>
                    </a:ext>
                  </a:extLst>
                </a:gridCol>
                <a:gridCol w="225629">
                  <a:extLst>
                    <a:ext uri="{9D8B030D-6E8A-4147-A177-3AD203B41FA5}">
                      <a16:colId xmlns:a16="http://schemas.microsoft.com/office/drawing/2014/main" val="20007"/>
                    </a:ext>
                  </a:extLst>
                </a:gridCol>
                <a:gridCol w="170021">
                  <a:extLst>
                    <a:ext uri="{9D8B030D-6E8A-4147-A177-3AD203B41FA5}">
                      <a16:colId xmlns:a16="http://schemas.microsoft.com/office/drawing/2014/main" val="20008"/>
                    </a:ext>
                  </a:extLst>
                </a:gridCol>
              </a:tblGrid>
              <a:tr h="184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1</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2</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IAS</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Dispositif pertinent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(3)</a:t>
                      </a:r>
                    </a:p>
                  </a:txBody>
                  <a:tcPr marL="68580" marR="68580" marT="34288" marB="34288"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Oui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Non  </a:t>
                      </a:r>
                      <a:r>
                        <a:rPr lang="fr-FR" altLang="en-US" sz="700" noProof="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Présente à l‘admission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762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présente à l’admission, séjour lié à la IAS?</a:t>
                      </a:r>
                      <a:endPar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3305" marR="63305"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3305" marR="63305"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0016"/>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Début de l‘IAS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(4)</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         /            </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jj</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/mm/</a:t>
                      </a:r>
                      <a:r>
                        <a:rPr kumimoji="0" lang="fr-FR" sz="6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aaaa</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25322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Attribution</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Cet hôpital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Autre hôpital</a:t>
                      </a:r>
                    </a:p>
                    <a:p>
                      <a:pPr marL="171450" marR="0" lvl="0" indent="-171450" algn="l" defTabSz="914400" rtl="0" eaLnBrk="1" fontAlgn="ctr" latinLnBrk="0" hangingPunct="1">
                        <a:lnSpc>
                          <a:spcPct val="100000"/>
                        </a:lnSpc>
                        <a:spcBef>
                          <a:spcPct val="0"/>
                        </a:spcBef>
                        <a:spcAft>
                          <a:spcPct val="0"/>
                        </a:spcAft>
                        <a:buClrTx/>
                        <a:buSzTx/>
                        <a:buFont typeface="Wingdings" panose="05000000000000000000" pitchFamily="2" charset="2"/>
                        <a:buChar char="¨"/>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ESLD </a:t>
                      </a:r>
                      <a:r>
                        <a:rPr lang="fr-FR" altLang="en-US" sz="600" b="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72655">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IAS associée à ce service</a:t>
                      </a: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80587">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Traitement vasopresseur</a:t>
                      </a:r>
                    </a:p>
                  </a:txBody>
                  <a:tcPr marL="68580" marR="68580" marT="34288" marB="34288"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Oui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Non  </a:t>
                      </a:r>
                      <a:r>
                        <a:rPr lang="fr-FR" altLang="en-US" sz="700" noProof="0" dirty="0">
                          <a:solidFill>
                            <a:schemeClr val="tx1"/>
                          </a:solidFill>
                          <a:latin typeface="Calibri" panose="020F0502020204030204" pitchFamily="34" charset="0"/>
                          <a:cs typeface="Calibri" panose="020F0502020204030204" pitchFamily="34" charset="0"/>
                          <a:sym typeface="Wingdings" pitchFamily="2" charset="2"/>
                        </a:rPr>
                        <a:t></a:t>
                      </a:r>
                      <a:r>
                        <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288" marB="34288" anchor="ctr"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554296866"/>
                  </a:ext>
                </a:extLst>
              </a:tr>
              <a:tr h="1841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 BSI: Source </a:t>
                      </a:r>
                      <a:r>
                        <a:rPr kumimoji="0" lang="fr-FR" sz="700" b="1"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(5)</a:t>
                      </a: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1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16114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7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rowSpan="2">
                  <a:txBody>
                    <a:bodyPr/>
                    <a:lstStyle/>
                    <a:p>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Code MO</a:t>
                      </a: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Résistance </a:t>
                      </a:r>
                      <a:endPar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288" marB="342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h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noProof="0">
                          <a:solidFill>
                            <a:schemeClr val="tx1"/>
                          </a:solidFill>
                          <a:latin typeface="Calibri" panose="020F0502020204030204" pitchFamily="34" charset="0"/>
                          <a:cs typeface="Calibri" panose="020F0502020204030204" pitchFamily="34" charset="0"/>
                        </a:rPr>
                        <a:t>PDR</a:t>
                      </a:r>
                    </a:p>
                  </a:txBody>
                  <a:tcPr marL="68580" marR="68580" marT="34288" marB="34288"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8"/>
                  </a:ext>
                </a:extLst>
              </a:tr>
              <a:tr h="184170">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dirty="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AB </a:t>
                      </a:r>
                      <a:r>
                        <a:rPr kumimoji="0" lang="fr-FR" sz="600" b="0" i="0" u="none" strike="noStrike" cap="none" normalizeH="0" baseline="30000" noProof="0">
                          <a:ln>
                            <a:noFill/>
                          </a:ln>
                          <a:solidFill>
                            <a:schemeClr val="tx1"/>
                          </a:solidFill>
                          <a:effectLst/>
                          <a:latin typeface="Calibri" panose="020F0502020204030204" pitchFamily="34" charset="0"/>
                          <a:cs typeface="Calibri" panose="020F0502020204030204" pitchFamily="34" charset="0"/>
                        </a:rPr>
                        <a:t>(6)</a:t>
                      </a: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SIR</a:t>
                      </a:r>
                    </a:p>
                  </a:txBody>
                  <a:tcPr marL="0" marR="0" marT="0" marB="0" anchor="ctr" horzOverflow="overflow">
                    <a:lnT w="12700" cap="flat" cmpd="sng" algn="ctr">
                      <a:solidFill>
                        <a:srgbClr val="000000"/>
                      </a:solidFill>
                      <a:prstDash val="solid"/>
                      <a:round/>
                      <a:headEnd type="none" w="med" len="med"/>
                      <a:tailEnd type="none" w="med" len="med"/>
                    </a:lnT>
                  </a:tcPr>
                </a:tc>
                <a:tc v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US" sz="1100" b="0" i="0" u="none" strike="noStrike" cap="none" normalizeH="0" baseline="3000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9"/>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1</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0"/>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1"/>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2</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12"/>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3"/>
                  </a:ext>
                </a:extLst>
              </a:tr>
              <a:tr h="97559">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Microorganisme 3</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4290" marR="34290" marT="34290" marB="34290"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B w="28575" cap="flat" cmpd="sng" algn="ctr">
                      <a:solidFill>
                        <a:srgbClr val="339966"/>
                      </a:solidFill>
                      <a:prstDash val="solid"/>
                      <a:round/>
                      <a:headEnd type="none" w="med" len="med"/>
                      <a:tailEnd type="none" w="med" len="med"/>
                    </a:lnB>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28575" cap="flat" cmpd="sng" algn="ctr">
                      <a:solidFill>
                        <a:srgbClr val="339966"/>
                      </a:solidFill>
                      <a:prstDash val="solid"/>
                      <a:round/>
                      <a:headEnd type="none" w="med" len="med"/>
                      <a:tailEnd type="none" w="med" len="med"/>
                    </a:lnR>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97559">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B w="28575" cap="flat" cmpd="sng" algn="ctr">
                      <a:solidFill>
                        <a:srgbClr val="339966"/>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anchor="b" horzOverflow="overflow">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L="0" marR="0" marT="0" marB="0" anchor="b"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5"/>
                  </a:ext>
                </a:extLst>
              </a:tr>
            </a:tbl>
          </a:graphicData>
        </a:graphic>
      </p:graphicFrame>
      <p:sp>
        <p:nvSpPr>
          <p:cNvPr id="6235" name="Rectangle 172"/>
          <p:cNvSpPr>
            <a:spLocks noChangeArrowheads="1"/>
          </p:cNvSpPr>
          <p:nvPr/>
        </p:nvSpPr>
        <p:spPr bwMode="auto">
          <a:xfrm>
            <a:off x="330150" y="272989"/>
            <a:ext cx="3902566" cy="4480093"/>
          </a:xfrm>
          <a:prstGeom prst="rect">
            <a:avLst/>
          </a:prstGeom>
          <a:noFill/>
          <a:ln w="28575">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652463"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52463"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52463"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52463"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Code de l‘établissement</a:t>
            </a:r>
            <a:r>
              <a:rPr lang="fr-FR" altLang="en-US" sz="750" dirty="0">
                <a:latin typeface="Calibri" panose="020F0502020204030204" pitchFamily="34" charset="0"/>
                <a:cs typeface="Calibri" panose="020F0502020204030204" pitchFamily="34" charset="0"/>
              </a:rPr>
              <a:t> </a:t>
            </a:r>
            <a:r>
              <a:rPr lang="fr-FR" altLang="en-US" sz="750" dirty="0">
                <a:solidFill>
                  <a:srgbClr val="000000"/>
                </a:solidFill>
                <a:latin typeface="Calibri" panose="020F0502020204030204" pitchFamily="34" charset="0"/>
                <a:cs typeface="Calibri" panose="020F0502020204030204" pitchFamily="34" charset="0"/>
              </a:rPr>
              <a:t>[_________] </a:t>
            </a:r>
            <a:r>
              <a:rPr lang="fr-FR" altLang="en-US" sz="750" b="1" dirty="0">
                <a:solidFill>
                  <a:srgbClr val="000000"/>
                </a:solidFill>
                <a:latin typeface="Calibri" panose="020F0502020204030204" pitchFamily="34" charset="0"/>
                <a:cs typeface="Calibri" panose="020F0502020204030204" pitchFamily="34" charset="0"/>
              </a:rPr>
              <a:t>Code du service</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de l‘enquête :   ___  / ___  /  </a:t>
            </a:r>
            <a:r>
              <a:rPr lang="fr-FR" altLang="en-US" sz="750" dirty="0">
                <a:solidFill>
                  <a:srgbClr val="000000"/>
                </a:solidFill>
                <a:latin typeface="Calibri" panose="020F0502020204030204" pitchFamily="34" charset="0"/>
                <a:cs typeface="Calibri" panose="020F0502020204030204" pitchFamily="34" charset="0"/>
              </a:rPr>
              <a:t>20</a:t>
            </a:r>
            <a:r>
              <a:rPr lang="fr-FR" altLang="en-US" sz="750" b="1" dirty="0">
                <a:solidFill>
                  <a:srgbClr val="000000"/>
                </a:solidFill>
                <a:latin typeface="Calibri" panose="020F0502020204030204" pitchFamily="34" charset="0"/>
                <a:cs typeface="Calibri" panose="020F0502020204030204" pitchFamily="34" charset="0"/>
              </a:rPr>
              <a:t>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Code patient  </a:t>
            </a:r>
            <a:r>
              <a:rPr lang="fr-FR" altLang="en-US" sz="750" dirty="0">
                <a:solidFill>
                  <a:srgbClr val="000000"/>
                </a:solidFill>
                <a:latin typeface="Calibri" panose="020F0502020204030204" pitchFamily="34" charset="0"/>
                <a:cs typeface="Calibri" panose="020F0502020204030204" pitchFamily="34" charset="0"/>
              </a:rPr>
              <a:t>[_________________________________]</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Age </a:t>
            </a:r>
            <a:r>
              <a:rPr lang="fr-FR" altLang="en-US" sz="750" dirty="0">
                <a:solidFill>
                  <a:srgbClr val="000000"/>
                </a:solidFill>
                <a:latin typeface="Calibri" panose="020F0502020204030204" pitchFamily="34" charset="0"/>
                <a:cs typeface="Calibri" panose="020F0502020204030204" pitchFamily="34" charset="0"/>
              </a:rPr>
              <a:t>(ans) : [____] ans ;   Age &lt; 2 ans : [_____] mois</a:t>
            </a:r>
          </a:p>
          <a:p>
            <a:pPr eaLnBrk="1" hangingPunct="1">
              <a:spcBef>
                <a:spcPct val="50000"/>
              </a:spcBef>
              <a:buNone/>
            </a:pPr>
            <a:r>
              <a:rPr lang="fr-FR" altLang="en-US" sz="750" b="1" dirty="0">
                <a:solidFill>
                  <a:srgbClr val="000000"/>
                </a:solidFill>
                <a:latin typeface="Calibri" panose="020F0502020204030204" pitchFamily="34" charset="0"/>
                <a:cs typeface="Calibri" panose="020F0502020204030204" pitchFamily="34" charset="0"/>
              </a:rPr>
              <a:t>Genre :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M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F</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Date d‘admission :  ___  / ___  /  _____ </a:t>
            </a:r>
            <a:r>
              <a:rPr lang="fr-FR" altLang="en-US" sz="750" dirty="0">
                <a:solidFill>
                  <a:srgbClr val="000000"/>
                </a:solidFill>
                <a:latin typeface="Calibri" panose="020F0502020204030204" pitchFamily="34" charset="0"/>
                <a:cs typeface="Calibri" panose="020F0502020204030204" pitchFamily="34" charset="0"/>
              </a:rPr>
              <a:t>(</a:t>
            </a:r>
            <a:r>
              <a:rPr lang="fr-FR" altLang="en-US" sz="750" i="1" dirty="0" err="1">
                <a:solidFill>
                  <a:srgbClr val="000000"/>
                </a:solidFill>
                <a:latin typeface="Calibri" panose="020F0502020204030204" pitchFamily="34" charset="0"/>
                <a:cs typeface="Calibri" panose="020F0502020204030204" pitchFamily="34" charset="0"/>
              </a:rPr>
              <a:t>jj</a:t>
            </a:r>
            <a:r>
              <a:rPr lang="fr-FR" altLang="en-US" sz="750" i="1" dirty="0">
                <a:solidFill>
                  <a:srgbClr val="000000"/>
                </a:solidFill>
                <a:latin typeface="Calibri" panose="020F0502020204030204" pitchFamily="34" charset="0"/>
                <a:cs typeface="Calibri" panose="020F0502020204030204" pitchFamily="34" charset="0"/>
              </a:rPr>
              <a:t>/mm/</a:t>
            </a:r>
            <a:r>
              <a:rPr lang="fr-FR" altLang="en-US" sz="750" i="1" dirty="0" err="1">
                <a:solidFill>
                  <a:srgbClr val="000000"/>
                </a:solidFill>
                <a:latin typeface="Calibri" panose="020F0502020204030204" pitchFamily="34" charset="0"/>
                <a:cs typeface="Calibri" panose="020F0502020204030204" pitchFamily="34" charset="0"/>
              </a:rPr>
              <a:t>aaaa</a:t>
            </a:r>
            <a:r>
              <a:rPr lang="fr-FR" altLang="en-US" sz="750" dirty="0">
                <a:solidFill>
                  <a:srgbClr val="000000"/>
                </a:solidFill>
                <a:latin typeface="Calibri" panose="020F0502020204030204" pitchFamily="34" charset="0"/>
                <a:cs typeface="Calibri" panose="020F0502020204030204" pitchFamily="34" charset="0"/>
              </a:rPr>
              <a:t>)</a:t>
            </a:r>
          </a:p>
          <a:p>
            <a:pPr eaLnBrk="1" hangingPunct="1">
              <a:spcBef>
                <a:spcPts val="675"/>
              </a:spcBef>
              <a:buNone/>
            </a:pPr>
            <a:r>
              <a:rPr lang="fr-FR" altLang="en-US" sz="750" b="1" dirty="0">
                <a:solidFill>
                  <a:srgbClr val="000000"/>
                </a:solidFill>
                <a:latin typeface="Calibri" panose="020F0502020204030204" pitchFamily="34" charset="0"/>
                <a:cs typeface="Calibri" panose="020F0502020204030204" pitchFamily="34" charset="0"/>
              </a:rPr>
              <a:t>Spécialité du patient</a:t>
            </a:r>
            <a:r>
              <a:rPr lang="fr-FR" altLang="en-US" sz="750" dirty="0">
                <a:solidFill>
                  <a:srgbClr val="000000"/>
                </a:solidFill>
                <a:latin typeface="Calibri" panose="020F0502020204030204" pitchFamily="34" charset="0"/>
                <a:cs typeface="Calibri" panose="020F0502020204030204" pitchFamily="34" charset="0"/>
              </a:rPr>
              <a:t> [__________]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Intervention chirurgicale depuis l‘admission :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Non</a:t>
            </a:r>
            <a:r>
              <a:rPr lang="fr-FR" altLang="en-US" sz="750" dirty="0">
                <a:solidFill>
                  <a:srgbClr val="000000"/>
                </a:solidFill>
                <a:latin typeface="Calibri" panose="020F0502020204030204" pitchFamily="34" charset="0"/>
                <a:cs typeface="Calibri" panose="020F0502020204030204" pitchFamily="34" charset="0"/>
              </a:rPr>
              <a:t>	</a:t>
            </a:r>
            <a:r>
              <a:rPr lang="fr-FR" altLang="en-US" sz="90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sym typeface="Wingdings" pitchFamily="2" charset="2"/>
              </a:rPr>
              <a:t> Intervention mini-invasive/non-NHSN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Pas d‘information</a:t>
            </a:r>
            <a:endParaRPr lang="fr-FR" altLang="en-US" sz="750" dirty="0">
              <a:solidFill>
                <a:srgbClr val="000000"/>
              </a:solidFill>
              <a:latin typeface="Calibri" panose="020F0502020204030204" pitchFamily="34" charset="0"/>
              <a:cs typeface="Calibri" panose="020F0502020204030204" pitchFamily="34" charset="0"/>
            </a:endParaRP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Intervention NHSN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rPr>
              <a:t>[__________] 	</a:t>
            </a:r>
          </a:p>
          <a:p>
            <a:pPr eaLnBrk="1" hangingPunct="1">
              <a:spcBef>
                <a:spcPct val="50000"/>
              </a:spcBef>
              <a:buFontTx/>
              <a:buNone/>
            </a:pPr>
            <a:r>
              <a:rPr lang="fr-FR" altLang="en-US" sz="750" b="1" dirty="0" err="1">
                <a:latin typeface="Calibri" panose="020F0502020204030204" pitchFamily="34" charset="0"/>
                <a:cs typeface="Calibri" panose="020F0502020204030204" pitchFamily="34" charset="0"/>
              </a:rPr>
              <a:t>McCabe</a:t>
            </a:r>
            <a:r>
              <a:rPr lang="fr-FR" altLang="en-US" sz="750" b="1" dirty="0">
                <a:latin typeface="Calibri" panose="020F0502020204030204" pitchFamily="34" charset="0"/>
                <a:cs typeface="Calibri" panose="020F0502020204030204" pitchFamily="34" charset="0"/>
              </a:rPr>
              <a:t> score</a:t>
            </a:r>
            <a:r>
              <a:rPr lang="fr-FR" altLang="en-US" sz="750" dirty="0">
                <a:latin typeface="Calibri" panose="020F0502020204030204" pitchFamily="34" charset="0"/>
                <a:cs typeface="Calibri" panose="020F0502020204030204" pitchFamily="34" charset="0"/>
              </a:rPr>
              <a:t>:  	</a:t>
            </a:r>
          </a:p>
          <a:p>
            <a:pPr eaLnBrk="1" hangingPunct="1">
              <a:spcBef>
                <a:spcPts val="225"/>
              </a:spcBef>
              <a:buNone/>
            </a:pP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750" dirty="0">
                <a:latin typeface="Calibri" panose="020F0502020204030204" pitchFamily="34" charset="0"/>
                <a:cs typeface="Calibri" panose="020F0502020204030204" pitchFamily="34" charset="0"/>
              </a:rPr>
              <a:t>Pathologie non-fatale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sym typeface="Wingdings" pitchFamily="2" charset="2"/>
              </a:rPr>
              <a:t> </a:t>
            </a:r>
            <a:r>
              <a:rPr lang="fr-FR" sz="750" dirty="0">
                <a:latin typeface="Calibri" panose="020F0502020204030204" pitchFamily="34" charset="0"/>
                <a:cs typeface="Calibri" panose="020F0502020204030204" pitchFamily="34" charset="0"/>
              </a:rPr>
              <a:t>Pathologie avec évolution fatale dans 5 ans </a:t>
            </a:r>
            <a:endParaRPr lang="fr-FR" altLang="en-US" sz="750" dirty="0">
              <a:latin typeface="Calibri" panose="020F0502020204030204" pitchFamily="34" charset="0"/>
              <a:cs typeface="Calibri" panose="020F0502020204030204" pitchFamily="34" charset="0"/>
            </a:endParaRPr>
          </a:p>
          <a:p>
            <a:pPr marL="128588" indent="-128588" eaLnBrk="1" hangingPunct="1">
              <a:spcBef>
                <a:spcPts val="225"/>
              </a:spcBef>
              <a:buFont typeface="Wingdings" panose="05000000000000000000" pitchFamily="2" charset="2"/>
              <a:buChar char="¨"/>
            </a:pPr>
            <a:r>
              <a:rPr lang="fr-FR" sz="750" dirty="0">
                <a:latin typeface="Calibri" panose="020F0502020204030204" pitchFamily="34" charset="0"/>
                <a:cs typeface="Calibri" panose="020F0502020204030204" pitchFamily="34" charset="0"/>
              </a:rPr>
              <a:t>Pathologie avec évolution fatale dans 12 mois</a:t>
            </a:r>
            <a:r>
              <a:rPr lang="fr-FR" altLang="en-US" sz="750" dirty="0">
                <a:latin typeface="Calibri" panose="020F0502020204030204" pitchFamily="34" charset="0"/>
                <a:cs typeface="Calibri" panose="020F0502020204030204" pitchFamily="34" charset="0"/>
                <a:sym typeface="Wingdings" pitchFamily="2" charset="2"/>
              </a:rPr>
              <a:t> </a:t>
            </a:r>
            <a:r>
              <a:rPr lang="fr-FR" altLang="en-US" sz="900" dirty="0">
                <a:latin typeface="Calibri" panose="020F0502020204030204" pitchFamily="34" charset="0"/>
                <a:cs typeface="Calibri" panose="020F0502020204030204" pitchFamily="34" charset="0"/>
                <a:sym typeface="Wingdings" pitchFamily="2" charset="2"/>
              </a:rPr>
              <a:t></a:t>
            </a:r>
            <a:r>
              <a:rPr lang="fr-FR" altLang="en-US" sz="750" dirty="0">
                <a:latin typeface="Calibri" panose="020F0502020204030204" pitchFamily="34" charset="0"/>
                <a:cs typeface="Calibri" panose="020F0502020204030204" pitchFamily="34" charset="0"/>
              </a:rPr>
              <a:t> Pas d‘information</a:t>
            </a:r>
          </a:p>
          <a:p>
            <a:pPr eaLnBrk="1" hangingPunct="1">
              <a:spcBef>
                <a:spcPct val="50000"/>
              </a:spcBef>
              <a:buNone/>
            </a:pPr>
            <a:r>
              <a:rPr lang="fr-CH" altLang="en-US" sz="750" b="1" dirty="0">
                <a:latin typeface="Calibri" panose="020F0502020204030204" pitchFamily="34" charset="0"/>
                <a:cs typeface="Calibri" panose="020F0502020204030204" pitchFamily="34" charset="0"/>
              </a:rPr>
              <a:t>Vaccination </a:t>
            </a:r>
            <a:r>
              <a:rPr lang="fr-CH" altLang="en-US" sz="750" b="1" dirty="0">
                <a:latin typeface="Calibri" panose="020F0502020204030204" pitchFamily="34" charset="0"/>
                <a:cs typeface="Calibri" panose="020F0502020204030204" pitchFamily="34" charset="0"/>
                <a:sym typeface="Wingdings" panose="05000000000000000000" pitchFamily="2" charset="2"/>
              </a:rPr>
              <a:t>contre COVID-19 :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Non </a:t>
            </a:r>
            <a:r>
              <a:rPr lang="fr-CH" altLang="en-US" sz="750" dirty="0">
                <a:latin typeface="Calibri" panose="020F0502020204030204" pitchFamily="34" charset="0"/>
                <a:cs typeface="Calibri" panose="020F0502020204030204" pitchFamily="34" charset="0"/>
                <a:sym typeface="Wingdings" panose="05000000000000000000" pitchFamily="2" charset="2"/>
              </a:rPr>
              <a:t>O </a:t>
            </a:r>
            <a:r>
              <a:rPr lang="fr-CH" altLang="en-US" sz="750" dirty="0">
                <a:latin typeface="Calibri" panose="020F0502020204030204" pitchFamily="34" charset="0"/>
                <a:cs typeface="Calibri" panose="020F0502020204030204" pitchFamily="34" charset="0"/>
              </a:rPr>
              <a:t>Partielle O </a:t>
            </a:r>
            <a:r>
              <a:rPr lang="fr-CH" altLang="en-US" sz="750" dirty="0">
                <a:latin typeface="Calibri" panose="020F0502020204030204" pitchFamily="34" charset="0"/>
                <a:cs typeface="Calibri" panose="020F0502020204030204" pitchFamily="34" charset="0"/>
                <a:sym typeface="Wingdings" panose="05000000000000000000" pitchFamily="2" charset="2"/>
              </a:rPr>
              <a:t>Complete -&gt; doses supplémentaires O 1 O ≥2 </a:t>
            </a:r>
          </a:p>
          <a:p>
            <a:pPr eaLnBrk="1" hangingPunct="1">
              <a:spcBef>
                <a:spcPct val="50000"/>
              </a:spcBef>
              <a:buNone/>
            </a:pPr>
            <a:r>
              <a:rPr lang="fr-CH" altLang="en-US" sz="750" dirty="0">
                <a:latin typeface="Calibri" panose="020F0502020204030204" pitchFamily="34" charset="0"/>
                <a:cs typeface="Calibri" panose="020F0502020204030204" pitchFamily="34" charset="0"/>
                <a:sym typeface="Wingdings" panose="05000000000000000000" pitchFamily="2" charset="2"/>
              </a:rPr>
              <a:t>O</a:t>
            </a:r>
            <a:r>
              <a:rPr lang="en-US" altLang="en-US" sz="750" dirty="0">
                <a:latin typeface="Calibri" panose="020F0502020204030204" pitchFamily="34" charset="0"/>
                <a:cs typeface="Calibri" panose="020F0502020204030204" pitchFamily="34" charset="0"/>
                <a:sym typeface="Wingdings" panose="05000000000000000000" pitchFamily="2" charset="2"/>
              </a:rPr>
              <a:t> </a:t>
            </a:r>
            <a:r>
              <a:rPr lang="fr-CH" altLang="en-US" sz="750" dirty="0">
                <a:latin typeface="Calibri" panose="020F0502020204030204" pitchFamily="34" charset="0"/>
                <a:cs typeface="Calibri" panose="020F0502020204030204" pitchFamily="34" charset="0"/>
                <a:sym typeface="Wingdings" panose="05000000000000000000" pitchFamily="2" charset="2"/>
              </a:rPr>
              <a:t>Inconnu</a:t>
            </a:r>
            <a:endParaRPr lang="fr-CH"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Nouveau-né, Poids de naissance : </a:t>
            </a:r>
            <a:r>
              <a:rPr lang="fr-FR" altLang="en-US" sz="750" dirty="0">
                <a:latin typeface="Calibri" panose="020F0502020204030204" pitchFamily="34" charset="0"/>
                <a:cs typeface="Calibri" panose="020F0502020204030204" pitchFamily="34" charset="0"/>
              </a:rPr>
              <a:t>[______] grammes</a:t>
            </a:r>
          </a:p>
          <a:p>
            <a:pPr eaLnBrk="1" hangingPunct="1">
              <a:spcBef>
                <a:spcPct val="50000"/>
              </a:spcBef>
              <a:buNone/>
            </a:pPr>
            <a:r>
              <a:rPr lang="fr-FR" altLang="en-US" sz="750" b="1" dirty="0">
                <a:latin typeface="Calibri" panose="020F0502020204030204" pitchFamily="34" charset="0"/>
                <a:cs typeface="Calibri" panose="020F0502020204030204" pitchFamily="34" charset="0"/>
              </a:rPr>
              <a:t>Enfant &lt;16 ans, poids:  </a:t>
            </a:r>
            <a:r>
              <a:rPr lang="fr-FR" altLang="en-US" sz="750" dirty="0">
                <a:latin typeface="Calibri" panose="020F0502020204030204" pitchFamily="34" charset="0"/>
                <a:cs typeface="Calibri" panose="020F0502020204030204" pitchFamily="34" charset="0"/>
              </a:rPr>
              <a:t>[______] </a:t>
            </a:r>
            <a:r>
              <a:rPr lang="fr-FR" altLang="en-US" sz="750" b="1" dirty="0">
                <a:latin typeface="Calibri" panose="020F0502020204030204" pitchFamily="34" charset="0"/>
                <a:cs typeface="Calibri" panose="020F0502020204030204" pitchFamily="34" charset="0"/>
              </a:rPr>
              <a:t> taille:  </a:t>
            </a:r>
            <a:r>
              <a:rPr lang="fr-FR" altLang="en-US" sz="750" dirty="0">
                <a:latin typeface="Calibri" panose="020F0502020204030204" pitchFamily="34" charset="0"/>
                <a:cs typeface="Calibri" panose="020F0502020204030204" pitchFamily="34" charset="0"/>
              </a:rPr>
              <a:t>[______]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central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Cathéter périphérique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Sonde urinaire </a:t>
            </a:r>
            <a:r>
              <a:rPr lang="fr-FR" altLang="en-US" sz="750" dirty="0">
                <a:solidFill>
                  <a:srgbClr val="000000"/>
                </a:solidFill>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b="1" dirty="0">
                <a:solidFill>
                  <a:srgbClr val="000000"/>
                </a:solidFill>
                <a:latin typeface="Calibri" panose="020F0502020204030204" pitchFamily="34" charset="0"/>
                <a:cs typeface="Calibri" panose="020F0502020204030204" pitchFamily="34" charset="0"/>
              </a:rPr>
              <a:t>Ventilation (intubé) :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a:t>
            </a: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reçoit des </a:t>
            </a:r>
            <a:r>
              <a:rPr lang="fr-FR" altLang="en-US" sz="750" b="1" dirty="0">
                <a:latin typeface="Calibri" panose="020F0502020204030204" pitchFamily="34" charset="0"/>
                <a:cs typeface="Calibri" panose="020F0502020204030204" pitchFamily="34" charset="0"/>
              </a:rPr>
              <a:t>antimicrobiens </a:t>
            </a:r>
            <a:r>
              <a:rPr lang="fr-FR" altLang="en-US" sz="750" baseline="30000" dirty="0">
                <a:latin typeface="Calibri" panose="020F0502020204030204" pitchFamily="34" charset="0"/>
                <a:cs typeface="Calibri" panose="020F0502020204030204" pitchFamily="34" charset="0"/>
              </a:rPr>
              <a:t>(1)</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endParaRPr lang="fr-FR" altLang="en-US" sz="750" dirty="0">
              <a:latin typeface="Calibri" panose="020F0502020204030204" pitchFamily="34" charset="0"/>
              <a:cs typeface="Calibri" panose="020F0502020204030204" pitchFamily="34" charset="0"/>
            </a:endParaRPr>
          </a:p>
          <a:p>
            <a:pPr eaLnBrk="1" hangingPunct="1">
              <a:spcBef>
                <a:spcPct val="50000"/>
              </a:spcBef>
              <a:buFontTx/>
              <a:buNone/>
            </a:pPr>
            <a:r>
              <a:rPr lang="fr-FR" altLang="en-US" sz="750" dirty="0">
                <a:latin typeface="Calibri" panose="020F0502020204030204" pitchFamily="34" charset="0"/>
                <a:cs typeface="Calibri" panose="020F0502020204030204" pitchFamily="34" charset="0"/>
              </a:rPr>
              <a:t>Le patient a une </a:t>
            </a:r>
            <a:r>
              <a:rPr lang="fr-FR" altLang="en-US" sz="750" b="1" dirty="0">
                <a:latin typeface="Calibri" panose="020F0502020204030204" pitchFamily="34" charset="0"/>
                <a:cs typeface="Calibri" panose="020F0502020204030204" pitchFamily="34" charset="0"/>
              </a:rPr>
              <a:t>infection associée </a:t>
            </a:r>
          </a:p>
          <a:p>
            <a:pPr eaLnBrk="1" hangingPunct="1">
              <a:spcBef>
                <a:spcPct val="50000"/>
              </a:spcBef>
              <a:buFontTx/>
              <a:buNone/>
            </a:pPr>
            <a:r>
              <a:rPr lang="fr-FR" altLang="en-US" sz="750" b="1" dirty="0">
                <a:latin typeface="Calibri" panose="020F0502020204030204" pitchFamily="34" charset="0"/>
                <a:cs typeface="Calibri" panose="020F0502020204030204" pitchFamily="34" charset="0"/>
              </a:rPr>
              <a:t>aux soins (IAS)</a:t>
            </a:r>
            <a:r>
              <a:rPr lang="fr-FR" altLang="en-US" sz="750" baseline="30000" dirty="0">
                <a:latin typeface="Calibri" panose="020F0502020204030204" pitchFamily="34" charset="0"/>
                <a:cs typeface="Calibri" panose="020F0502020204030204" pitchFamily="34" charset="0"/>
              </a:rPr>
              <a:t>(2)</a:t>
            </a:r>
            <a:r>
              <a:rPr lang="fr-FR" altLang="en-US" sz="750" dirty="0">
                <a:latin typeface="Calibri" panose="020F0502020204030204" pitchFamily="34" charset="0"/>
                <a:cs typeface="Calibri" panose="020F0502020204030204" pitchFamily="34" charset="0"/>
              </a:rPr>
              <a:t>: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Non </a:t>
            </a:r>
            <a:r>
              <a:rPr lang="fr-FR" altLang="en-US" sz="750" dirty="0">
                <a:latin typeface="Calibri" panose="020F0502020204030204" pitchFamily="34" charset="0"/>
                <a:cs typeface="Calibri" panose="020F0502020204030204" pitchFamily="34" charset="0"/>
                <a:sym typeface="Wingdings" panose="05000000000000000000" pitchFamily="2" charset="2"/>
              </a:rPr>
              <a:t></a:t>
            </a:r>
            <a:r>
              <a:rPr lang="fr-FR" altLang="en-US" sz="750" dirty="0">
                <a:solidFill>
                  <a:srgbClr val="000000"/>
                </a:solidFill>
                <a:latin typeface="Calibri" panose="020F0502020204030204" pitchFamily="34" charset="0"/>
                <a:cs typeface="Calibri" panose="020F0502020204030204" pitchFamily="34" charset="0"/>
              </a:rPr>
              <a:t> Oui</a:t>
            </a:r>
          </a:p>
        </p:txBody>
      </p:sp>
      <p:sp>
        <p:nvSpPr>
          <p:cNvPr id="6239" name="Rectangle 925"/>
          <p:cNvSpPr>
            <a:spLocks noChangeArrowheads="1"/>
          </p:cNvSpPr>
          <p:nvPr/>
        </p:nvSpPr>
        <p:spPr bwMode="auto">
          <a:xfrm>
            <a:off x="303870" y="4772156"/>
            <a:ext cx="3999813"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dirty="0">
                <a:latin typeface="Calibri" panose="020F0502020204030204" pitchFamily="34" charset="0"/>
                <a:cs typeface="Calibri" panose="020F0502020204030204" pitchFamily="34" charset="0"/>
              </a:rPr>
              <a:t>(1) Le jour de l‘enquête; exception :  prophylaxie chirurgicale → 24h avant 08:00 du jour de l‘enquête – si oui : remplir la section « antimicrobien » ; si &gt; 3 antimicrobiens sont appliques, rajouter une formulaire supplémentaire; (2) [Début de l’infection ≥ jour 3 OU critères applicables pour infections du site chirurgical (intervention chirurgicale dans les derniers 30/90 jours) OU sortie de l’hôpital mais réadmission &lt; 48h OU infection à </a:t>
            </a:r>
            <a:r>
              <a:rPr lang="fr-FR" altLang="en-US" sz="375" i="1" dirty="0">
                <a:latin typeface="Calibri" panose="020F0502020204030204" pitchFamily="34" charset="0"/>
                <a:cs typeface="Calibri" panose="020F0502020204030204" pitchFamily="34" charset="0"/>
              </a:rPr>
              <a:t>C. difficile </a:t>
            </a:r>
            <a:r>
              <a:rPr lang="fr-FR" altLang="en-US" sz="375" dirty="0">
                <a:latin typeface="Calibri" panose="020F0502020204030204" pitchFamily="34" charset="0"/>
                <a:cs typeface="Calibri" panose="020F0502020204030204" pitchFamily="34" charset="0"/>
              </a:rPr>
              <a:t>après une sortie &lt; 28 jours OU début &lt;j3 après procédure/dispositif invasifs  à J1 ou J2] ET [les critères d’une IAS sont requis  le jour de l’enquête OU un traitement pour une IAS au jour de l’enquête est installé (après avoir rempli les critères d’une IAS avant)] – si oui : remplir la section « infection associée aux soins » ; si &gt; 2 IAS, rajouter une formulaire supplémentaire.</a:t>
            </a:r>
          </a:p>
        </p:txBody>
      </p:sp>
      <p:sp>
        <p:nvSpPr>
          <p:cNvPr id="23" name="Rectangle 924"/>
          <p:cNvSpPr>
            <a:spLocks noChangeArrowheads="1"/>
          </p:cNvSpPr>
          <p:nvPr/>
        </p:nvSpPr>
        <p:spPr bwMode="auto">
          <a:xfrm>
            <a:off x="4318488" y="4800387"/>
            <a:ext cx="3888432"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fr-FR" altLang="en-US" sz="450" dirty="0">
                <a:latin typeface="Calibri" panose="020F0502020204030204" pitchFamily="34" charset="0"/>
                <a:cs typeface="Calibri" panose="020F0502020204030204" pitchFamily="34" charset="0"/>
              </a:rPr>
              <a:t>(</a:t>
            </a:r>
            <a:r>
              <a:rPr lang="fr-FR" altLang="en-US" sz="375" dirty="0">
                <a:latin typeface="Calibri" panose="020F0502020204030204" pitchFamily="34" charset="0"/>
                <a:cs typeface="Calibri" panose="020F0502020204030204" pitchFamily="34" charset="0"/>
              </a:rPr>
              <a:t>3) Dispositif pertinent avant l’IAS (tube </a:t>
            </a:r>
            <a:r>
              <a:rPr lang="fr-FR" altLang="en-US" sz="375" dirty="0" err="1">
                <a:latin typeface="Calibri" panose="020F0502020204030204" pitchFamily="34" charset="0"/>
                <a:cs typeface="Calibri" panose="020F0502020204030204" pitchFamily="34" charset="0"/>
              </a:rPr>
              <a:t>endo</a:t>
            </a:r>
            <a:r>
              <a:rPr lang="fr-FR" altLang="en-US" sz="375" dirty="0">
                <a:latin typeface="Calibri" panose="020F0502020204030204" pitchFamily="34" charset="0"/>
                <a:cs typeface="Calibri" panose="020F0502020204030204" pitchFamily="34" charset="0"/>
              </a:rPr>
              <a:t>-trachéal pour PN1-PN5, CVC/CVP pour </a:t>
            </a:r>
            <a:r>
              <a:rPr lang="fr-FR" altLang="en-US" sz="375" dirty="0" err="1">
                <a:latin typeface="Calibri" panose="020F0502020204030204" pitchFamily="34" charset="0"/>
                <a:cs typeface="Calibri" panose="020F0502020204030204" pitchFamily="34" charset="0"/>
              </a:rPr>
              <a:t>sepsis</a:t>
            </a:r>
            <a:r>
              <a:rPr lang="fr-FR" altLang="en-US" sz="375" dirty="0">
                <a:latin typeface="Calibri" panose="020F0502020204030204" pitchFamily="34" charset="0"/>
                <a:cs typeface="Calibri" panose="020F0502020204030204" pitchFamily="34" charset="0"/>
              </a:rPr>
              <a:t> [BSI, NEO-LCBI, NEO-CNSB], sonde urinaire pour UTI-A et UTI-B; (4) Si l‘infection n‘est pas présente à l‘admission; (5) C-CVC, C-PVC, S-PUL, S-UTI, S-DIG, S-SSI, S-SST, S-OTH, UO, UNK; (6) AB: </a:t>
            </a:r>
            <a:r>
              <a:rPr lang="fr-FR" altLang="en-US" sz="375" i="1" dirty="0">
                <a:latin typeface="Calibri" panose="020F0502020204030204" pitchFamily="34" charset="0"/>
                <a:cs typeface="Calibri" panose="020F0502020204030204" pitchFamily="34" charset="0"/>
              </a:rPr>
              <a:t>S. aureus</a:t>
            </a:r>
            <a:r>
              <a:rPr lang="fr-FR" altLang="en-US" sz="375" dirty="0">
                <a:latin typeface="Calibri" panose="020F0502020204030204" pitchFamily="34" charset="0"/>
                <a:cs typeface="Calibri" panose="020F0502020204030204" pitchFamily="34" charset="0"/>
              </a:rPr>
              <a:t>: OXA+ GLY; </a:t>
            </a:r>
            <a:r>
              <a:rPr lang="fr-FR" altLang="en-US" sz="375" i="1" dirty="0" err="1">
                <a:latin typeface="Calibri" panose="020F0502020204030204" pitchFamily="34" charset="0"/>
                <a:cs typeface="Calibri" panose="020F0502020204030204" pitchFamily="34" charset="0"/>
              </a:rPr>
              <a:t>Enterococcus</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GLY; </a:t>
            </a:r>
            <a:r>
              <a:rPr lang="fr-FR" altLang="en-US" sz="375" dirty="0" err="1">
                <a:latin typeface="Calibri" panose="020F0502020204030204" pitchFamily="34" charset="0"/>
                <a:cs typeface="Calibri" panose="020F0502020204030204" pitchFamily="34" charset="0"/>
              </a:rPr>
              <a:t>Enterobacteriaceae</a:t>
            </a:r>
            <a:r>
              <a:rPr lang="fr-FR" altLang="en-US" sz="375" dirty="0">
                <a:latin typeface="Calibri" panose="020F0502020204030204" pitchFamily="34" charset="0"/>
                <a:cs typeface="Calibri" panose="020F0502020204030204" pitchFamily="34" charset="0"/>
              </a:rPr>
              <a:t>: C3G + CAR; </a:t>
            </a:r>
            <a:r>
              <a:rPr lang="fr-FR" altLang="en-US" sz="375" i="1" dirty="0">
                <a:latin typeface="Calibri" panose="020F0502020204030204" pitchFamily="34" charset="0"/>
                <a:cs typeface="Calibri" panose="020F0502020204030204" pitchFamily="34" charset="0"/>
              </a:rPr>
              <a:t>P. </a:t>
            </a:r>
            <a:r>
              <a:rPr lang="fr-FR" altLang="en-US" sz="375" i="1" dirty="0" err="1">
                <a:latin typeface="Calibri" panose="020F0502020204030204" pitchFamily="34" charset="0"/>
                <a:cs typeface="Calibri" panose="020F0502020204030204" pitchFamily="34" charset="0"/>
              </a:rPr>
              <a:t>aeruginosa</a:t>
            </a:r>
            <a:r>
              <a:rPr lang="fr-FR" altLang="en-US" sz="375" i="1" dirty="0">
                <a:latin typeface="Calibri" panose="020F0502020204030204" pitchFamily="34" charset="0"/>
                <a:cs typeface="Calibri" panose="020F0502020204030204" pitchFamily="34" charset="0"/>
              </a:rPr>
              <a:t> </a:t>
            </a:r>
            <a:r>
              <a:rPr lang="fr-FR" altLang="en-US" sz="375" dirty="0" err="1">
                <a:latin typeface="Calibri" panose="020F0502020204030204" pitchFamily="34" charset="0"/>
                <a:cs typeface="Calibri" panose="020F0502020204030204" pitchFamily="34" charset="0"/>
              </a:rPr>
              <a:t>und</a:t>
            </a:r>
            <a:r>
              <a:rPr lang="fr-FR" altLang="en-US" sz="375" dirty="0">
                <a:latin typeface="Calibri" panose="020F0502020204030204" pitchFamily="34" charset="0"/>
                <a:cs typeface="Calibri" panose="020F0502020204030204" pitchFamily="34" charset="0"/>
              </a:rPr>
              <a:t> </a:t>
            </a:r>
            <a:r>
              <a:rPr lang="fr-FR" altLang="en-US" sz="375" i="1" dirty="0">
                <a:latin typeface="Calibri" panose="020F0502020204030204" pitchFamily="34" charset="0"/>
                <a:cs typeface="Calibri" panose="020F0502020204030204" pitchFamily="34" charset="0"/>
              </a:rPr>
              <a:t>Acinetobacter </a:t>
            </a:r>
            <a:r>
              <a:rPr lang="fr-FR" altLang="en-US" sz="375" dirty="0" err="1">
                <a:latin typeface="Calibri" panose="020F0502020204030204" pitchFamily="34" charset="0"/>
                <a:cs typeface="Calibri" panose="020F0502020204030204" pitchFamily="34" charset="0"/>
              </a:rPr>
              <a:t>sp</a:t>
            </a:r>
            <a:r>
              <a:rPr lang="fr-FR" altLang="en-US" sz="375" dirty="0">
                <a:latin typeface="Calibri" panose="020F0502020204030204" pitchFamily="34" charset="0"/>
                <a:cs typeface="Calibri" panose="020F0502020204030204" pitchFamily="34" charset="0"/>
              </a:rPr>
              <a:t>.: CAR; SIR: S=sensible, I= sensible en dosage élevé, R=résistant, U=?; PDR: résistant contre tous les antibiotiques: N = Non, P = potentiellement, C=confirmé, U=? * établissement de soins de longue durée </a:t>
            </a:r>
          </a:p>
        </p:txBody>
      </p:sp>
      <p:graphicFrame>
        <p:nvGraphicFramePr>
          <p:cNvPr id="18" name="Group 975"/>
          <p:cNvGraphicFramePr>
            <a:graphicFrameLocks noGrp="1"/>
          </p:cNvGraphicFramePr>
          <p:nvPr/>
        </p:nvGraphicFramePr>
        <p:xfrm>
          <a:off x="4343270" y="249470"/>
          <a:ext cx="3791593" cy="911090"/>
        </p:xfrm>
        <a:graphic>
          <a:graphicData uri="http://schemas.openxmlformats.org/drawingml/2006/table">
            <a:tbl>
              <a:tblPr/>
              <a:tblGrid>
                <a:gridCol w="1038821">
                  <a:extLst>
                    <a:ext uri="{9D8B030D-6E8A-4147-A177-3AD203B41FA5}">
                      <a16:colId xmlns:a16="http://schemas.microsoft.com/office/drawing/2014/main" val="20000"/>
                    </a:ext>
                  </a:extLst>
                </a:gridCol>
                <a:gridCol w="324036">
                  <a:extLst>
                    <a:ext uri="{9D8B030D-6E8A-4147-A177-3AD203B41FA5}">
                      <a16:colId xmlns:a16="http://schemas.microsoft.com/office/drawing/2014/main" val="20001"/>
                    </a:ext>
                  </a:extLst>
                </a:gridCol>
                <a:gridCol w="540060">
                  <a:extLst>
                    <a:ext uri="{9D8B030D-6E8A-4147-A177-3AD203B41FA5}">
                      <a16:colId xmlns:a16="http://schemas.microsoft.com/office/drawing/2014/main" val="20002"/>
                    </a:ext>
                  </a:extLst>
                </a:gridCol>
                <a:gridCol w="59406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6538">
                  <a:extLst>
                    <a:ext uri="{9D8B030D-6E8A-4147-A177-3AD203B41FA5}">
                      <a16:colId xmlns:a16="http://schemas.microsoft.com/office/drawing/2014/main" val="20006"/>
                    </a:ext>
                  </a:extLst>
                </a:gridCol>
              </a:tblGrid>
              <a:tr h="478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8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Antimicrobien (AM) </a:t>
                      </a:r>
                    </a:p>
                    <a:p>
                      <a:pPr marL="0" marR="0" lvl="0" indent="0" algn="l" defTabSz="914400" rtl="0" eaLnBrk="1" fontAlgn="b" latinLnBrk="0" hangingPunct="1">
                        <a:lnSpc>
                          <a:spcPct val="100000"/>
                        </a:lnSpc>
                        <a:spcBef>
                          <a:spcPct val="0"/>
                        </a:spcBef>
                        <a:spcAft>
                          <a:spcPct val="0"/>
                        </a:spcAft>
                        <a:buClrTx/>
                        <a:buSzTx/>
                        <a:buFontTx/>
                        <a:buNone/>
                        <a:tabLst/>
                      </a:pPr>
                      <a:r>
                        <a:rPr kumimoji="0" lang="fr-FR" sz="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(Substance)</a:t>
                      </a:r>
                    </a:p>
                  </a:txBody>
                  <a:tcPr marL="68580" marR="68580" marT="34307" marB="34307" anchor="ctr"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Voie</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Diagnostic</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Indication documentée</a:t>
                      </a: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6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Changement de l‘AM (raison)</a:t>
                      </a:r>
                    </a:p>
                  </a:txBody>
                  <a:tcPr marL="67500" marR="67500" marT="35118" marB="351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339966"/>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0"/>
                  </a:ext>
                </a:extLst>
              </a:tr>
              <a:tr h="1422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047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576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endPar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68580" marR="68580" marT="34307" marB="34307" anchor="b" horzOverflow="overflow">
                    <a:lnL w="28575" cap="flat" cmpd="sng" algn="ctr">
                      <a:solidFill>
                        <a:srgbClr val="3399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4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 </a:t>
                      </a:r>
                    </a:p>
                  </a:txBody>
                  <a:tcPr marL="68580" marR="68580" marT="34307" marB="343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fr-FR" sz="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27000" marR="27000" marT="13500" marB="135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 name="Rectangle 355"/>
          <p:cNvSpPr>
            <a:spLocks noChangeArrowheads="1"/>
          </p:cNvSpPr>
          <p:nvPr/>
        </p:nvSpPr>
        <p:spPr bwMode="auto">
          <a:xfrm>
            <a:off x="4301133" y="1200519"/>
            <a:ext cx="38344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75" b="1" dirty="0">
                <a:latin typeface="Calibri" panose="020F0502020204030204" pitchFamily="34" charset="0"/>
                <a:cs typeface="Calibri" panose="020F0502020204030204" pitchFamily="34" charset="0"/>
              </a:rPr>
              <a:t>Voie</a:t>
            </a:r>
            <a:r>
              <a:rPr lang="fr-FR" altLang="en-US" sz="375" dirty="0">
                <a:latin typeface="Calibri" panose="020F0502020204030204" pitchFamily="34" charset="0"/>
                <a:cs typeface="Calibri" panose="020F0502020204030204" pitchFamily="34" charset="0"/>
              </a:rPr>
              <a:t>: P: parentérale, O: orale, R: rectale, I: inhalée;  </a:t>
            </a:r>
            <a:r>
              <a:rPr lang="fr-FR" altLang="en-US" sz="375" b="1" dirty="0">
                <a:latin typeface="Calibri" panose="020F0502020204030204" pitchFamily="34" charset="0"/>
                <a:cs typeface="Calibri" panose="020F0502020204030204" pitchFamily="34" charset="0"/>
              </a:rPr>
              <a:t>Indication</a:t>
            </a:r>
            <a:r>
              <a:rPr lang="fr-FR" altLang="en-US" sz="375" dirty="0">
                <a:latin typeface="Calibri" panose="020F0502020204030204" pitchFamily="34" charset="0"/>
                <a:cs typeface="Calibri" panose="020F0502020204030204" pitchFamily="34" charset="0"/>
              </a:rPr>
              <a:t>: infection communautaire (CI), infection acquise à un service de soins de longue durée (LI), infection associée aux soins aigus (HI); prophylaxie chirurgicale : SP1: dose simple, SP2: pendant 1 jour, SP3: &gt; 1 jour ; MP: prophylaxie médicale; O: autre indication ; UI: ?; </a:t>
            </a:r>
            <a:r>
              <a:rPr lang="fr-FR" altLang="en-US" sz="375" b="1" dirty="0">
                <a:latin typeface="Calibri" panose="020F0502020204030204" pitchFamily="34" charset="0"/>
                <a:cs typeface="Calibri" panose="020F0502020204030204" pitchFamily="34" charset="0"/>
              </a:rPr>
              <a:t>Diagnostic</a:t>
            </a:r>
            <a:r>
              <a:rPr lang="fr-FR" altLang="en-US" sz="375" dirty="0">
                <a:latin typeface="Calibri" panose="020F0502020204030204" pitchFamily="34" charset="0"/>
                <a:cs typeface="Calibri" panose="020F0502020204030204" pitchFamily="34" charset="0"/>
              </a:rPr>
              <a:t>: voir liste ; </a:t>
            </a:r>
            <a:r>
              <a:rPr lang="fr-FR" altLang="en-US" sz="375" b="1" dirty="0">
                <a:latin typeface="Calibri" panose="020F0502020204030204" pitchFamily="34" charset="0"/>
                <a:cs typeface="Calibri" panose="020F0502020204030204" pitchFamily="34" charset="0"/>
              </a:rPr>
              <a:t>Indication documentée </a:t>
            </a:r>
            <a:r>
              <a:rPr lang="fr-FR" altLang="en-US" sz="375" dirty="0">
                <a:latin typeface="Calibri" panose="020F0502020204030204" pitchFamily="34" charset="0"/>
                <a:cs typeface="Calibri" panose="020F0502020204030204" pitchFamily="34" charset="0"/>
              </a:rPr>
              <a:t>(dans le dossier du patient) : Oui/Non ; </a:t>
            </a:r>
            <a:r>
              <a:rPr lang="fr-FR" altLang="en-US" sz="375" b="1" dirty="0">
                <a:latin typeface="Calibri" panose="020F0502020204030204" pitchFamily="34" charset="0"/>
                <a:cs typeface="Calibri" panose="020F0502020204030204" pitchFamily="34" charset="0"/>
              </a:rPr>
              <a:t>Changement de l’AM (+ cause): </a:t>
            </a:r>
            <a:r>
              <a:rPr lang="fr-FR" altLang="en-US" sz="375" dirty="0">
                <a:latin typeface="Calibri" panose="020F0502020204030204" pitchFamily="34" charset="0"/>
                <a:cs typeface="Calibri" panose="020F0502020204030204" pitchFamily="34" charset="0"/>
              </a:rPr>
              <a:t>N = pas de changement ; E = escalade; D = </a:t>
            </a:r>
            <a:r>
              <a:rPr lang="fr-FR" altLang="en-US" sz="375" dirty="0" err="1">
                <a:latin typeface="Calibri" panose="020F0502020204030204" pitchFamily="34" charset="0"/>
                <a:cs typeface="Calibri" panose="020F0502020204030204" pitchFamily="34" charset="0"/>
              </a:rPr>
              <a:t>descalade</a:t>
            </a:r>
            <a:r>
              <a:rPr lang="fr-FR" altLang="en-US" sz="375" dirty="0">
                <a:latin typeface="Calibri" panose="020F0502020204030204" pitchFamily="34" charset="0"/>
                <a:cs typeface="Calibri" panose="020F0502020204030204" pitchFamily="34" charset="0"/>
              </a:rPr>
              <a:t>; S = changement iv-oral; A = effet indésirable; OU = autre cause; U = ? * établissement de soins de longue durée </a:t>
            </a:r>
          </a:p>
        </p:txBody>
      </p:sp>
      <p:sp>
        <p:nvSpPr>
          <p:cNvPr id="43" name="Forme libre 42"/>
          <p:cNvSpPr/>
          <p:nvPr/>
        </p:nvSpPr>
        <p:spPr>
          <a:xfrm>
            <a:off x="3888128" y="509757"/>
            <a:ext cx="472944" cy="3646169"/>
          </a:xfrm>
          <a:custGeom>
            <a:avLst/>
            <a:gdLst>
              <a:gd name="connsiteX0" fmla="*/ 0 w 844061"/>
              <a:gd name="connsiteY0" fmla="*/ 3055815 h 3055815"/>
              <a:gd name="connsiteX1" fmla="*/ 695569 w 844061"/>
              <a:gd name="connsiteY1" fmla="*/ 3055815 h 3055815"/>
              <a:gd name="connsiteX2" fmla="*/ 687754 w 844061"/>
              <a:gd name="connsiteY2" fmla="*/ 0 h 3055815"/>
              <a:gd name="connsiteX3" fmla="*/ 844061 w 844061"/>
              <a:gd name="connsiteY3" fmla="*/ 0 h 3055815"/>
            </a:gdLst>
            <a:ahLst/>
            <a:cxnLst>
              <a:cxn ang="0">
                <a:pos x="connsiteX0" y="connsiteY0"/>
              </a:cxn>
              <a:cxn ang="0">
                <a:pos x="connsiteX1" y="connsiteY1"/>
              </a:cxn>
              <a:cxn ang="0">
                <a:pos x="connsiteX2" y="connsiteY2"/>
              </a:cxn>
              <a:cxn ang="0">
                <a:pos x="connsiteX3" y="connsiteY3"/>
              </a:cxn>
            </a:cxnLst>
            <a:rect l="l" t="t" r="r" b="b"/>
            <a:pathLst>
              <a:path w="844061" h="3055815">
                <a:moveTo>
                  <a:pt x="0" y="3055815"/>
                </a:moveTo>
                <a:lnTo>
                  <a:pt x="695569" y="3055815"/>
                </a:lnTo>
                <a:lnTo>
                  <a:pt x="687754" y="0"/>
                </a:lnTo>
                <a:lnTo>
                  <a:pt x="844061"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5" name="Forme libre 44"/>
          <p:cNvSpPr/>
          <p:nvPr/>
        </p:nvSpPr>
        <p:spPr>
          <a:xfrm>
            <a:off x="3888128" y="1645384"/>
            <a:ext cx="490844" cy="2848533"/>
          </a:xfrm>
          <a:custGeom>
            <a:avLst/>
            <a:gdLst>
              <a:gd name="connsiteX0" fmla="*/ 0 w 851877"/>
              <a:gd name="connsiteY0" fmla="*/ 1578707 h 1578707"/>
              <a:gd name="connsiteX1" fmla="*/ 726831 w 851877"/>
              <a:gd name="connsiteY1" fmla="*/ 1578707 h 1578707"/>
              <a:gd name="connsiteX2" fmla="*/ 726831 w 851877"/>
              <a:gd name="connsiteY2" fmla="*/ 0 h 1578707"/>
              <a:gd name="connsiteX3" fmla="*/ 851877 w 851877"/>
              <a:gd name="connsiteY3" fmla="*/ 0 h 1578707"/>
            </a:gdLst>
            <a:ahLst/>
            <a:cxnLst>
              <a:cxn ang="0">
                <a:pos x="connsiteX0" y="connsiteY0"/>
              </a:cxn>
              <a:cxn ang="0">
                <a:pos x="connsiteX1" y="connsiteY1"/>
              </a:cxn>
              <a:cxn ang="0">
                <a:pos x="connsiteX2" y="connsiteY2"/>
              </a:cxn>
              <a:cxn ang="0">
                <a:pos x="connsiteX3" y="connsiteY3"/>
              </a:cxn>
            </a:cxnLst>
            <a:rect l="l" t="t" r="r" b="b"/>
            <a:pathLst>
              <a:path w="851877" h="1578707">
                <a:moveTo>
                  <a:pt x="0" y="1578707"/>
                </a:moveTo>
                <a:lnTo>
                  <a:pt x="726831" y="1578707"/>
                </a:lnTo>
                <a:lnTo>
                  <a:pt x="726831" y="0"/>
                </a:lnTo>
                <a:lnTo>
                  <a:pt x="851877" y="0"/>
                </a:lnTo>
              </a:path>
            </a:pathLst>
          </a:custGeom>
          <a:ln w="19050">
            <a:solidFill>
              <a:srgbClr val="3399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a:p>
        </p:txBody>
      </p:sp>
      <p:sp>
        <p:nvSpPr>
          <p:cNvPr id="47" name="Rectangle 5"/>
          <p:cNvSpPr>
            <a:spLocks noChangeArrowheads="1"/>
          </p:cNvSpPr>
          <p:nvPr/>
        </p:nvSpPr>
        <p:spPr bwMode="auto">
          <a:xfrm>
            <a:off x="303870" y="0"/>
            <a:ext cx="7128792" cy="253916"/>
          </a:xfrm>
          <a:prstGeom prst="rect">
            <a:avLst/>
          </a:prstGeom>
          <a:solidFill>
            <a:srgbClr val="CCFFCC">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1050" b="1" dirty="0">
                <a:solidFill>
                  <a:srgbClr val="009900"/>
                </a:solidFill>
                <a:latin typeface="Calibri" panose="020F0502020204030204" pitchFamily="34" charset="0"/>
                <a:cs typeface="Calibri" panose="020F0502020204030204" pitchFamily="34" charset="0"/>
              </a:rPr>
              <a:t>Formulaire P – Patient</a:t>
            </a:r>
          </a:p>
        </p:txBody>
      </p:sp>
      <p:pic>
        <p:nvPicPr>
          <p:cNvPr id="11" name="Grafik 10" descr="Ein Bild, das Text, ClipArt enthält.&#10;&#10;Automatisch generierte Beschreibung">
            <a:extLst>
              <a:ext uri="{FF2B5EF4-FFF2-40B4-BE49-F238E27FC236}">
                <a16:creationId xmlns:a16="http://schemas.microsoft.com/office/drawing/2014/main" id="{E07B36CF-FD50-47B1-9D73-6BDB1705B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153" y="1641"/>
            <a:ext cx="1125481" cy="235851"/>
          </a:xfrm>
          <a:prstGeom prst="rect">
            <a:avLst/>
          </a:prstGeom>
        </p:spPr>
      </p:pic>
      <p:sp>
        <p:nvSpPr>
          <p:cNvPr id="12" name="ZoneTexte 11">
            <a:extLst>
              <a:ext uri="{FF2B5EF4-FFF2-40B4-BE49-F238E27FC236}">
                <a16:creationId xmlns:a16="http://schemas.microsoft.com/office/drawing/2014/main" id="{1EADED1A-A74C-4CAC-B3CD-FB65E96C0441}"/>
              </a:ext>
            </a:extLst>
          </p:cNvPr>
          <p:cNvSpPr txBox="1"/>
          <p:nvPr/>
        </p:nvSpPr>
        <p:spPr>
          <a:xfrm>
            <a:off x="863903" y="771550"/>
            <a:ext cx="290464" cy="207749"/>
          </a:xfrm>
          <a:prstGeom prst="rect">
            <a:avLst/>
          </a:prstGeom>
          <a:noFill/>
        </p:spPr>
        <p:txBody>
          <a:bodyPr wrap="none" rtlCol="0">
            <a:spAutoFit/>
          </a:bodyPr>
          <a:lstStyle/>
          <a:p>
            <a:pPr algn="ctr"/>
            <a:r>
              <a:rPr lang="fr-CH" sz="750" dirty="0">
                <a:solidFill>
                  <a:srgbClr val="FF0000"/>
                </a:solidFill>
                <a:sym typeface="Wingdings"/>
              </a:rPr>
              <a:t>71</a:t>
            </a:r>
            <a:endParaRPr lang="fr-CH" sz="750" dirty="0">
              <a:solidFill>
                <a:srgbClr val="FF0000"/>
              </a:solidFill>
            </a:endParaRPr>
          </a:p>
        </p:txBody>
      </p:sp>
      <p:sp>
        <p:nvSpPr>
          <p:cNvPr id="13" name="ZoneTexte 12">
            <a:extLst>
              <a:ext uri="{FF2B5EF4-FFF2-40B4-BE49-F238E27FC236}">
                <a16:creationId xmlns:a16="http://schemas.microsoft.com/office/drawing/2014/main" id="{3CACC5A8-D938-469B-84B5-225F4AC72078}"/>
              </a:ext>
            </a:extLst>
          </p:cNvPr>
          <p:cNvSpPr txBox="1"/>
          <p:nvPr/>
        </p:nvSpPr>
        <p:spPr>
          <a:xfrm>
            <a:off x="947907" y="925133"/>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14" name="ZoneTexte 13">
            <a:extLst>
              <a:ext uri="{FF2B5EF4-FFF2-40B4-BE49-F238E27FC236}">
                <a16:creationId xmlns:a16="http://schemas.microsoft.com/office/drawing/2014/main" id="{32E4D6C9-E187-4289-94F0-C1847E345E73}"/>
              </a:ext>
            </a:extLst>
          </p:cNvPr>
          <p:cNvSpPr txBox="1"/>
          <p:nvPr/>
        </p:nvSpPr>
        <p:spPr>
          <a:xfrm>
            <a:off x="1203693" y="1132359"/>
            <a:ext cx="853119" cy="207749"/>
          </a:xfrm>
          <a:prstGeom prst="rect">
            <a:avLst/>
          </a:prstGeom>
          <a:noFill/>
        </p:spPr>
        <p:txBody>
          <a:bodyPr wrap="none" rtlCol="0">
            <a:spAutoFit/>
          </a:bodyPr>
          <a:lstStyle/>
          <a:p>
            <a:pPr algn="ctr"/>
            <a:r>
              <a:rPr lang="fr-CH" sz="750" dirty="0">
                <a:solidFill>
                  <a:srgbClr val="FF0000"/>
                </a:solidFill>
                <a:sym typeface="Wingdings"/>
              </a:rPr>
              <a:t>03     05    2022</a:t>
            </a:r>
            <a:endParaRPr lang="fr-CH" sz="750" dirty="0">
              <a:solidFill>
                <a:srgbClr val="FF0000"/>
              </a:solidFill>
            </a:endParaRPr>
          </a:p>
        </p:txBody>
      </p:sp>
      <p:sp>
        <p:nvSpPr>
          <p:cNvPr id="15" name="ZoneTexte 14">
            <a:extLst>
              <a:ext uri="{FF2B5EF4-FFF2-40B4-BE49-F238E27FC236}">
                <a16:creationId xmlns:a16="http://schemas.microsoft.com/office/drawing/2014/main" id="{D3DB8783-62FD-47BE-AC0F-F4F2C61BA5FE}"/>
              </a:ext>
            </a:extLst>
          </p:cNvPr>
          <p:cNvSpPr txBox="1"/>
          <p:nvPr/>
        </p:nvSpPr>
        <p:spPr>
          <a:xfrm>
            <a:off x="1271445" y="1340108"/>
            <a:ext cx="506870" cy="196208"/>
          </a:xfrm>
          <a:prstGeom prst="rect">
            <a:avLst/>
          </a:prstGeom>
          <a:noFill/>
        </p:spPr>
        <p:txBody>
          <a:bodyPr wrap="none" rtlCol="0">
            <a:spAutoFit/>
          </a:bodyPr>
          <a:lstStyle/>
          <a:p>
            <a:pPr algn="ctr"/>
            <a:r>
              <a:rPr lang="fr-CH" sz="675" dirty="0">
                <a:solidFill>
                  <a:srgbClr val="FF0000"/>
                </a:solidFill>
                <a:sym typeface="Wingdings"/>
              </a:rPr>
              <a:t>GOGYN</a:t>
            </a:r>
            <a:endParaRPr lang="fr-CH" sz="675" dirty="0">
              <a:solidFill>
                <a:srgbClr val="FF0000"/>
              </a:solidFill>
            </a:endParaRPr>
          </a:p>
        </p:txBody>
      </p:sp>
      <p:sp>
        <p:nvSpPr>
          <p:cNvPr id="16" name="ZoneTexte 15">
            <a:extLst>
              <a:ext uri="{FF2B5EF4-FFF2-40B4-BE49-F238E27FC236}">
                <a16:creationId xmlns:a16="http://schemas.microsoft.com/office/drawing/2014/main" id="{0C757ACD-9112-4DA6-BFA3-78370901A4D3}"/>
              </a:ext>
            </a:extLst>
          </p:cNvPr>
          <p:cNvSpPr txBox="1"/>
          <p:nvPr/>
        </p:nvSpPr>
        <p:spPr>
          <a:xfrm>
            <a:off x="351837" y="1636666"/>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17" name="ZoneTexte 16">
            <a:extLst>
              <a:ext uri="{FF2B5EF4-FFF2-40B4-BE49-F238E27FC236}">
                <a16:creationId xmlns:a16="http://schemas.microsoft.com/office/drawing/2014/main" id="{A593912A-2B3C-46E6-93BA-84D775FBC814}"/>
              </a:ext>
            </a:extLst>
          </p:cNvPr>
          <p:cNvSpPr txBox="1"/>
          <p:nvPr/>
        </p:nvSpPr>
        <p:spPr>
          <a:xfrm>
            <a:off x="1339788" y="2136059"/>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0" name="ZoneTexte 19">
            <a:extLst>
              <a:ext uri="{FF2B5EF4-FFF2-40B4-BE49-F238E27FC236}">
                <a16:creationId xmlns:a16="http://schemas.microsoft.com/office/drawing/2014/main" id="{FE70F2E2-BC59-4138-91A2-5C64CC318201}"/>
              </a:ext>
            </a:extLst>
          </p:cNvPr>
          <p:cNvSpPr txBox="1"/>
          <p:nvPr/>
        </p:nvSpPr>
        <p:spPr>
          <a:xfrm>
            <a:off x="313625" y="2820297"/>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1" name="ZoneTexte 20">
            <a:extLst>
              <a:ext uri="{FF2B5EF4-FFF2-40B4-BE49-F238E27FC236}">
                <a16:creationId xmlns:a16="http://schemas.microsoft.com/office/drawing/2014/main" id="{3611EA5E-D762-4EFA-954F-4FC8C58FC7BF}"/>
              </a:ext>
            </a:extLst>
          </p:cNvPr>
          <p:cNvSpPr txBox="1"/>
          <p:nvPr/>
        </p:nvSpPr>
        <p:spPr>
          <a:xfrm>
            <a:off x="3169476" y="3348106"/>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2" name="ZoneTexte 21">
            <a:extLst>
              <a:ext uri="{FF2B5EF4-FFF2-40B4-BE49-F238E27FC236}">
                <a16:creationId xmlns:a16="http://schemas.microsoft.com/office/drawing/2014/main" id="{E4386C91-6A04-46E4-9898-879B78DC1DA3}"/>
              </a:ext>
            </a:extLst>
          </p:cNvPr>
          <p:cNvSpPr txBox="1"/>
          <p:nvPr/>
        </p:nvSpPr>
        <p:spPr>
          <a:xfrm>
            <a:off x="3154810" y="3531759"/>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4" name="ZoneTexte 23">
            <a:extLst>
              <a:ext uri="{FF2B5EF4-FFF2-40B4-BE49-F238E27FC236}">
                <a16:creationId xmlns:a16="http://schemas.microsoft.com/office/drawing/2014/main" id="{C4A54364-398A-43C9-ACD7-1BE863888800}"/>
              </a:ext>
            </a:extLst>
          </p:cNvPr>
          <p:cNvSpPr txBox="1"/>
          <p:nvPr/>
        </p:nvSpPr>
        <p:spPr>
          <a:xfrm>
            <a:off x="3189186" y="3715411"/>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5" name="ZoneTexte 24">
            <a:extLst>
              <a:ext uri="{FF2B5EF4-FFF2-40B4-BE49-F238E27FC236}">
                <a16:creationId xmlns:a16="http://schemas.microsoft.com/office/drawing/2014/main" id="{C124303E-7B41-41AC-853D-E033C85B36B1}"/>
              </a:ext>
            </a:extLst>
          </p:cNvPr>
          <p:cNvSpPr txBox="1"/>
          <p:nvPr/>
        </p:nvSpPr>
        <p:spPr>
          <a:xfrm>
            <a:off x="3190196" y="3865220"/>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6" name="ZoneTexte 25">
            <a:extLst>
              <a:ext uri="{FF2B5EF4-FFF2-40B4-BE49-F238E27FC236}">
                <a16:creationId xmlns:a16="http://schemas.microsoft.com/office/drawing/2014/main" id="{212C9174-A899-4EF4-B455-517F6CD02C10}"/>
              </a:ext>
            </a:extLst>
          </p:cNvPr>
          <p:cNvSpPr txBox="1"/>
          <p:nvPr/>
        </p:nvSpPr>
        <p:spPr>
          <a:xfrm>
            <a:off x="3161580" y="4050236"/>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27" name="ZoneTexte 26">
            <a:extLst>
              <a:ext uri="{FF2B5EF4-FFF2-40B4-BE49-F238E27FC236}">
                <a16:creationId xmlns:a16="http://schemas.microsoft.com/office/drawing/2014/main" id="{D5672AE0-B7AF-4C23-A160-4E790A047C56}"/>
              </a:ext>
            </a:extLst>
          </p:cNvPr>
          <p:cNvSpPr txBox="1"/>
          <p:nvPr/>
        </p:nvSpPr>
        <p:spPr>
          <a:xfrm>
            <a:off x="3469308" y="4381745"/>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40" name="ZoneTexte 39">
            <a:extLst>
              <a:ext uri="{FF2B5EF4-FFF2-40B4-BE49-F238E27FC236}">
                <a16:creationId xmlns:a16="http://schemas.microsoft.com/office/drawing/2014/main" id="{B23D8803-B58A-4871-88B4-6FE9C103BEA3}"/>
              </a:ext>
            </a:extLst>
          </p:cNvPr>
          <p:cNvSpPr txBox="1"/>
          <p:nvPr/>
        </p:nvSpPr>
        <p:spPr>
          <a:xfrm>
            <a:off x="6039347" y="1675138"/>
            <a:ext cx="354585" cy="215444"/>
          </a:xfrm>
          <a:prstGeom prst="rect">
            <a:avLst/>
          </a:prstGeom>
          <a:noFill/>
        </p:spPr>
        <p:txBody>
          <a:bodyPr wrap="none" rtlCol="0">
            <a:spAutoFit/>
          </a:bodyPr>
          <a:lstStyle/>
          <a:p>
            <a:pPr algn="ctr"/>
            <a:r>
              <a:rPr lang="fr-CH" sz="800" dirty="0">
                <a:solidFill>
                  <a:srgbClr val="FF0000"/>
                </a:solidFill>
                <a:latin typeface="+mn-lt"/>
                <a:sym typeface="Wingdings"/>
              </a:rPr>
              <a:t>PN3</a:t>
            </a:r>
            <a:endParaRPr lang="fr-CH" sz="800" dirty="0">
              <a:solidFill>
                <a:srgbClr val="FF0000"/>
              </a:solidFill>
              <a:latin typeface="+mn-lt"/>
            </a:endParaRPr>
          </a:p>
        </p:txBody>
      </p:sp>
      <p:sp>
        <p:nvSpPr>
          <p:cNvPr id="41" name="ZoneTexte 40">
            <a:extLst>
              <a:ext uri="{FF2B5EF4-FFF2-40B4-BE49-F238E27FC236}">
                <a16:creationId xmlns:a16="http://schemas.microsoft.com/office/drawing/2014/main" id="{E8AF722E-09FD-45DE-9D49-ADC2402484D3}"/>
              </a:ext>
            </a:extLst>
          </p:cNvPr>
          <p:cNvSpPr txBox="1"/>
          <p:nvPr/>
        </p:nvSpPr>
        <p:spPr>
          <a:xfrm>
            <a:off x="5842292" y="1857714"/>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42" name="ZoneTexte 41">
            <a:extLst>
              <a:ext uri="{FF2B5EF4-FFF2-40B4-BE49-F238E27FC236}">
                <a16:creationId xmlns:a16="http://schemas.microsoft.com/office/drawing/2014/main" id="{AAFF10DD-CF73-4EA5-93F6-52CC3AFFCE0A}"/>
              </a:ext>
            </a:extLst>
          </p:cNvPr>
          <p:cNvSpPr txBox="1"/>
          <p:nvPr/>
        </p:nvSpPr>
        <p:spPr>
          <a:xfrm>
            <a:off x="5842292" y="2038777"/>
            <a:ext cx="277324" cy="253916"/>
          </a:xfrm>
          <a:prstGeom prst="rect">
            <a:avLst/>
          </a:prstGeom>
          <a:noFill/>
        </p:spPr>
        <p:txBody>
          <a:bodyPr wrap="square" rtlCol="0">
            <a:spAutoFit/>
          </a:bodyPr>
          <a:lstStyle/>
          <a:p>
            <a:r>
              <a:rPr lang="fr-CH" sz="1050" dirty="0">
                <a:solidFill>
                  <a:srgbClr val="FF0000"/>
                </a:solidFill>
                <a:sym typeface="Wingdings"/>
              </a:rPr>
              <a:t></a:t>
            </a:r>
            <a:endParaRPr lang="fr-CH" sz="1050" dirty="0">
              <a:solidFill>
                <a:srgbClr val="FF0000"/>
              </a:solidFill>
            </a:endParaRPr>
          </a:p>
        </p:txBody>
      </p:sp>
      <p:sp>
        <p:nvSpPr>
          <p:cNvPr id="44" name="ZoneTexte 43">
            <a:extLst>
              <a:ext uri="{FF2B5EF4-FFF2-40B4-BE49-F238E27FC236}">
                <a16:creationId xmlns:a16="http://schemas.microsoft.com/office/drawing/2014/main" id="{011D7B0D-9DFC-4E38-B3A1-E9560535D778}"/>
              </a:ext>
            </a:extLst>
          </p:cNvPr>
          <p:cNvSpPr txBox="1"/>
          <p:nvPr/>
        </p:nvSpPr>
        <p:spPr>
          <a:xfrm>
            <a:off x="5579567" y="2504823"/>
            <a:ext cx="774571" cy="230832"/>
          </a:xfrm>
          <a:prstGeom prst="rect">
            <a:avLst/>
          </a:prstGeom>
          <a:noFill/>
        </p:spPr>
        <p:txBody>
          <a:bodyPr wrap="none" rtlCol="0">
            <a:spAutoFit/>
          </a:bodyPr>
          <a:lstStyle/>
          <a:p>
            <a:pPr algn="ctr"/>
            <a:r>
              <a:rPr lang="fr-CH" sz="900" dirty="0">
                <a:solidFill>
                  <a:srgbClr val="FF0000"/>
                </a:solidFill>
                <a:latin typeface="+mj-lt"/>
                <a:sym typeface="Wingdings"/>
              </a:rPr>
              <a:t>13   05  2022</a:t>
            </a:r>
            <a:endParaRPr lang="fr-CH" sz="900" dirty="0">
              <a:solidFill>
                <a:srgbClr val="FF0000"/>
              </a:solidFill>
              <a:latin typeface="+mj-lt"/>
            </a:endParaRPr>
          </a:p>
        </p:txBody>
      </p:sp>
      <p:sp>
        <p:nvSpPr>
          <p:cNvPr id="46" name="ZoneTexte 45">
            <a:extLst>
              <a:ext uri="{FF2B5EF4-FFF2-40B4-BE49-F238E27FC236}">
                <a16:creationId xmlns:a16="http://schemas.microsoft.com/office/drawing/2014/main" id="{57F39A71-5B73-492F-BF5E-781C211CD781}"/>
              </a:ext>
            </a:extLst>
          </p:cNvPr>
          <p:cNvSpPr txBox="1"/>
          <p:nvPr/>
        </p:nvSpPr>
        <p:spPr>
          <a:xfrm>
            <a:off x="5538856" y="2666896"/>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48" name="ZoneTexte 47">
            <a:extLst>
              <a:ext uri="{FF2B5EF4-FFF2-40B4-BE49-F238E27FC236}">
                <a16:creationId xmlns:a16="http://schemas.microsoft.com/office/drawing/2014/main" id="{C96462B4-DECC-48F8-9D79-4C215CE61314}"/>
              </a:ext>
            </a:extLst>
          </p:cNvPr>
          <p:cNvSpPr txBox="1"/>
          <p:nvPr/>
        </p:nvSpPr>
        <p:spPr>
          <a:xfrm>
            <a:off x="5548018" y="2915167"/>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49" name="ZoneTexte 48">
            <a:extLst>
              <a:ext uri="{FF2B5EF4-FFF2-40B4-BE49-F238E27FC236}">
                <a16:creationId xmlns:a16="http://schemas.microsoft.com/office/drawing/2014/main" id="{50E9262F-C047-4710-A17D-2A471CED37D9}"/>
              </a:ext>
            </a:extLst>
          </p:cNvPr>
          <p:cNvSpPr txBox="1"/>
          <p:nvPr/>
        </p:nvSpPr>
        <p:spPr>
          <a:xfrm>
            <a:off x="5829320" y="3070637"/>
            <a:ext cx="290464" cy="253916"/>
          </a:xfrm>
          <a:prstGeom prst="rect">
            <a:avLst/>
          </a:prstGeom>
          <a:noFill/>
        </p:spPr>
        <p:txBody>
          <a:bodyPr wrap="none" rtlCol="0">
            <a:spAutoFit/>
          </a:bodyPr>
          <a:lstStyle/>
          <a:p>
            <a:r>
              <a:rPr lang="fr-CH" sz="1050" dirty="0">
                <a:solidFill>
                  <a:srgbClr val="FF0000"/>
                </a:solidFill>
                <a:sym typeface="Wingdings"/>
              </a:rPr>
              <a:t></a:t>
            </a:r>
            <a:endParaRPr lang="fr-CH" sz="1050" dirty="0">
              <a:solidFill>
                <a:srgbClr val="FF0000"/>
              </a:solidFill>
            </a:endParaRPr>
          </a:p>
        </p:txBody>
      </p:sp>
      <p:sp>
        <p:nvSpPr>
          <p:cNvPr id="50" name="ZoneTexte 49">
            <a:extLst>
              <a:ext uri="{FF2B5EF4-FFF2-40B4-BE49-F238E27FC236}">
                <a16:creationId xmlns:a16="http://schemas.microsoft.com/office/drawing/2014/main" id="{A6F31467-4CBA-4B50-B88C-1E2E3FB3613F}"/>
              </a:ext>
            </a:extLst>
          </p:cNvPr>
          <p:cNvSpPr txBox="1"/>
          <p:nvPr/>
        </p:nvSpPr>
        <p:spPr>
          <a:xfrm>
            <a:off x="5561857" y="3842369"/>
            <a:ext cx="476412" cy="215444"/>
          </a:xfrm>
          <a:prstGeom prst="rect">
            <a:avLst/>
          </a:prstGeom>
          <a:noFill/>
        </p:spPr>
        <p:txBody>
          <a:bodyPr wrap="none" rtlCol="0">
            <a:spAutoFit/>
          </a:bodyPr>
          <a:lstStyle/>
          <a:p>
            <a:pPr algn="ctr"/>
            <a:r>
              <a:rPr lang="fr-CH" sz="800" dirty="0">
                <a:solidFill>
                  <a:srgbClr val="FF0000"/>
                </a:solidFill>
                <a:latin typeface="+mn-lt"/>
                <a:sym typeface="Wingdings"/>
              </a:rPr>
              <a:t>VISSAR</a:t>
            </a:r>
            <a:endParaRPr lang="fr-CH" sz="800" dirty="0">
              <a:solidFill>
                <a:srgbClr val="FF0000"/>
              </a:solidFill>
              <a:latin typeface="+mn-lt"/>
            </a:endParaRPr>
          </a:p>
        </p:txBody>
      </p:sp>
    </p:spTree>
    <p:extLst>
      <p:ext uri="{BB962C8B-B14F-4D97-AF65-F5344CB8AC3E}">
        <p14:creationId xmlns:p14="http://schemas.microsoft.com/office/powerpoint/2010/main" val="419055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20" grpId="0"/>
      <p:bldP spid="21" grpId="0"/>
      <p:bldP spid="22" grpId="0"/>
      <p:bldP spid="24" grpId="0"/>
      <p:bldP spid="25" grpId="0"/>
      <p:bldP spid="26" grpId="0"/>
      <p:bldP spid="27" grpId="0"/>
      <p:bldP spid="40" grpId="0"/>
      <p:bldP spid="41" grpId="0"/>
      <p:bldP spid="42" grpId="0"/>
      <p:bldP spid="44" grpId="0"/>
      <p:bldP spid="46" grpId="0"/>
      <p:bldP spid="48" grpId="0"/>
      <p:bldP spid="49" grpId="0"/>
      <p:bldP spid="5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87BCA28-FA29-4F06-9C5A-C0D618F948BC}"/>
              </a:ext>
            </a:extLst>
          </p:cNvPr>
          <p:cNvPicPr>
            <a:picLocks noChangeAspect="1"/>
          </p:cNvPicPr>
          <p:nvPr/>
        </p:nvPicPr>
        <p:blipFill rotWithShape="1">
          <a:blip r:embed="rId3"/>
          <a:srcRect l="16418" r="470" b="-1"/>
          <a:stretch/>
        </p:blipFill>
        <p:spPr>
          <a:xfrm>
            <a:off x="20" y="10"/>
            <a:ext cx="9143980" cy="5143490"/>
          </a:xfrm>
          <a:prstGeom prst="rect">
            <a:avLst/>
          </a:prstGeom>
          <a:noFill/>
        </p:spPr>
      </p:pic>
      <p:sp>
        <p:nvSpPr>
          <p:cNvPr id="4" name="Espace réservé du numéro de diapositive 3" hidden="1">
            <a:extLst>
              <a:ext uri="{FF2B5EF4-FFF2-40B4-BE49-F238E27FC236}">
                <a16:creationId xmlns:a16="http://schemas.microsoft.com/office/drawing/2014/main" id="{52DD1306-1D0C-4CBF-A70C-F1726C7E072E}"/>
              </a:ext>
            </a:extLst>
          </p:cNvPr>
          <p:cNvSpPr>
            <a:spLocks noGrp="1"/>
          </p:cNvSpPr>
          <p:nvPr>
            <p:ph type="sldNum" sz="quarter" idx="12"/>
          </p:nvPr>
        </p:nvSpPr>
        <p:spPr/>
        <p:txBody>
          <a:bodyPr/>
          <a:lstStyle/>
          <a:p>
            <a:pPr lvl="0" algn="ctr" rtl="0">
              <a:spcBef>
                <a:spcPts val="0"/>
              </a:spcBef>
              <a:spcAft>
                <a:spcPts val="600"/>
              </a:spcAft>
              <a:buNone/>
            </a:pPr>
            <a:fld id="{00000000-1234-1234-1234-123412341234}" type="slidenum">
              <a:rPr lang="en" sz="2400" smtClean="0">
                <a:solidFill>
                  <a:srgbClr val="FFFFFF"/>
                </a:solidFill>
                <a:latin typeface="Dosis"/>
                <a:ea typeface="Dosis"/>
                <a:cs typeface="Dosis"/>
                <a:sym typeface="Dosis"/>
              </a:rPr>
              <a:pPr lvl="0" algn="ctr" rtl="0">
                <a:spcBef>
                  <a:spcPts val="0"/>
                </a:spcBef>
                <a:spcAft>
                  <a:spcPts val="600"/>
                </a:spcAft>
                <a:buNone/>
              </a:pPr>
              <a:t>58</a:t>
            </a:fld>
            <a:endParaRPr lang="en" sz="2400">
              <a:solidFill>
                <a:srgbClr val="FFFFFF"/>
              </a:solidFill>
              <a:latin typeface="Dosis"/>
              <a:ea typeface="Dosis"/>
              <a:cs typeface="Dosis"/>
              <a:sym typeface="Dosis"/>
            </a:endParaRPr>
          </a:p>
        </p:txBody>
      </p:sp>
      <p:sp>
        <p:nvSpPr>
          <p:cNvPr id="7" name="Rechteck 3">
            <a:extLst>
              <a:ext uri="{FF2B5EF4-FFF2-40B4-BE49-F238E27FC236}">
                <a16:creationId xmlns:a16="http://schemas.microsoft.com/office/drawing/2014/main" id="{D9830BEB-3550-4DBB-B26F-31EE87AF8688}"/>
              </a:ext>
            </a:extLst>
          </p:cNvPr>
          <p:cNvSpPr/>
          <p:nvPr/>
        </p:nvSpPr>
        <p:spPr>
          <a:xfrm>
            <a:off x="1" y="8406"/>
            <a:ext cx="9143979" cy="51434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Shape 357">
            <a:extLst>
              <a:ext uri="{FF2B5EF4-FFF2-40B4-BE49-F238E27FC236}">
                <a16:creationId xmlns:a16="http://schemas.microsoft.com/office/drawing/2014/main" id="{291EC5AA-49C8-4E7C-9C48-4F204928DB89}"/>
              </a:ext>
            </a:extLst>
          </p:cNvPr>
          <p:cNvSpPr txBox="1">
            <a:spLocks/>
          </p:cNvSpPr>
          <p:nvPr/>
        </p:nvSpPr>
        <p:spPr>
          <a:xfrm>
            <a:off x="685800" y="1597826"/>
            <a:ext cx="7772400" cy="1102519"/>
          </a:xfrm>
          <a:prstGeom prst="rect">
            <a:avLst/>
          </a:prstGeom>
        </p:spPr>
        <p:txBody>
          <a:bodyPr vert="horz" lIns="91425" tIns="91425" rIns="91425" bIns="91425"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fr-CH" sz="3000"/>
              <a:t>https://swissnoso.ch/fr/enquete-de-prevalence-ponctuelle/au-sujet-de-lenquete-de-prevalence</a:t>
            </a:r>
            <a:endParaRPr lang="en" sz="3000" dirty="0"/>
          </a:p>
        </p:txBody>
      </p:sp>
    </p:spTree>
    <p:extLst>
      <p:ext uri="{BB962C8B-B14F-4D97-AF65-F5344CB8AC3E}">
        <p14:creationId xmlns:p14="http://schemas.microsoft.com/office/powerpoint/2010/main" val="414937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1085050" y="50800"/>
            <a:ext cx="6973900" cy="5041900"/>
          </a:xfrm>
          <a:prstGeom prst="rect">
            <a:avLst/>
          </a:prstGeom>
          <a:noFill/>
        </p:spPr>
      </p:pic>
    </p:spTree>
    <p:extLst>
      <p:ext uri="{BB962C8B-B14F-4D97-AF65-F5344CB8AC3E}">
        <p14:creationId xmlns:p14="http://schemas.microsoft.com/office/powerpoint/2010/main" val="1187187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085050" y="50800"/>
            <a:ext cx="6973900" cy="5041900"/>
          </a:xfrm>
          <a:prstGeom prst="rect">
            <a:avLst/>
          </a:prstGeom>
          <a:noFill/>
        </p:spPr>
      </p:pic>
      <p:sp>
        <p:nvSpPr>
          <p:cNvPr id="10" name="Slide Number Placeholder 4" hidden="1">
            <a:extLst>
              <a:ext uri="{FF2B5EF4-FFF2-40B4-BE49-F238E27FC236}">
                <a16:creationId xmlns:a16="http://schemas.microsoft.com/office/drawing/2014/main" id="{DFDE156F-3775-FEB9-F9B8-D33705E7CE73}"/>
              </a:ext>
            </a:extLst>
          </p:cNvPr>
          <p:cNvSpPr>
            <a:spLocks noGrp="1"/>
          </p:cNvSpPr>
          <p:nvPr>
            <p:ph type="sldNum" sz="quarter" idx="12"/>
          </p:nvPr>
        </p:nvSpPr>
        <p:spPr>
          <a:xfrm>
            <a:off x="6553200" y="4767264"/>
            <a:ext cx="2133600" cy="273844"/>
          </a:xfrm>
        </p:spPr>
        <p:txBody>
          <a:bodyPr/>
          <a:lstStyle/>
          <a:p>
            <a:pPr lvl="0" algn="ctr" rtl="0">
              <a:spcBef>
                <a:spcPts val="0"/>
              </a:spcBef>
              <a:spcAft>
                <a:spcPts val="600"/>
              </a:spcAft>
              <a:buNone/>
            </a:pPr>
            <a:fld id="{00000000-1234-1234-1234-123412341234}" type="slidenum">
              <a:rPr lang="en" sz="2400" smtClean="0">
                <a:solidFill>
                  <a:srgbClr val="FFFFFF"/>
                </a:solidFill>
                <a:latin typeface="Dosis"/>
                <a:ea typeface="Dosis"/>
                <a:cs typeface="Dosis"/>
                <a:sym typeface="Dosis"/>
              </a:rPr>
              <a:pPr lvl="0" algn="ctr" rtl="0">
                <a:spcBef>
                  <a:spcPts val="0"/>
                </a:spcBef>
                <a:spcAft>
                  <a:spcPts val="600"/>
                </a:spcAft>
                <a:buNone/>
              </a:pPr>
              <a:t>7</a:t>
            </a:fld>
            <a:endParaRPr lang="en" sz="2400">
              <a:solidFill>
                <a:srgbClr val="FFFFFF"/>
              </a:solidFill>
              <a:latin typeface="Dosis"/>
              <a:ea typeface="Dosis"/>
              <a:cs typeface="Dosis"/>
              <a:sym typeface="Dosis"/>
            </a:endParaRPr>
          </a:p>
        </p:txBody>
      </p:sp>
    </p:spTree>
    <p:extLst>
      <p:ext uri="{BB962C8B-B14F-4D97-AF65-F5344CB8AC3E}">
        <p14:creationId xmlns:p14="http://schemas.microsoft.com/office/powerpoint/2010/main" val="1108654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085050" y="50800"/>
            <a:ext cx="6973900" cy="5041900"/>
          </a:xfrm>
          <a:prstGeom prst="rect">
            <a:avLst/>
          </a:prstGeom>
          <a:noFill/>
        </p:spPr>
      </p:pic>
    </p:spTree>
    <p:extLst>
      <p:ext uri="{BB962C8B-B14F-4D97-AF65-F5344CB8AC3E}">
        <p14:creationId xmlns:p14="http://schemas.microsoft.com/office/powerpoint/2010/main" val="1315339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085050" y="50800"/>
            <a:ext cx="6973900" cy="5041900"/>
          </a:xfrm>
          <a:prstGeom prst="rect">
            <a:avLst/>
          </a:prstGeom>
          <a:noFill/>
        </p:spPr>
      </p:pic>
    </p:spTree>
    <p:extLst>
      <p:ext uri="{BB962C8B-B14F-4D97-AF65-F5344CB8AC3E}">
        <p14:creationId xmlns:p14="http://schemas.microsoft.com/office/powerpoint/2010/main" val="26312471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692c4af-a2bd-4280-9867-bd5976242ce1" xsi:nil="true"/>
    <lcf76f155ced4ddcb4097134ff3c332f xmlns="0f9e5da9-960b-4c20-afce-18f2cfbfc8b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69359389839A49B26B065418E10AEB" ma:contentTypeVersion="15" ma:contentTypeDescription="Create a new document." ma:contentTypeScope="" ma:versionID="264074897f0ee122b0ee8f65ec255ca5">
  <xsd:schema xmlns:xsd="http://www.w3.org/2001/XMLSchema" xmlns:xs="http://www.w3.org/2001/XMLSchema" xmlns:p="http://schemas.microsoft.com/office/2006/metadata/properties" xmlns:ns2="d692c4af-a2bd-4280-9867-bd5976242ce1" xmlns:ns3="0f9e5da9-960b-4c20-afce-18f2cfbfc8b8" targetNamespace="http://schemas.microsoft.com/office/2006/metadata/properties" ma:root="true" ma:fieldsID="88dba70a9764fe41a92ec32f2e0c5622" ns2:_="" ns3:_="">
    <xsd:import namespace="d692c4af-a2bd-4280-9867-bd5976242ce1"/>
    <xsd:import namespace="0f9e5da9-960b-4c20-afce-18f2cfbfc8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92c4af-a2bd-4280-9867-bd5976242ce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25a6176-65d3-480c-9e2f-8ecb02038a63}" ma:internalName="TaxCatchAll" ma:showField="CatchAllData" ma:web="d692c4af-a2bd-4280-9867-bd5976242ce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9e5da9-960b-4c20-afce-18f2cfbfc8b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4f6fc95-d51d-4f08-a8c4-b2972a0960c0"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F616A9-8451-446C-882F-790E3C2CF19E}">
  <ds:schemaRefs>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purl.org/dc/terms/"/>
    <ds:schemaRef ds:uri="http://purl.org/dc/elements/1.1/"/>
    <ds:schemaRef ds:uri="0f9e5da9-960b-4c20-afce-18f2cfbfc8b8"/>
    <ds:schemaRef ds:uri="http://schemas.microsoft.com/office/infopath/2007/PartnerControls"/>
    <ds:schemaRef ds:uri="d692c4af-a2bd-4280-9867-bd5976242ce1"/>
    <ds:schemaRef ds:uri="http://www.w3.org/XML/1998/namespace"/>
  </ds:schemaRefs>
</ds:datastoreItem>
</file>

<file path=customXml/itemProps2.xml><?xml version="1.0" encoding="utf-8"?>
<ds:datastoreItem xmlns:ds="http://schemas.openxmlformats.org/officeDocument/2006/customXml" ds:itemID="{8AB6CFB9-34FA-4FB2-9D44-09CCBF92A198}">
  <ds:schemaRefs>
    <ds:schemaRef ds:uri="http://schemas.microsoft.com/sharepoint/v3/contenttype/forms"/>
  </ds:schemaRefs>
</ds:datastoreItem>
</file>

<file path=customXml/itemProps3.xml><?xml version="1.0" encoding="utf-8"?>
<ds:datastoreItem xmlns:ds="http://schemas.openxmlformats.org/officeDocument/2006/customXml" ds:itemID="{96143E17-639F-458C-9584-60FE534FAA0F}"/>
</file>

<file path=docProps/app.xml><?xml version="1.0" encoding="utf-8"?>
<Properties xmlns="http://schemas.openxmlformats.org/officeDocument/2006/extended-properties" xmlns:vt="http://schemas.openxmlformats.org/officeDocument/2006/docPropsVTypes">
  <Template/>
  <TotalTime>112</TotalTime>
  <Words>20433</Words>
  <Application>Microsoft Office PowerPoint</Application>
  <PresentationFormat>Affichage à l'écran (16:9)</PresentationFormat>
  <Paragraphs>2477</Paragraphs>
  <Slides>58</Slides>
  <Notes>37</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58</vt:i4>
      </vt:variant>
    </vt:vector>
  </HeadingPairs>
  <TitlesOfParts>
    <vt:vector size="67" baseType="lpstr">
      <vt:lpstr>Arial</vt:lpstr>
      <vt:lpstr>Calibri</vt:lpstr>
      <vt:lpstr>Calibri Light</vt:lpstr>
      <vt:lpstr>Courier New</vt:lpstr>
      <vt:lpstr>Dosis</vt:lpstr>
      <vt:lpstr>Tahoma</vt:lpstr>
      <vt:lpstr>Wingdings</vt:lpstr>
      <vt:lpstr>Thème Office</vt:lpstr>
      <vt:lpstr>Default Design</vt:lpstr>
      <vt:lpstr>Prévalence ponctuelle suisse 2023 sur les Infections Associées aux Soins et l’Utilisation des Antimicrobiens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Objectives PPS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Base de données</vt:lpstr>
      <vt:lpstr>ID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COVID-19</vt:lpstr>
      <vt:lpstr>Présentation PowerPoint</vt:lpstr>
      <vt:lpstr>Présentation PowerPoint</vt:lpstr>
      <vt:lpstr>Cas 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Prévalence Suisse 2017</dc:title>
  <dc:creator>METSINI Aliki</dc:creator>
  <cp:keywords>, docId:1626FB4A857FEED1A10EBA1ED269B0C2</cp:keywords>
  <cp:lastModifiedBy>Aliki Metsini</cp:lastModifiedBy>
  <cp:revision>753</cp:revision>
  <cp:lastPrinted>2022-03-23T13:14:00Z</cp:lastPrinted>
  <dcterms:modified xsi:type="dcterms:W3CDTF">2023-03-21T11:36:47Z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0x0101003869359389839A49B26B065418E10AEB</vt:lpwstr>
  </property>
  <property fmtid="{D5CDD505-2E9C-101B-9397-08002B2CF9AE}" pid="3" name="MediaServiceImageTags">
    <vt:lpwstr/>
  </property>
</Properties>
</file>